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Amatic SC"/>
      <p:regular r:id="rId28"/>
      <p:bold r:id="rId29"/>
    </p:embeddedFont>
    <p:embeddedFont>
      <p:font typeface="Source Code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maticSC-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6.xml"/><Relationship Id="rId33" Type="http://schemas.openxmlformats.org/officeDocument/2006/relationships/font" Target="fonts/SourceCodePro-boldItalic.fntdata"/><Relationship Id="rId10" Type="http://schemas.openxmlformats.org/officeDocument/2006/relationships/slide" Target="slides/slide5.xml"/><Relationship Id="rId32"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Our project was on in-hospital </a:t>
            </a:r>
            <a:r>
              <a:rPr lang="en" sz="1200">
                <a:solidFill>
                  <a:schemeClr val="dk1"/>
                </a:solidFill>
                <a:latin typeface="Roboto"/>
                <a:ea typeface="Roboto"/>
                <a:cs typeface="Roboto"/>
                <a:sym typeface="Roboto"/>
              </a:rPr>
              <a:t>mortality</a:t>
            </a:r>
            <a:r>
              <a:rPr lang="en" sz="1200">
                <a:solidFill>
                  <a:schemeClr val="dk1"/>
                </a:solidFill>
                <a:latin typeface="Roboto"/>
                <a:ea typeface="Roboto"/>
                <a:cs typeface="Roboto"/>
                <a:sym typeface="Roboto"/>
              </a:rPr>
              <a:t> prediction. </a:t>
            </a:r>
            <a:r>
              <a:rPr lang="en" sz="1200">
                <a:solidFill>
                  <a:schemeClr val="dk1"/>
                </a:solidFill>
              </a:rPr>
              <a:t>2012 </a:t>
            </a:r>
            <a:r>
              <a:rPr lang="en" sz="1200">
                <a:solidFill>
                  <a:schemeClr val="dk1"/>
                </a:solidFill>
                <a:latin typeface="Roboto"/>
                <a:ea typeface="Roboto"/>
                <a:cs typeface="Roboto"/>
                <a:sym typeface="Roboto"/>
              </a:rPr>
              <a:t>in-hospital patient mortality refers to the death of a patient that occurs during their stay in a hospital or healthcare facility. Understanding in-hospital patient mortality is crucial for healthcare providers, policymakers, and researchers. It helps identify areas for improvement in patient care, enhances patient safety, and informs healthcare policies.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b304efac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b304efac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66666"/>
                </a:solidFill>
              </a:rPr>
              <a:t>This model correctly predicted 237 patients as alive and 10 patients as expired. However, it incorrectly predicted 25 alive patients as expired and 22 expired patients as alive. </a:t>
            </a:r>
            <a:endParaRPr sz="1400">
              <a:solidFill>
                <a:srgbClr val="666666"/>
              </a:solidFill>
            </a:endParaRPr>
          </a:p>
          <a:p>
            <a:pPr indent="0" lvl="0" marL="0" rtl="0" algn="l">
              <a:lnSpc>
                <a:spcPct val="115000"/>
              </a:lnSpc>
              <a:spcBef>
                <a:spcPts val="1200"/>
              </a:spcBef>
              <a:spcAft>
                <a:spcPts val="0"/>
              </a:spcAft>
              <a:buNone/>
            </a:pPr>
            <a:r>
              <a:rPr lang="en" sz="1400">
                <a:solidFill>
                  <a:srgbClr val="666666"/>
                </a:solidFill>
              </a:rPr>
              <a:t>The accuracy score is around 84%, meaning the model is correct about 84% of the time. Precision for the expired class is 29%, meaning 29% of the predicted </a:t>
            </a:r>
            <a:r>
              <a:rPr lang="en" sz="1400">
                <a:solidFill>
                  <a:srgbClr val="666666"/>
                </a:solidFill>
              </a:rPr>
              <a:t>deceased</a:t>
            </a:r>
            <a:r>
              <a:rPr lang="en" sz="1400">
                <a:solidFill>
                  <a:srgbClr val="666666"/>
                </a:solidFill>
              </a:rPr>
              <a:t> cases were actually deceased. Recall for the expired class is 31% indicating that the model identified 31% of the actual </a:t>
            </a:r>
            <a:r>
              <a:rPr lang="en" sz="1400">
                <a:solidFill>
                  <a:srgbClr val="666666"/>
                </a:solidFill>
              </a:rPr>
              <a:t>deceased</a:t>
            </a:r>
            <a:r>
              <a:rPr lang="en" sz="1400">
                <a:solidFill>
                  <a:srgbClr val="666666"/>
                </a:solidFill>
              </a:rPr>
              <a:t> cases, which was the highest out of the 4 variable </a:t>
            </a:r>
            <a:r>
              <a:rPr lang="en" sz="1400">
                <a:solidFill>
                  <a:srgbClr val="666666"/>
                </a:solidFill>
              </a:rPr>
              <a:t>groups</a:t>
            </a:r>
            <a:r>
              <a:rPr lang="en" sz="1400">
                <a:solidFill>
                  <a:srgbClr val="666666"/>
                </a:solidFill>
              </a:rPr>
              <a:t> tested. </a:t>
            </a:r>
            <a:endParaRPr sz="1400">
              <a:solidFill>
                <a:srgbClr val="666666"/>
              </a:solidFill>
            </a:endParaRPr>
          </a:p>
          <a:p>
            <a:pPr indent="0" lvl="0" marL="0" rtl="0" algn="l">
              <a:lnSpc>
                <a:spcPct val="115000"/>
              </a:lnSpc>
              <a:spcBef>
                <a:spcPts val="1200"/>
              </a:spcBef>
              <a:spcAft>
                <a:spcPts val="1200"/>
              </a:spcAft>
              <a:buNone/>
            </a:pPr>
            <a:r>
              <a:rPr lang="en" sz="1400">
                <a:solidFill>
                  <a:srgbClr val="666666"/>
                </a:solidFill>
              </a:rPr>
              <a:t>In summary, this model has a good accuracy score, but like the others, it struggles more with correctly identifying </a:t>
            </a:r>
            <a:r>
              <a:rPr lang="en" sz="1400">
                <a:solidFill>
                  <a:srgbClr val="666666"/>
                </a:solidFill>
              </a:rPr>
              <a:t>deceased</a:t>
            </a:r>
            <a:r>
              <a:rPr lang="en" sz="1400">
                <a:solidFill>
                  <a:srgbClr val="666666"/>
                </a:solidFill>
              </a:rPr>
              <a:t> patients but was the best model to do this out of the 4 tested.    </a:t>
            </a:r>
            <a:endParaRPr sz="1400">
              <a:solidFill>
                <a:srgbClr val="666666"/>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b304efac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b304efac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a677d79a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a677d79a8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40% (476 patients) are between 80 - 90 years old</a:t>
            </a:r>
            <a:endParaRPr sz="1400">
              <a:solidFill>
                <a:srgbClr val="455A64"/>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23% (272 patients) are between 70 - 80 years old</a:t>
            </a:r>
            <a:endParaRPr sz="1400">
              <a:solidFill>
                <a:srgbClr val="455A64"/>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19% (220 patients) are between 60 - 70 years old</a:t>
            </a:r>
            <a:endParaRPr sz="1400">
              <a:solidFill>
                <a:srgbClr val="455A64"/>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9% (109 patients) are between 50 -60 years old</a:t>
            </a:r>
            <a:endParaRPr sz="1400">
              <a:solidFill>
                <a:srgbClr val="455A64"/>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4% (49 patients) are between 40 - 50 years old</a:t>
            </a:r>
            <a:endParaRPr sz="1400">
              <a:solidFill>
                <a:srgbClr val="455A64"/>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3% (33 patients) are 90 + years old</a:t>
            </a:r>
            <a:endParaRPr sz="1400">
              <a:solidFill>
                <a:srgbClr val="455A64"/>
              </a:solidFill>
              <a:latin typeface="Source Code Pro"/>
              <a:ea typeface="Source Code Pro"/>
              <a:cs typeface="Source Code Pro"/>
              <a:sym typeface="Source Code Pro"/>
            </a:endParaRPr>
          </a:p>
          <a:p>
            <a:pPr indent="-317500" lvl="0" marL="457200" rtl="0" algn="l">
              <a:lnSpc>
                <a:spcPct val="115000"/>
              </a:lnSpc>
              <a:spcBef>
                <a:spcPts val="0"/>
              </a:spcBef>
              <a:spcAft>
                <a:spcPts val="0"/>
              </a:spcAft>
              <a:buClr>
                <a:srgbClr val="455A64"/>
              </a:buClr>
              <a:buSzPts val="1400"/>
              <a:buFont typeface="Source Code Pro"/>
              <a:buChar char="●"/>
            </a:pPr>
            <a:r>
              <a:rPr lang="en" sz="1400">
                <a:solidFill>
                  <a:srgbClr val="455A64"/>
                </a:solidFill>
                <a:latin typeface="Source Code Pro"/>
                <a:ea typeface="Source Code Pro"/>
                <a:cs typeface="Source Code Pro"/>
                <a:sym typeface="Source Code Pro"/>
              </a:rPr>
              <a:t>1% (14 patients) are between 30 - 40 years old</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b304efac9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b304efac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a677d79a8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a677d79a8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half of all patients had 2 to 3 comorbidities each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b304efac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b304efac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a677d79a8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a677d79a8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a677d79a8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a677d79a8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Roughly 7% of the patients in the dataset expired during inpatient stay.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b304efac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b304efac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analysis, all four models tested displayed inadequate performance in predicting inpatient mortality, although they exhibited strong capabilities in predicting true negatives, indicating survival. The majority of patients presented with only 2-3 comorbidities, with the most prevalent being hypertension, atrial fibrillation, and diabetes. Furthermore, a significant proportion of deceased patients in the dataset were categorized as overweight or obese based on their Body Mass Index (BMI) scores. Moving forward, our study suggests several limitations and avenues for future exploration. These include the need to standardize test and training datasets using Stratified Sampling and experimenting with different supervised learning models such as Logistic Regression, Random Forest, and Gradient Boosting Machines (GBM). Additionally, we propose testing different sets of variables and incorporating more parameters to evaluate model performance, particularly using the Area Under the Curve (AUC). It's crucial to note that the outcomes of our models are applicable solely to the specific hospital and its patient population under study.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b304efa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b304efa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a677d7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a677d7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8181"/>
              </a:lnSpc>
              <a:spcBef>
                <a:spcPts val="1000"/>
              </a:spcBef>
              <a:spcAft>
                <a:spcPts val="0"/>
              </a:spcAft>
              <a:buClr>
                <a:srgbClr val="00FDC8"/>
              </a:buClr>
              <a:buSzPts val="1100"/>
              <a:buFont typeface="Arial"/>
              <a:buNone/>
            </a:pPr>
            <a:r>
              <a:rPr lang="en" sz="1200">
                <a:solidFill>
                  <a:srgbClr val="212121"/>
                </a:solidFill>
              </a:rPr>
              <a:t>Our goal was to create and validate a model to predict all-cause in-hospital mortality for ICU-admitted HF patients. We aimed to create a model that could accurately identify high-risk patients, enabling healthcare providers to intervene proactively and optimize treatment strategies. By leveraging predictive modeling techniques, we can enhance clinical decision-making, improve patient outcomes, and ultimately save lives in critical care settings. </a:t>
            </a:r>
            <a:endParaRPr sz="12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b304efa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b304efa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used four different models to predict inpatient mortality. The first was based solely on a patient's lab results, the second was based solely on their comorbidities, the third was based solely on their vital signs, the fourth and final model was based on a patient's lab results, comorbidities, and vital signs combined. All four models showed poor performance but were strong a predicting survival. It was found that most patients had around 2-3 comorbidities with the most common being high blood pressure, atrial fibrillation, and diabetes. One notable discovery was also that the majority of expired patients were obese or overweight.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a677d79a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a677d79a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Our data was sourced from</a:t>
            </a:r>
            <a:r>
              <a:rPr lang="en" sz="1200">
                <a:solidFill>
                  <a:schemeClr val="dk1"/>
                </a:solidFill>
              </a:rPr>
              <a:t> Kaggle.com from the Admissions to ICU of the Beth Israel Deaconess Medical Center, Boston, MA June 1, 2001-October 31</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We had 1177 total rows with 49 different columns representing comorbidities, lab results, vital signs and more. To clean the data we utilized python and pandas</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b304efac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b304efac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50">
                <a:solidFill>
                  <a:schemeClr val="dk1"/>
                </a:solidFill>
              </a:rPr>
              <a:t>- Model Selection and Training:</a:t>
            </a:r>
            <a:endParaRPr sz="1350">
              <a:solidFill>
                <a:schemeClr val="dk1"/>
              </a:solidFill>
            </a:endParaRPr>
          </a:p>
          <a:p>
            <a:pPr indent="0" lvl="0" marL="0" rtl="0" algn="l">
              <a:lnSpc>
                <a:spcPct val="135714"/>
              </a:lnSpc>
              <a:spcBef>
                <a:spcPts val="0"/>
              </a:spcBef>
              <a:spcAft>
                <a:spcPts val="0"/>
              </a:spcAft>
              <a:buNone/>
            </a:pPr>
            <a:r>
              <a:rPr lang="en" sz="1350">
                <a:solidFill>
                  <a:schemeClr val="dk1"/>
                </a:solidFill>
              </a:rPr>
              <a:t>    - Exploratory Data Analysis We explored the dataset to understand the relationships between different variable groups (lab values, vital signs, comorbidities) and determined to use these groupings as collective variables for testing. We reviewed several research articles, and there were many overlapping variables used </a:t>
            </a:r>
            <a:r>
              <a:rPr lang="en" sz="1350">
                <a:solidFill>
                  <a:schemeClr val="dk1"/>
                </a:solidFill>
              </a:rPr>
              <a:t>across</a:t>
            </a:r>
            <a:r>
              <a:rPr lang="en" sz="1350">
                <a:solidFill>
                  <a:schemeClr val="dk1"/>
                </a:solidFill>
              </a:rPr>
              <a:t> these studies and our dataset.  </a:t>
            </a:r>
            <a:endParaRPr sz="1350">
              <a:solidFill>
                <a:schemeClr val="dk1"/>
              </a:solidFill>
            </a:endParaRPr>
          </a:p>
          <a:p>
            <a:pPr indent="0" lvl="0" marL="0" rtl="0" algn="l">
              <a:lnSpc>
                <a:spcPct val="135714"/>
              </a:lnSpc>
              <a:spcBef>
                <a:spcPts val="0"/>
              </a:spcBef>
              <a:spcAft>
                <a:spcPts val="0"/>
              </a:spcAft>
              <a:buNone/>
            </a:pPr>
            <a:r>
              <a:t/>
            </a:r>
            <a:endParaRPr sz="1350">
              <a:solidFill>
                <a:schemeClr val="dk1"/>
              </a:solidFill>
            </a:endParaRPr>
          </a:p>
          <a:p>
            <a:pPr indent="0" lvl="0" marL="0" rtl="0" algn="l">
              <a:lnSpc>
                <a:spcPct val="135714"/>
              </a:lnSpc>
              <a:spcBef>
                <a:spcPts val="0"/>
              </a:spcBef>
              <a:spcAft>
                <a:spcPts val="0"/>
              </a:spcAft>
              <a:buNone/>
            </a:pPr>
            <a:r>
              <a:rPr lang="en" sz="1350">
                <a:solidFill>
                  <a:schemeClr val="dk1"/>
                </a:solidFill>
              </a:rPr>
              <a:t>Research papers published on studies where heart failure patient data was used to build models predicting all-cause mortality, many used </a:t>
            </a:r>
            <a:r>
              <a:rPr lang="en" sz="1350">
                <a:solidFill>
                  <a:schemeClr val="dk1"/>
                </a:solidFill>
              </a:rPr>
              <a:t>either</a:t>
            </a:r>
            <a:r>
              <a:rPr lang="en" sz="1350">
                <a:solidFill>
                  <a:schemeClr val="dk1"/>
                </a:solidFill>
              </a:rPr>
              <a:t> logistic regression, random forests or decision tree modeling.  In these studies, the number of predictors used were between 8 and over 4200 </a:t>
            </a:r>
            <a:r>
              <a:rPr lang="en" sz="1350">
                <a:solidFill>
                  <a:schemeClr val="dk1"/>
                </a:solidFill>
              </a:rPr>
              <a:t>variables. </a:t>
            </a:r>
            <a:endParaRPr sz="1350">
              <a:solidFill>
                <a:schemeClr val="dk1"/>
              </a:solidFill>
            </a:endParaRPr>
          </a:p>
          <a:p>
            <a:pPr indent="0" lvl="0" marL="0" rtl="0" algn="l">
              <a:lnSpc>
                <a:spcPct val="135714"/>
              </a:lnSpc>
              <a:spcBef>
                <a:spcPts val="0"/>
              </a:spcBef>
              <a:spcAft>
                <a:spcPts val="0"/>
              </a:spcAft>
              <a:buNone/>
            </a:pPr>
            <a:r>
              <a:rPr lang="en" sz="1350">
                <a:solidFill>
                  <a:schemeClr val="dk1"/>
                </a:solidFill>
              </a:rPr>
              <a:t>https://www.ncbi.nlm.nih.gov/pmc/articles/PMC8065274/</a:t>
            </a:r>
            <a:endParaRPr sz="1350">
              <a:solidFill>
                <a:schemeClr val="dk1"/>
              </a:solidFill>
            </a:endParaRPr>
          </a:p>
          <a:p>
            <a:pPr indent="0" lvl="0" marL="0" rtl="0" algn="l">
              <a:lnSpc>
                <a:spcPct val="135714"/>
              </a:lnSpc>
              <a:spcBef>
                <a:spcPts val="0"/>
              </a:spcBef>
              <a:spcAft>
                <a:spcPts val="0"/>
              </a:spcAft>
              <a:buNone/>
            </a:pPr>
            <a:r>
              <a:t/>
            </a:r>
            <a:endParaRPr sz="1350">
              <a:solidFill>
                <a:schemeClr val="dk1"/>
              </a:solidFill>
            </a:endParaRPr>
          </a:p>
          <a:p>
            <a:pPr indent="0" lvl="0" marL="0" rtl="0" algn="l">
              <a:lnSpc>
                <a:spcPct val="135714"/>
              </a:lnSpc>
              <a:spcBef>
                <a:spcPts val="0"/>
              </a:spcBef>
              <a:spcAft>
                <a:spcPts val="0"/>
              </a:spcAft>
              <a:buNone/>
            </a:pPr>
            <a:r>
              <a:rPr lang="en" sz="1350">
                <a:solidFill>
                  <a:schemeClr val="dk1"/>
                </a:solidFill>
              </a:rPr>
              <a:t>    -Classification Model: We chose a Decision tree model because the dataset consisted of non-linear data and the project required binary classification (expired or not expired). The dataset was split into training and testing sets utilizing standardScaler to ensure all features tested have the same scale. We did not utilize Stratified Sampling due to when we tested the model with stratified sampling, the accuracy and precision decreased. We tested 4 variable groups - lab values, vital signs, comorbidities, and all clinical data combined to determine which variable groups may be helpful in predicting inpatient mortality. </a:t>
            </a:r>
            <a:endParaRPr sz="1350">
              <a:solidFill>
                <a:schemeClr val="dk1"/>
              </a:solidFill>
            </a:endParaRPr>
          </a:p>
          <a:p>
            <a:pPr indent="0" lvl="0" marL="0" rtl="0" algn="l">
              <a:lnSpc>
                <a:spcPct val="135714"/>
              </a:lnSpc>
              <a:spcBef>
                <a:spcPts val="0"/>
              </a:spcBef>
              <a:spcAft>
                <a:spcPts val="0"/>
              </a:spcAft>
              <a:buNone/>
            </a:pPr>
            <a:r>
              <a:rPr lang="en" sz="1350">
                <a:solidFill>
                  <a:schemeClr val="dk1"/>
                </a:solidFill>
              </a:rPr>
              <a:t>        - Tools:Python, Pathlib, sklearn, matplotlib, seaborn</a:t>
            </a:r>
            <a:endParaRPr sz="1350">
              <a:solidFill>
                <a:schemeClr val="dk1"/>
              </a:solidFill>
            </a:endParaRPr>
          </a:p>
          <a:p>
            <a:pPr indent="0" lvl="0" marL="0" rtl="0" algn="l">
              <a:lnSpc>
                <a:spcPct val="135714"/>
              </a:lnSpc>
              <a:spcBef>
                <a:spcPts val="0"/>
              </a:spcBef>
              <a:spcAft>
                <a:spcPts val="0"/>
              </a:spcAft>
              <a:buNone/>
            </a:pPr>
            <a:r>
              <a:t/>
            </a:r>
            <a:endParaRPr sz="1350">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rPr>
              <a:t>Parameters used to evaluate model performance were the confusion matrix, reporting accuracy, precision, recall and f-score</a:t>
            </a:r>
            <a:endParaRPr sz="13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b304efa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b304efa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66666"/>
                </a:solidFill>
              </a:rPr>
              <a:t>Out of 262 patients predicted to be alive, 242 were correctly predicted, and 20 were incorrectly predicted as expired. Similarly, out of 32 patients predicted to be deceased, 7 were correctly predicted and 25 were incorrectly predicted as alive. The model is correct with its predictions about 85% of the time.</a:t>
            </a:r>
            <a:endParaRPr sz="1400">
              <a:solidFill>
                <a:srgbClr val="666666"/>
              </a:solidFill>
            </a:endParaRPr>
          </a:p>
          <a:p>
            <a:pPr indent="0" lvl="0" marL="0" rtl="0" algn="l">
              <a:lnSpc>
                <a:spcPct val="115000"/>
              </a:lnSpc>
              <a:spcBef>
                <a:spcPts val="1200"/>
              </a:spcBef>
              <a:spcAft>
                <a:spcPts val="1200"/>
              </a:spcAft>
              <a:buNone/>
            </a:pPr>
            <a:r>
              <a:rPr lang="en" sz="1400">
                <a:solidFill>
                  <a:srgbClr val="666666"/>
                </a:solidFill>
              </a:rPr>
              <a:t>For the predictive positive cases, for the “alive” class its around 91% and for the “expired” class its around 26%. Overall, this model seems better at predicting patients’ status when they are alive, as indicated by the </a:t>
            </a:r>
            <a:r>
              <a:rPr lang="en" sz="1400">
                <a:solidFill>
                  <a:srgbClr val="666666"/>
                </a:solidFill>
              </a:rPr>
              <a:t>higher precision, recall and F1-score for the “alive” class</a:t>
            </a:r>
            <a:endParaRPr sz="1400">
              <a:solidFill>
                <a:srgbClr val="666666"/>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b304efac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b304efac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This model based on comorbidity status of 9 different comorbidities, it predicted all patients to be alive and none as expired regardless of the actual outcome. </a:t>
            </a:r>
            <a:endParaRPr sz="1400"/>
          </a:p>
          <a:p>
            <a:pPr indent="0" lvl="0" marL="0" rtl="0" algn="l">
              <a:lnSpc>
                <a:spcPct val="115000"/>
              </a:lnSpc>
              <a:spcBef>
                <a:spcPts val="1200"/>
              </a:spcBef>
              <a:spcAft>
                <a:spcPts val="0"/>
              </a:spcAft>
              <a:buNone/>
            </a:pPr>
            <a:r>
              <a:rPr lang="en" sz="1400"/>
              <a:t>This model is correct about 89% of the time as noted by the accuracy score</a:t>
            </a:r>
            <a:endParaRPr sz="1400"/>
          </a:p>
          <a:p>
            <a:pPr indent="0" lvl="0" marL="0" rtl="0" algn="l">
              <a:lnSpc>
                <a:spcPct val="115000"/>
              </a:lnSpc>
              <a:spcBef>
                <a:spcPts val="1200"/>
              </a:spcBef>
              <a:spcAft>
                <a:spcPts val="1200"/>
              </a:spcAft>
              <a:buNone/>
            </a:pPr>
            <a:r>
              <a:rPr lang="en" sz="1400"/>
              <a:t>Precision for the expired class is 0%, indicating that none of the predicted death cases were correct. While the accuracy score seems high, the model’s inability to predict any </a:t>
            </a:r>
            <a:r>
              <a:rPr lang="en" sz="1400"/>
              <a:t>deceased</a:t>
            </a:r>
            <a:r>
              <a:rPr lang="en" sz="1400"/>
              <a:t> patients </a:t>
            </a:r>
            <a:r>
              <a:rPr lang="en" sz="1400"/>
              <a:t>significantly</a:t>
            </a:r>
            <a:r>
              <a:rPr lang="en" sz="1400"/>
              <a:t> affects its usefulness.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b304efac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b304efac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66666"/>
                </a:solidFill>
              </a:rPr>
              <a:t>This model predicted 223 patients as alive correctly, but it wrongly predicted 39 alive patients as deceased. And on the flip side, it correctly predicted only 3 expired patients, but it wrongly classified 29 expired patients as alive. The accuracy score is roughly 77%, less than the other 2 models. </a:t>
            </a:r>
            <a:endParaRPr sz="1400">
              <a:solidFill>
                <a:srgbClr val="666666"/>
              </a:solidFill>
            </a:endParaRPr>
          </a:p>
          <a:p>
            <a:pPr indent="0" lvl="0" marL="0" rtl="0" algn="l">
              <a:lnSpc>
                <a:spcPct val="115000"/>
              </a:lnSpc>
              <a:spcBef>
                <a:spcPts val="1200"/>
              </a:spcBef>
              <a:spcAft>
                <a:spcPts val="0"/>
              </a:spcAft>
              <a:buNone/>
            </a:pPr>
            <a:r>
              <a:rPr lang="en" sz="1400">
                <a:solidFill>
                  <a:srgbClr val="666666"/>
                </a:solidFill>
              </a:rPr>
              <a:t>The precision score for the “alive” class is 88%, meaning 88% of the predicted alive cases were actually alive. Precision for the expired class was only 7%. Recall results were </a:t>
            </a:r>
            <a:r>
              <a:rPr lang="en" sz="1400">
                <a:solidFill>
                  <a:srgbClr val="666666"/>
                </a:solidFill>
              </a:rPr>
              <a:t>similar</a:t>
            </a:r>
            <a:r>
              <a:rPr lang="en" sz="1400">
                <a:solidFill>
                  <a:srgbClr val="666666"/>
                </a:solidFill>
              </a:rPr>
              <a:t> for both classes.</a:t>
            </a:r>
            <a:endParaRPr sz="1400">
              <a:solidFill>
                <a:srgbClr val="666666"/>
              </a:solidFill>
            </a:endParaRPr>
          </a:p>
          <a:p>
            <a:pPr indent="0" lvl="0" marL="0" rtl="0" algn="l">
              <a:lnSpc>
                <a:spcPct val="115000"/>
              </a:lnSpc>
              <a:spcBef>
                <a:spcPts val="1200"/>
              </a:spcBef>
              <a:spcAft>
                <a:spcPts val="1200"/>
              </a:spcAft>
              <a:buNone/>
            </a:pPr>
            <a:r>
              <a:rPr lang="en" sz="1400">
                <a:solidFill>
                  <a:srgbClr val="666666"/>
                </a:solidFill>
              </a:rPr>
              <a:t>This model has a decent accuracy score, but its performance in correctly identifying expired patients is quite poor. </a:t>
            </a:r>
            <a:endParaRPr sz="1400">
              <a:solidFill>
                <a:srgbClr val="6666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8.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9.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mt="95000"/>
          </a:blip>
          <a:stretch>
            <a:fillRect/>
          </a:stretch>
        </p:blipFill>
        <p:spPr>
          <a:xfrm>
            <a:off x="0" y="0"/>
            <a:ext cx="9144000" cy="5143500"/>
          </a:xfrm>
          <a:prstGeom prst="rect">
            <a:avLst/>
          </a:prstGeom>
          <a:noFill/>
          <a:ln>
            <a:noFill/>
          </a:ln>
        </p:spPr>
      </p:pic>
      <p:sp>
        <p:nvSpPr>
          <p:cNvPr id="57" name="Google Shape;57;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6000"/>
              <a:t>In H</a:t>
            </a:r>
            <a:r>
              <a:rPr lang="en" sz="6000"/>
              <a:t>ospital Mortality Prediction</a:t>
            </a:r>
            <a:endParaRPr sz="5555"/>
          </a:p>
        </p:txBody>
      </p:sp>
      <p:sp>
        <p:nvSpPr>
          <p:cNvPr id="58" name="Google Shape;58;p13"/>
          <p:cNvSpPr txBox="1"/>
          <p:nvPr>
            <p:ph idx="1" type="subTitle"/>
          </p:nvPr>
        </p:nvSpPr>
        <p:spPr>
          <a:xfrm>
            <a:off x="311700" y="3643650"/>
            <a:ext cx="8520600" cy="1349100"/>
          </a:xfrm>
          <a:prstGeom prst="rect">
            <a:avLst/>
          </a:prstGeom>
        </p:spPr>
        <p:txBody>
          <a:bodyPr anchorCtr="0" anchor="ctr" bIns="91425" lIns="91425" spcFirstLastPara="1" rIns="91425" wrap="square" tIns="91425">
            <a:normAutofit fontScale="55000" lnSpcReduction="20000"/>
          </a:bodyPr>
          <a:lstStyle/>
          <a:p>
            <a:pPr indent="0" lvl="0" marL="0" rtl="0" algn="l">
              <a:lnSpc>
                <a:spcPct val="98181"/>
              </a:lnSpc>
              <a:spcBef>
                <a:spcPts val="1000"/>
              </a:spcBef>
              <a:spcAft>
                <a:spcPts val="0"/>
              </a:spcAft>
              <a:buNone/>
            </a:pPr>
            <a:r>
              <a:rPr lang="en" sz="2400"/>
              <a:t>May 13, 2024</a:t>
            </a:r>
            <a:endParaRPr sz="2400"/>
          </a:p>
          <a:p>
            <a:pPr indent="0" lvl="0" marL="0" rtl="0" algn="l">
              <a:lnSpc>
                <a:spcPct val="98181"/>
              </a:lnSpc>
              <a:spcBef>
                <a:spcPts val="1000"/>
              </a:spcBef>
              <a:spcAft>
                <a:spcPts val="0"/>
              </a:spcAft>
              <a:buNone/>
            </a:pPr>
            <a:r>
              <a:rPr lang="en" sz="2400"/>
              <a:t>V</a:t>
            </a:r>
            <a:r>
              <a:rPr lang="en" sz="2400"/>
              <a:t>anderbilt Data Analytics Bootcamp</a:t>
            </a:r>
            <a:endParaRPr sz="2400"/>
          </a:p>
          <a:p>
            <a:pPr indent="0" lvl="0" marL="0" rtl="0" algn="l">
              <a:lnSpc>
                <a:spcPct val="98181"/>
              </a:lnSpc>
              <a:spcBef>
                <a:spcPts val="1000"/>
              </a:spcBef>
              <a:spcAft>
                <a:spcPts val="0"/>
              </a:spcAft>
              <a:buClr>
                <a:schemeClr val="dk1"/>
              </a:buClr>
              <a:buSzPct val="45833"/>
              <a:buFont typeface="Arial"/>
              <a:buNone/>
            </a:pPr>
            <a:r>
              <a:rPr lang="en" sz="2400"/>
              <a:t>Project 4 - Team 1</a:t>
            </a:r>
            <a:endParaRPr sz="2400"/>
          </a:p>
          <a:p>
            <a:pPr indent="0" lvl="0" marL="0" rtl="0" algn="l">
              <a:lnSpc>
                <a:spcPct val="98181"/>
              </a:lnSpc>
              <a:spcBef>
                <a:spcPts val="1000"/>
              </a:spcBef>
              <a:spcAft>
                <a:spcPts val="0"/>
              </a:spcAft>
              <a:buClr>
                <a:schemeClr val="dk1"/>
              </a:buClr>
              <a:buSzPct val="45833"/>
              <a:buFont typeface="Arial"/>
              <a:buNone/>
            </a:pPr>
            <a:r>
              <a:rPr lang="en" sz="2400"/>
              <a:t>Emily Bowers, Matt Flanagan, Luis Martinez</a:t>
            </a:r>
            <a:endParaRPr sz="24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2"/>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72" name="Google Shape;172;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Interpretability</a:t>
            </a:r>
            <a:endParaRPr/>
          </a:p>
        </p:txBody>
      </p:sp>
      <p:sp>
        <p:nvSpPr>
          <p:cNvPr id="173" name="Google Shape;173;p22"/>
          <p:cNvSpPr txBox="1"/>
          <p:nvPr>
            <p:ph idx="1" type="body"/>
          </p:nvPr>
        </p:nvSpPr>
        <p:spPr>
          <a:xfrm>
            <a:off x="267925" y="1248275"/>
            <a:ext cx="3372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All Clinical Data Combined:</a:t>
            </a:r>
            <a:endParaRPr b="1">
              <a:solidFill>
                <a:schemeClr val="accent1"/>
              </a:solidFill>
            </a:endParaRPr>
          </a:p>
          <a:p>
            <a:pPr indent="0" lvl="0" marL="0" rtl="0" algn="l">
              <a:spcBef>
                <a:spcPts val="1200"/>
              </a:spcBef>
              <a:spcAft>
                <a:spcPts val="0"/>
              </a:spcAft>
              <a:buNone/>
            </a:pPr>
            <a:r>
              <a:rPr lang="en">
                <a:solidFill>
                  <a:schemeClr val="accent1"/>
                </a:solidFill>
              </a:rPr>
              <a:t>Accuracy Score 84.0%</a:t>
            </a:r>
            <a:endParaRPr>
              <a:solidFill>
                <a:schemeClr val="accent1"/>
              </a:solidFill>
            </a:endParaRPr>
          </a:p>
          <a:p>
            <a:pPr indent="0" lvl="0" marL="0" rtl="0" algn="l">
              <a:spcBef>
                <a:spcPts val="1200"/>
              </a:spcBef>
              <a:spcAft>
                <a:spcPts val="1200"/>
              </a:spcAft>
              <a:buNone/>
            </a:pPr>
            <a:r>
              <a:t/>
            </a:r>
            <a:endParaRPr/>
          </a:p>
        </p:txBody>
      </p:sp>
      <p:pic>
        <p:nvPicPr>
          <p:cNvPr id="174" name="Google Shape;174;p22"/>
          <p:cNvPicPr preferRelativeResize="0"/>
          <p:nvPr/>
        </p:nvPicPr>
        <p:blipFill>
          <a:blip r:embed="rId4">
            <a:alphaModFix/>
          </a:blip>
          <a:stretch>
            <a:fillRect/>
          </a:stretch>
        </p:blipFill>
        <p:spPr>
          <a:xfrm>
            <a:off x="4089200" y="996025"/>
            <a:ext cx="4993134" cy="3744850"/>
          </a:xfrm>
          <a:prstGeom prst="rect">
            <a:avLst/>
          </a:prstGeom>
          <a:noFill/>
          <a:ln>
            <a:noFill/>
          </a:ln>
        </p:spPr>
      </p:pic>
      <p:sp>
        <p:nvSpPr>
          <p:cNvPr id="175" name="Google Shape;175;p22"/>
          <p:cNvSpPr txBox="1"/>
          <p:nvPr/>
        </p:nvSpPr>
        <p:spPr>
          <a:xfrm>
            <a:off x="5287250" y="3378900"/>
            <a:ext cx="538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Source Code Pro"/>
                <a:ea typeface="Source Code Pro"/>
                <a:cs typeface="Source Code Pro"/>
                <a:sym typeface="Source Code Pro"/>
              </a:rPr>
              <a:t>22</a:t>
            </a:r>
            <a:endParaRPr sz="1800">
              <a:solidFill>
                <a:schemeClr val="accent1"/>
              </a:solidFill>
              <a:latin typeface="Source Code Pro"/>
              <a:ea typeface="Source Code Pro"/>
              <a:cs typeface="Source Code Pro"/>
              <a:sym typeface="Source Code Pro"/>
            </a:endParaRPr>
          </a:p>
        </p:txBody>
      </p:sp>
      <p:sp>
        <p:nvSpPr>
          <p:cNvPr id="176" name="Google Shape;176;p22"/>
          <p:cNvSpPr txBox="1"/>
          <p:nvPr/>
        </p:nvSpPr>
        <p:spPr>
          <a:xfrm>
            <a:off x="6805800" y="3357100"/>
            <a:ext cx="538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Source Code Pro"/>
                <a:ea typeface="Source Code Pro"/>
                <a:cs typeface="Source Code Pro"/>
                <a:sym typeface="Source Code Pro"/>
              </a:rPr>
              <a:t>10</a:t>
            </a:r>
            <a:endParaRPr sz="1800">
              <a:solidFill>
                <a:schemeClr val="accent1"/>
              </a:solidFill>
              <a:latin typeface="Source Code Pro"/>
              <a:ea typeface="Source Code Pro"/>
              <a:cs typeface="Source Code Pro"/>
              <a:sym typeface="Source Code Pro"/>
            </a:endParaRPr>
          </a:p>
        </p:txBody>
      </p:sp>
      <p:pic>
        <p:nvPicPr>
          <p:cNvPr id="177" name="Google Shape;177;p22"/>
          <p:cNvPicPr preferRelativeResize="0"/>
          <p:nvPr/>
        </p:nvPicPr>
        <p:blipFill>
          <a:blip r:embed="rId5">
            <a:alphaModFix/>
          </a:blip>
          <a:stretch>
            <a:fillRect/>
          </a:stretch>
        </p:blipFill>
        <p:spPr>
          <a:xfrm>
            <a:off x="267925" y="2440575"/>
            <a:ext cx="3671525" cy="1512300"/>
          </a:xfrm>
          <a:prstGeom prst="rect">
            <a:avLst/>
          </a:prstGeom>
          <a:noFill/>
          <a:ln>
            <a:noFill/>
          </a:ln>
        </p:spPr>
      </p:pic>
      <p:sp>
        <p:nvSpPr>
          <p:cNvPr id="178" name="Google Shape;178;p22"/>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79" name="Google Shape;179;p22"/>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180" name="Google Shape;180;p22"/>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181" name="Google Shape;181;p22"/>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468475" y="1625850"/>
            <a:ext cx="8520600" cy="18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000"/>
              <a:t>Descriptive Data</a:t>
            </a:r>
            <a:endParaRPr sz="6000"/>
          </a:p>
        </p:txBody>
      </p:sp>
      <p:pic>
        <p:nvPicPr>
          <p:cNvPr id="187" name="Google Shape;187;p23"/>
          <p:cNvPicPr preferRelativeResize="0"/>
          <p:nvPr/>
        </p:nvPicPr>
        <p:blipFill>
          <a:blip r:embed="rId3">
            <a:alphaModFix amt="14000"/>
          </a:blip>
          <a:stretch>
            <a:fillRect/>
          </a:stretch>
        </p:blipFill>
        <p:spPr>
          <a:xfrm>
            <a:off x="0" y="0"/>
            <a:ext cx="9144001" cy="5097992"/>
          </a:xfrm>
          <a:prstGeom prst="rect">
            <a:avLst/>
          </a:prstGeom>
          <a:noFill/>
          <a:ln>
            <a:noFill/>
          </a:ln>
        </p:spPr>
      </p:pic>
      <p:sp>
        <p:nvSpPr>
          <p:cNvPr id="188" name="Google Shape;188;p23"/>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89" name="Google Shape;189;p23"/>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190" name="Google Shape;190;p23"/>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191" name="Google Shape;191;p23"/>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4"/>
          <p:cNvPicPr preferRelativeResize="0"/>
          <p:nvPr/>
        </p:nvPicPr>
        <p:blipFill>
          <a:blip r:embed="rId3">
            <a:alphaModFix amt="65000"/>
          </a:blip>
          <a:stretch>
            <a:fillRect/>
          </a:stretch>
        </p:blipFill>
        <p:spPr>
          <a:xfrm>
            <a:off x="0" y="0"/>
            <a:ext cx="9144000" cy="5143500"/>
          </a:xfrm>
          <a:prstGeom prst="rect">
            <a:avLst/>
          </a:prstGeom>
          <a:noFill/>
          <a:ln>
            <a:noFill/>
          </a:ln>
        </p:spPr>
      </p:pic>
      <p:sp>
        <p:nvSpPr>
          <p:cNvPr id="197" name="Google Shape;197;p24"/>
          <p:cNvSpPr txBox="1"/>
          <p:nvPr>
            <p:ph type="title"/>
          </p:nvPr>
        </p:nvSpPr>
        <p:spPr>
          <a:xfrm>
            <a:off x="311688" y="1193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Distribution of Admitted Patients</a:t>
            </a:r>
            <a:endParaRPr/>
          </a:p>
        </p:txBody>
      </p:sp>
      <p:pic>
        <p:nvPicPr>
          <p:cNvPr id="198" name="Google Shape;198;p24"/>
          <p:cNvPicPr preferRelativeResize="0"/>
          <p:nvPr/>
        </p:nvPicPr>
        <p:blipFill>
          <a:blip r:embed="rId4">
            <a:alphaModFix/>
          </a:blip>
          <a:stretch>
            <a:fillRect/>
          </a:stretch>
        </p:blipFill>
        <p:spPr>
          <a:xfrm>
            <a:off x="541625" y="876300"/>
            <a:ext cx="8060774" cy="3547276"/>
          </a:xfrm>
          <a:prstGeom prst="rect">
            <a:avLst/>
          </a:prstGeom>
          <a:noFill/>
          <a:ln>
            <a:noFill/>
          </a:ln>
        </p:spPr>
      </p:pic>
      <p:sp>
        <p:nvSpPr>
          <p:cNvPr id="199" name="Google Shape;199;p24"/>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00" name="Google Shape;200;p24"/>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201" name="Google Shape;201;p24"/>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02" name="Google Shape;202;p24"/>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mt="65000"/>
          </a:blip>
          <a:stretch>
            <a:fillRect/>
          </a:stretch>
        </p:blipFill>
        <p:spPr>
          <a:xfrm>
            <a:off x="0" y="0"/>
            <a:ext cx="9144000" cy="5143500"/>
          </a:xfrm>
          <a:prstGeom prst="rect">
            <a:avLst/>
          </a:prstGeom>
          <a:noFill/>
          <a:ln>
            <a:noFill/>
          </a:ln>
        </p:spPr>
      </p:pic>
      <p:sp>
        <p:nvSpPr>
          <p:cNvPr id="208" name="Google Shape;20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Comorbidities</a:t>
            </a:r>
            <a:endParaRPr/>
          </a:p>
        </p:txBody>
      </p:sp>
      <p:sp>
        <p:nvSpPr>
          <p:cNvPr id="209" name="Google Shape;209;p25"/>
          <p:cNvSpPr txBox="1"/>
          <p:nvPr>
            <p:ph idx="1" type="body"/>
          </p:nvPr>
        </p:nvSpPr>
        <p:spPr>
          <a:xfrm>
            <a:off x="203925" y="1093850"/>
            <a:ext cx="4077300" cy="3709200"/>
          </a:xfrm>
          <a:prstGeom prst="rect">
            <a:avLst/>
          </a:prstGeom>
        </p:spPr>
        <p:txBody>
          <a:bodyPr anchorCtr="0" anchor="t" bIns="91425" lIns="91425" spcFirstLastPara="1" rIns="91425" wrap="square" tIns="91425">
            <a:normAutofit/>
          </a:bodyPr>
          <a:lstStyle/>
          <a:p>
            <a:pPr indent="-342900" lvl="0" marL="457200" rtl="0" algn="l">
              <a:lnSpc>
                <a:spcPct val="95000"/>
              </a:lnSpc>
              <a:spcBef>
                <a:spcPts val="0"/>
              </a:spcBef>
              <a:spcAft>
                <a:spcPts val="0"/>
              </a:spcAft>
              <a:buClr>
                <a:schemeClr val="accent1"/>
              </a:buClr>
              <a:buSzPts val="1800"/>
              <a:buChar char="●"/>
            </a:pPr>
            <a:r>
              <a:rPr lang="en">
                <a:solidFill>
                  <a:schemeClr val="accent1"/>
                </a:solidFill>
              </a:rPr>
              <a:t>~72% (845 patients) were </a:t>
            </a:r>
            <a:r>
              <a:rPr b="1" lang="en">
                <a:solidFill>
                  <a:schemeClr val="accent1"/>
                </a:solidFill>
              </a:rPr>
              <a:t>Hypertensive</a:t>
            </a:r>
            <a:endParaRPr b="1">
              <a:solidFill>
                <a:schemeClr val="accent1"/>
              </a:solidFill>
            </a:endParaRPr>
          </a:p>
          <a:p>
            <a:pPr indent="-342900" lvl="0" marL="457200" rtl="0" algn="l">
              <a:lnSpc>
                <a:spcPct val="95000"/>
              </a:lnSpc>
              <a:spcBef>
                <a:spcPts val="0"/>
              </a:spcBef>
              <a:spcAft>
                <a:spcPts val="0"/>
              </a:spcAft>
              <a:buClr>
                <a:schemeClr val="accent1"/>
              </a:buClr>
              <a:buSzPts val="1800"/>
              <a:buChar char="●"/>
            </a:pPr>
            <a:r>
              <a:rPr lang="en">
                <a:solidFill>
                  <a:schemeClr val="accent1"/>
                </a:solidFill>
              </a:rPr>
              <a:t>~45% (531 patients) had </a:t>
            </a:r>
            <a:r>
              <a:rPr b="1" lang="en">
                <a:solidFill>
                  <a:schemeClr val="accent1"/>
                </a:solidFill>
              </a:rPr>
              <a:t>Atrial Fibrillation</a:t>
            </a:r>
            <a:endParaRPr b="1">
              <a:solidFill>
                <a:schemeClr val="accent1"/>
              </a:solidFill>
            </a:endParaRPr>
          </a:p>
          <a:p>
            <a:pPr indent="-342900" lvl="0" marL="457200" rtl="0" algn="l">
              <a:lnSpc>
                <a:spcPct val="95000"/>
              </a:lnSpc>
              <a:spcBef>
                <a:spcPts val="0"/>
              </a:spcBef>
              <a:spcAft>
                <a:spcPts val="0"/>
              </a:spcAft>
              <a:buClr>
                <a:schemeClr val="accent1"/>
              </a:buClr>
              <a:buSzPts val="1800"/>
              <a:buChar char="●"/>
            </a:pPr>
            <a:r>
              <a:rPr lang="en">
                <a:solidFill>
                  <a:schemeClr val="accent1"/>
                </a:solidFill>
              </a:rPr>
              <a:t>~42% (493 patients) had </a:t>
            </a:r>
            <a:r>
              <a:rPr b="1" lang="en">
                <a:solidFill>
                  <a:schemeClr val="accent1"/>
                </a:solidFill>
              </a:rPr>
              <a:t>Diabetes</a:t>
            </a:r>
            <a:endParaRPr b="1">
              <a:solidFill>
                <a:schemeClr val="accent1"/>
              </a:solidFill>
            </a:endParaRPr>
          </a:p>
          <a:p>
            <a:pPr indent="-342900" lvl="0" marL="457200" rtl="0" algn="l">
              <a:lnSpc>
                <a:spcPct val="95000"/>
              </a:lnSpc>
              <a:spcBef>
                <a:spcPts val="0"/>
              </a:spcBef>
              <a:spcAft>
                <a:spcPts val="0"/>
              </a:spcAft>
              <a:buClr>
                <a:schemeClr val="accent1"/>
              </a:buClr>
              <a:buSzPts val="1800"/>
              <a:buChar char="●"/>
            </a:pPr>
            <a:r>
              <a:rPr lang="en">
                <a:solidFill>
                  <a:schemeClr val="accent1"/>
                </a:solidFill>
              </a:rPr>
              <a:t>The least common comorbidities were</a:t>
            </a:r>
            <a:endParaRPr>
              <a:solidFill>
                <a:schemeClr val="accent1"/>
              </a:solidFill>
            </a:endParaRPr>
          </a:p>
          <a:p>
            <a:pPr indent="-317500" lvl="1" marL="914400" rtl="0" algn="l">
              <a:lnSpc>
                <a:spcPct val="95000"/>
              </a:lnSpc>
              <a:spcBef>
                <a:spcPts val="0"/>
              </a:spcBef>
              <a:spcAft>
                <a:spcPts val="0"/>
              </a:spcAft>
              <a:buClr>
                <a:schemeClr val="accent1"/>
              </a:buClr>
              <a:buSzPts val="1400"/>
              <a:buChar char="○"/>
            </a:pPr>
            <a:r>
              <a:rPr lang="en">
                <a:solidFill>
                  <a:schemeClr val="accent1"/>
                </a:solidFill>
              </a:rPr>
              <a:t>COPD</a:t>
            </a:r>
            <a:endParaRPr>
              <a:solidFill>
                <a:schemeClr val="accent1"/>
              </a:solidFill>
            </a:endParaRPr>
          </a:p>
          <a:p>
            <a:pPr indent="-317500" lvl="1" marL="914400" rtl="0" algn="l">
              <a:lnSpc>
                <a:spcPct val="95000"/>
              </a:lnSpc>
              <a:spcBef>
                <a:spcPts val="0"/>
              </a:spcBef>
              <a:spcAft>
                <a:spcPts val="0"/>
              </a:spcAft>
              <a:buClr>
                <a:schemeClr val="accent1"/>
              </a:buClr>
              <a:buSzPts val="1400"/>
              <a:buChar char="○"/>
            </a:pPr>
            <a:r>
              <a:rPr lang="en">
                <a:solidFill>
                  <a:schemeClr val="accent1"/>
                </a:solidFill>
              </a:rPr>
              <a:t>Depression</a:t>
            </a:r>
            <a:endParaRPr>
              <a:solidFill>
                <a:schemeClr val="accent1"/>
              </a:solidFill>
            </a:endParaRPr>
          </a:p>
          <a:p>
            <a:pPr indent="-317500" lvl="1" marL="914400" rtl="0" algn="l">
              <a:lnSpc>
                <a:spcPct val="95000"/>
              </a:lnSpc>
              <a:spcBef>
                <a:spcPts val="0"/>
              </a:spcBef>
              <a:spcAft>
                <a:spcPts val="0"/>
              </a:spcAft>
              <a:buClr>
                <a:schemeClr val="accent1"/>
              </a:buClr>
              <a:buSzPts val="1400"/>
              <a:buChar char="○"/>
            </a:pPr>
            <a:r>
              <a:rPr lang="en">
                <a:solidFill>
                  <a:schemeClr val="accent1"/>
                </a:solidFill>
              </a:rPr>
              <a:t>Anemia</a:t>
            </a:r>
            <a:endParaRPr>
              <a:solidFill>
                <a:schemeClr val="accent1"/>
              </a:solidFill>
            </a:endParaRPr>
          </a:p>
          <a:p>
            <a:pPr indent="-317500" lvl="1" marL="914400" rtl="0" algn="l">
              <a:lnSpc>
                <a:spcPct val="95000"/>
              </a:lnSpc>
              <a:spcBef>
                <a:spcPts val="0"/>
              </a:spcBef>
              <a:spcAft>
                <a:spcPts val="0"/>
              </a:spcAft>
              <a:buClr>
                <a:schemeClr val="accent1"/>
              </a:buClr>
              <a:buSzPts val="1400"/>
              <a:buChar char="○"/>
            </a:pPr>
            <a:r>
              <a:rPr lang="en">
                <a:solidFill>
                  <a:schemeClr val="accent1"/>
                </a:solidFill>
              </a:rPr>
              <a:t>Coronary Heart Disease</a:t>
            </a:r>
            <a:endParaRPr>
              <a:solidFill>
                <a:schemeClr val="accent1"/>
              </a:solidFill>
            </a:endParaRPr>
          </a:p>
        </p:txBody>
      </p:sp>
      <p:pic>
        <p:nvPicPr>
          <p:cNvPr id="210" name="Google Shape;210;p25"/>
          <p:cNvPicPr preferRelativeResize="0"/>
          <p:nvPr/>
        </p:nvPicPr>
        <p:blipFill>
          <a:blip r:embed="rId4">
            <a:alphaModFix/>
          </a:blip>
          <a:stretch>
            <a:fillRect/>
          </a:stretch>
        </p:blipFill>
        <p:spPr>
          <a:xfrm>
            <a:off x="4447550" y="494750"/>
            <a:ext cx="4330224" cy="4107974"/>
          </a:xfrm>
          <a:prstGeom prst="rect">
            <a:avLst/>
          </a:prstGeom>
          <a:noFill/>
          <a:ln>
            <a:noFill/>
          </a:ln>
        </p:spPr>
      </p:pic>
      <p:sp>
        <p:nvSpPr>
          <p:cNvPr id="211" name="Google Shape;211;p25"/>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12" name="Google Shape;212;p25"/>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213" name="Google Shape;213;p25"/>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14" name="Google Shape;214;p25"/>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20" name="Google Shape;220;p26"/>
          <p:cNvPicPr preferRelativeResize="0"/>
          <p:nvPr/>
        </p:nvPicPr>
        <p:blipFill>
          <a:blip r:embed="rId4">
            <a:alphaModFix/>
          </a:blip>
          <a:stretch>
            <a:fillRect/>
          </a:stretch>
        </p:blipFill>
        <p:spPr>
          <a:xfrm>
            <a:off x="425450" y="997275"/>
            <a:ext cx="8097526" cy="3609876"/>
          </a:xfrm>
          <a:prstGeom prst="rect">
            <a:avLst/>
          </a:prstGeom>
          <a:noFill/>
          <a:ln>
            <a:noFill/>
          </a:ln>
        </p:spPr>
      </p:pic>
      <p:sp>
        <p:nvSpPr>
          <p:cNvPr id="221" name="Google Shape;221;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a:t>
            </a:r>
            <a:r>
              <a:rPr lang="en"/>
              <a:t>Comorbidities</a:t>
            </a:r>
            <a:r>
              <a:rPr lang="en"/>
              <a:t> Per Patient</a:t>
            </a:r>
            <a:endParaRPr/>
          </a:p>
        </p:txBody>
      </p:sp>
      <p:pic>
        <p:nvPicPr>
          <p:cNvPr id="222" name="Google Shape;222;p26"/>
          <p:cNvPicPr preferRelativeResize="0"/>
          <p:nvPr/>
        </p:nvPicPr>
        <p:blipFill>
          <a:blip r:embed="rId5">
            <a:alphaModFix/>
          </a:blip>
          <a:stretch>
            <a:fillRect/>
          </a:stretch>
        </p:blipFill>
        <p:spPr>
          <a:xfrm>
            <a:off x="7341875" y="1283288"/>
            <a:ext cx="1181100" cy="676275"/>
          </a:xfrm>
          <a:prstGeom prst="rect">
            <a:avLst/>
          </a:prstGeom>
          <a:noFill/>
          <a:ln>
            <a:noFill/>
          </a:ln>
        </p:spPr>
      </p:pic>
      <p:sp>
        <p:nvSpPr>
          <p:cNvPr id="223" name="Google Shape;223;p26"/>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24" name="Google Shape;224;p26"/>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225" name="Google Shape;225;p26"/>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26" name="Google Shape;226;p26"/>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7"/>
          <p:cNvPicPr preferRelativeResize="0"/>
          <p:nvPr/>
        </p:nvPicPr>
        <p:blipFill>
          <a:blip r:embed="rId3">
            <a:alphaModFix amt="65000"/>
          </a:blip>
          <a:stretch>
            <a:fillRect/>
          </a:stretch>
        </p:blipFill>
        <p:spPr>
          <a:xfrm>
            <a:off x="0" y="0"/>
            <a:ext cx="9144000" cy="5143500"/>
          </a:xfrm>
          <a:prstGeom prst="rect">
            <a:avLst/>
          </a:prstGeom>
          <a:noFill/>
          <a:ln>
            <a:noFill/>
          </a:ln>
        </p:spPr>
      </p:pic>
      <p:sp>
        <p:nvSpPr>
          <p:cNvPr id="232" name="Google Shape;232;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Body Mass Index (BMI)</a:t>
            </a:r>
            <a:endParaRPr/>
          </a:p>
        </p:txBody>
      </p:sp>
      <p:sp>
        <p:nvSpPr>
          <p:cNvPr id="233" name="Google Shape;233;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accent1"/>
              </a:buClr>
              <a:buSzPts val="1800"/>
              <a:buChar char="●"/>
            </a:pPr>
            <a:r>
              <a:rPr lang="en">
                <a:solidFill>
                  <a:schemeClr val="accent1"/>
                </a:solidFill>
              </a:rPr>
              <a:t>52% of patients were obese (613 patients)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23% of Males were obese (270 Males)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29% of Females were obese (343 Females)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24% of patients were overweight (285 Patients)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13% of Males were overweight (157 Males)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11% of Females were overweight (128 Females)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21% of patients were a healthy weight (243 Patients)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10% of Males were a healthy weight (118 Males)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11% of Females were a healthy weight (125 Females)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2% of patients were underweight (25 Patients)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0.5% of Males were underweight (7 Males)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1.5% of Females were underweight (18 Females)</a:t>
            </a:r>
            <a:endParaRPr>
              <a:solidFill>
                <a:schemeClr val="accent1"/>
              </a:solidFill>
            </a:endParaRPr>
          </a:p>
        </p:txBody>
      </p:sp>
      <p:sp>
        <p:nvSpPr>
          <p:cNvPr id="234" name="Google Shape;234;p27"/>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35" name="Google Shape;235;p27"/>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236" name="Google Shape;236;p27"/>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37" name="Google Shape;237;p27"/>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8"/>
          <p:cNvPicPr preferRelativeResize="0"/>
          <p:nvPr/>
        </p:nvPicPr>
        <p:blipFill>
          <a:blip r:embed="rId3">
            <a:alphaModFix amt="65000"/>
          </a:blip>
          <a:stretch>
            <a:fillRect/>
          </a:stretch>
        </p:blipFill>
        <p:spPr>
          <a:xfrm>
            <a:off x="0" y="0"/>
            <a:ext cx="9144000" cy="5143500"/>
          </a:xfrm>
          <a:prstGeom prst="rect">
            <a:avLst/>
          </a:prstGeom>
          <a:noFill/>
          <a:ln>
            <a:noFill/>
          </a:ln>
        </p:spPr>
      </p:pic>
      <p:pic>
        <p:nvPicPr>
          <p:cNvPr id="243" name="Google Shape;243;p28"/>
          <p:cNvPicPr preferRelativeResize="0"/>
          <p:nvPr/>
        </p:nvPicPr>
        <p:blipFill>
          <a:blip r:embed="rId4">
            <a:alphaModFix/>
          </a:blip>
          <a:stretch>
            <a:fillRect/>
          </a:stretch>
        </p:blipFill>
        <p:spPr>
          <a:xfrm>
            <a:off x="778900" y="917525"/>
            <a:ext cx="7010074" cy="3676176"/>
          </a:xfrm>
          <a:prstGeom prst="rect">
            <a:avLst/>
          </a:prstGeom>
          <a:noFill/>
          <a:ln>
            <a:noFill/>
          </a:ln>
        </p:spPr>
      </p:pic>
      <p:sp>
        <p:nvSpPr>
          <p:cNvPr id="244" name="Google Shape;244;p28"/>
          <p:cNvSpPr txBox="1"/>
          <p:nvPr>
            <p:ph type="title"/>
          </p:nvPr>
        </p:nvSpPr>
        <p:spPr>
          <a:xfrm>
            <a:off x="311700" y="1165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 Per Gender by BMI</a:t>
            </a:r>
            <a:endParaRPr/>
          </a:p>
        </p:txBody>
      </p:sp>
      <p:sp>
        <p:nvSpPr>
          <p:cNvPr id="245" name="Google Shape;245;p28"/>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46" name="Google Shape;246;p28"/>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247" name="Google Shape;247;p28"/>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48" name="Google Shape;248;p28"/>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9"/>
          <p:cNvPicPr preferRelativeResize="0"/>
          <p:nvPr/>
        </p:nvPicPr>
        <p:blipFill>
          <a:blip r:embed="rId3">
            <a:alphaModFix amt="65000"/>
          </a:blip>
          <a:stretch>
            <a:fillRect/>
          </a:stretch>
        </p:blipFill>
        <p:spPr>
          <a:xfrm>
            <a:off x="0" y="0"/>
            <a:ext cx="9144000" cy="5143500"/>
          </a:xfrm>
          <a:prstGeom prst="rect">
            <a:avLst/>
          </a:prstGeom>
          <a:noFill/>
          <a:ln>
            <a:noFill/>
          </a:ln>
        </p:spPr>
      </p:pic>
      <p:sp>
        <p:nvSpPr>
          <p:cNvPr id="254" name="Google Shape;254;p29"/>
          <p:cNvSpPr txBox="1"/>
          <p:nvPr>
            <p:ph type="title"/>
          </p:nvPr>
        </p:nvSpPr>
        <p:spPr>
          <a:xfrm>
            <a:off x="311700" y="1753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 of </a:t>
            </a:r>
            <a:r>
              <a:rPr lang="en"/>
              <a:t>Patients</a:t>
            </a:r>
            <a:endParaRPr/>
          </a:p>
        </p:txBody>
      </p:sp>
      <p:pic>
        <p:nvPicPr>
          <p:cNvPr id="255" name="Google Shape;255;p29"/>
          <p:cNvPicPr preferRelativeResize="0"/>
          <p:nvPr/>
        </p:nvPicPr>
        <p:blipFill>
          <a:blip r:embed="rId4">
            <a:alphaModFix/>
          </a:blip>
          <a:stretch>
            <a:fillRect/>
          </a:stretch>
        </p:blipFill>
        <p:spPr>
          <a:xfrm>
            <a:off x="1203349" y="868350"/>
            <a:ext cx="6386127" cy="3600774"/>
          </a:xfrm>
          <a:prstGeom prst="rect">
            <a:avLst/>
          </a:prstGeom>
          <a:noFill/>
          <a:ln>
            <a:noFill/>
          </a:ln>
          <a:effectLst>
            <a:outerShdw rotWithShape="0" algn="bl" dist="9525">
              <a:srgbClr val="000000">
                <a:alpha val="0"/>
              </a:srgbClr>
            </a:outerShdw>
          </a:effectLst>
        </p:spPr>
      </p:pic>
      <p:sp>
        <p:nvSpPr>
          <p:cNvPr id="256" name="Google Shape;256;p29"/>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57" name="Google Shape;257;p29"/>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258" name="Google Shape;258;p29"/>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59" name="Google Shape;259;p29"/>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0"/>
          <p:cNvPicPr preferRelativeResize="0"/>
          <p:nvPr/>
        </p:nvPicPr>
        <p:blipFill>
          <a:blip r:embed="rId3">
            <a:alphaModFix amt="14000"/>
          </a:blip>
          <a:stretch>
            <a:fillRect/>
          </a:stretch>
        </p:blipFill>
        <p:spPr>
          <a:xfrm>
            <a:off x="0" y="22750"/>
            <a:ext cx="9144001" cy="5097992"/>
          </a:xfrm>
          <a:prstGeom prst="rect">
            <a:avLst/>
          </a:prstGeom>
          <a:noFill/>
          <a:ln>
            <a:noFill/>
          </a:ln>
        </p:spPr>
      </p:pic>
      <p:sp>
        <p:nvSpPr>
          <p:cNvPr id="265" name="Google Shape;265;p30"/>
          <p:cNvSpPr txBox="1"/>
          <p:nvPr>
            <p:ph type="title"/>
          </p:nvPr>
        </p:nvSpPr>
        <p:spPr>
          <a:xfrm>
            <a:off x="311700" y="911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&amp; Limitations</a:t>
            </a:r>
            <a:endParaRPr/>
          </a:p>
        </p:txBody>
      </p:sp>
      <p:sp>
        <p:nvSpPr>
          <p:cNvPr id="266" name="Google Shape;266;p30"/>
          <p:cNvSpPr txBox="1"/>
          <p:nvPr>
            <p:ph idx="1" type="body"/>
          </p:nvPr>
        </p:nvSpPr>
        <p:spPr>
          <a:xfrm>
            <a:off x="140400" y="759725"/>
            <a:ext cx="8958900" cy="42492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accent1"/>
              </a:buClr>
              <a:buSzPts val="1000"/>
              <a:buChar char="-"/>
            </a:pPr>
            <a:r>
              <a:rPr lang="en" sz="1000">
                <a:solidFill>
                  <a:schemeClr val="accent1"/>
                </a:solidFill>
              </a:rPr>
              <a:t>All 4 models tested showed poor performance to predict inpatient mortality, though were strong at predicting True Negatives (predicted survival)</a:t>
            </a:r>
            <a:endParaRPr sz="1000">
              <a:solidFill>
                <a:schemeClr val="accent1"/>
              </a:solidFill>
            </a:endParaRPr>
          </a:p>
          <a:p>
            <a:pPr indent="-292100" lvl="0" marL="457200" rtl="0" algn="l">
              <a:lnSpc>
                <a:spcPct val="115000"/>
              </a:lnSpc>
              <a:spcBef>
                <a:spcPts val="1000"/>
              </a:spcBef>
              <a:spcAft>
                <a:spcPts val="0"/>
              </a:spcAft>
              <a:buClr>
                <a:schemeClr val="accent1"/>
              </a:buClr>
              <a:buSzPts val="1000"/>
              <a:buChar char="-"/>
            </a:pPr>
            <a:r>
              <a:rPr lang="en" sz="1000">
                <a:solidFill>
                  <a:schemeClr val="accent1"/>
                </a:solidFill>
              </a:rPr>
              <a:t>Majority of patients had only 2-3 comorbidities, most common were Hypertensive (high Blood pressure), Atrial Fibrillation, and Diabetes.</a:t>
            </a:r>
            <a:endParaRPr sz="1000">
              <a:solidFill>
                <a:schemeClr val="accent1"/>
              </a:solidFill>
            </a:endParaRPr>
          </a:p>
          <a:p>
            <a:pPr indent="-292100" lvl="0" marL="457200" rtl="0" algn="l">
              <a:lnSpc>
                <a:spcPct val="115000"/>
              </a:lnSpc>
              <a:spcBef>
                <a:spcPts val="1000"/>
              </a:spcBef>
              <a:spcAft>
                <a:spcPts val="0"/>
              </a:spcAft>
              <a:buClr>
                <a:schemeClr val="accent1"/>
              </a:buClr>
              <a:buSzPts val="1000"/>
              <a:buChar char="-"/>
            </a:pPr>
            <a:r>
              <a:rPr lang="en" sz="1000">
                <a:solidFill>
                  <a:schemeClr val="accent1"/>
                </a:solidFill>
              </a:rPr>
              <a:t>Majority of the expired patients in dataset were overweight or obese (Body Mass Index BMI scores)</a:t>
            </a:r>
            <a:endParaRPr b="1" sz="1000">
              <a:solidFill>
                <a:schemeClr val="accent1"/>
              </a:solidFill>
            </a:endParaRPr>
          </a:p>
          <a:p>
            <a:pPr indent="0" lvl="0" marL="0" rtl="0" algn="l">
              <a:spcBef>
                <a:spcPts val="1200"/>
              </a:spcBef>
              <a:spcAft>
                <a:spcPts val="0"/>
              </a:spcAft>
              <a:buNone/>
            </a:pPr>
            <a:r>
              <a:rPr b="1" lang="en" sz="1000">
                <a:solidFill>
                  <a:schemeClr val="accent1"/>
                </a:solidFill>
              </a:rPr>
              <a:t>Limitations/Next Steps:</a:t>
            </a:r>
            <a:endParaRPr b="1" sz="1000">
              <a:solidFill>
                <a:schemeClr val="accent1"/>
              </a:solidFill>
            </a:endParaRPr>
          </a:p>
          <a:p>
            <a:pPr indent="-292100" lvl="0" marL="457200" rtl="0" algn="l">
              <a:spcBef>
                <a:spcPts val="1200"/>
              </a:spcBef>
              <a:spcAft>
                <a:spcPts val="0"/>
              </a:spcAft>
              <a:buClr>
                <a:schemeClr val="accent1"/>
              </a:buClr>
              <a:buSzPts val="1000"/>
              <a:buChar char="-"/>
            </a:pPr>
            <a:r>
              <a:rPr lang="en" sz="1000">
                <a:solidFill>
                  <a:schemeClr val="accent1"/>
                </a:solidFill>
              </a:rPr>
              <a:t>Standardize the test &amp; training data sets using Stratified Sampling</a:t>
            </a:r>
            <a:endParaRPr sz="1000">
              <a:solidFill>
                <a:schemeClr val="accent1"/>
              </a:solidFill>
            </a:endParaRPr>
          </a:p>
          <a:p>
            <a:pPr indent="-292100" lvl="0" marL="457200" rtl="0" algn="l">
              <a:spcBef>
                <a:spcPts val="0"/>
              </a:spcBef>
              <a:spcAft>
                <a:spcPts val="0"/>
              </a:spcAft>
              <a:buClr>
                <a:schemeClr val="accent1"/>
              </a:buClr>
              <a:buSzPts val="1000"/>
              <a:buChar char="-"/>
            </a:pPr>
            <a:r>
              <a:rPr lang="en" sz="1000">
                <a:solidFill>
                  <a:schemeClr val="accent1"/>
                </a:solidFill>
              </a:rPr>
              <a:t>Try different Supervised Learning models</a:t>
            </a:r>
            <a:endParaRPr sz="1000">
              <a:solidFill>
                <a:schemeClr val="accent1"/>
              </a:solidFill>
            </a:endParaRPr>
          </a:p>
          <a:p>
            <a:pPr indent="-292100" lvl="1" marL="914400" rtl="0" algn="l">
              <a:spcBef>
                <a:spcPts val="0"/>
              </a:spcBef>
              <a:spcAft>
                <a:spcPts val="0"/>
              </a:spcAft>
              <a:buClr>
                <a:schemeClr val="accent1"/>
              </a:buClr>
              <a:buSzPts val="1000"/>
              <a:buChar char="-"/>
            </a:pPr>
            <a:r>
              <a:rPr lang="en" sz="1000">
                <a:solidFill>
                  <a:schemeClr val="accent1"/>
                </a:solidFill>
              </a:rPr>
              <a:t>Logistic Regression</a:t>
            </a:r>
            <a:endParaRPr sz="1000">
              <a:solidFill>
                <a:schemeClr val="accent1"/>
              </a:solidFill>
            </a:endParaRPr>
          </a:p>
          <a:p>
            <a:pPr indent="-292100" lvl="1" marL="914400" rtl="0" algn="l">
              <a:spcBef>
                <a:spcPts val="0"/>
              </a:spcBef>
              <a:spcAft>
                <a:spcPts val="0"/>
              </a:spcAft>
              <a:buClr>
                <a:schemeClr val="accent1"/>
              </a:buClr>
              <a:buSzPts val="1000"/>
              <a:buChar char="-"/>
            </a:pPr>
            <a:r>
              <a:rPr lang="en" sz="1000">
                <a:solidFill>
                  <a:schemeClr val="accent1"/>
                </a:solidFill>
              </a:rPr>
              <a:t>Random Forest</a:t>
            </a:r>
            <a:endParaRPr sz="1000">
              <a:solidFill>
                <a:schemeClr val="accent1"/>
              </a:solidFill>
            </a:endParaRPr>
          </a:p>
          <a:p>
            <a:pPr indent="-292100" lvl="1" marL="914400" rtl="0" algn="l">
              <a:spcBef>
                <a:spcPts val="0"/>
              </a:spcBef>
              <a:spcAft>
                <a:spcPts val="0"/>
              </a:spcAft>
              <a:buClr>
                <a:schemeClr val="accent1"/>
              </a:buClr>
              <a:buSzPts val="1000"/>
              <a:buChar char="-"/>
            </a:pPr>
            <a:r>
              <a:rPr lang="en" sz="1000">
                <a:solidFill>
                  <a:schemeClr val="accent1"/>
                </a:solidFill>
              </a:rPr>
              <a:t>Gradient Boosting Machines (GCM)</a:t>
            </a:r>
            <a:endParaRPr sz="1000">
              <a:solidFill>
                <a:schemeClr val="accent1"/>
              </a:solidFill>
            </a:endParaRPr>
          </a:p>
          <a:p>
            <a:pPr indent="0" lvl="0" marL="0" rtl="0" algn="l">
              <a:spcBef>
                <a:spcPts val="1200"/>
              </a:spcBef>
              <a:spcAft>
                <a:spcPts val="0"/>
              </a:spcAft>
              <a:buNone/>
            </a:pPr>
            <a:r>
              <a:rPr lang="en" sz="1000">
                <a:solidFill>
                  <a:schemeClr val="accent1"/>
                </a:solidFill>
              </a:rPr>
              <a:t>- Test different sets of variables</a:t>
            </a:r>
            <a:endParaRPr sz="1000">
              <a:solidFill>
                <a:schemeClr val="accent1"/>
              </a:solidFill>
            </a:endParaRPr>
          </a:p>
          <a:p>
            <a:pPr indent="0" lvl="0" marL="0" rtl="0" algn="l">
              <a:spcBef>
                <a:spcPts val="1200"/>
              </a:spcBef>
              <a:spcAft>
                <a:spcPts val="0"/>
              </a:spcAft>
              <a:buNone/>
            </a:pPr>
            <a:r>
              <a:rPr lang="en" sz="1000">
                <a:solidFill>
                  <a:schemeClr val="accent1"/>
                </a:solidFill>
              </a:rPr>
              <a:t>- Utilize more parameters to evaluate model performance (AUC) </a:t>
            </a:r>
            <a:endParaRPr sz="1000">
              <a:solidFill>
                <a:schemeClr val="accent1"/>
              </a:solidFill>
            </a:endParaRPr>
          </a:p>
          <a:p>
            <a:pPr indent="0" lvl="0" marL="0" rtl="0" algn="l">
              <a:spcBef>
                <a:spcPts val="1200"/>
              </a:spcBef>
              <a:spcAft>
                <a:spcPts val="0"/>
              </a:spcAft>
              <a:buNone/>
            </a:pPr>
            <a:r>
              <a:rPr lang="en" sz="1000">
                <a:solidFill>
                  <a:schemeClr val="accent1"/>
                </a:solidFill>
              </a:rPr>
              <a:t>- Healthcare data often has fewer positive observations/patterns for an algorithm to learn from</a:t>
            </a:r>
            <a:endParaRPr sz="1000">
              <a:solidFill>
                <a:schemeClr val="accent1"/>
              </a:solidFill>
            </a:endParaRPr>
          </a:p>
          <a:p>
            <a:pPr indent="0" lvl="0" marL="0" rtl="0" algn="l">
              <a:spcBef>
                <a:spcPts val="1200"/>
              </a:spcBef>
              <a:spcAft>
                <a:spcPts val="1200"/>
              </a:spcAft>
              <a:buNone/>
            </a:pPr>
            <a:r>
              <a:rPr lang="en" sz="1000">
                <a:solidFill>
                  <a:schemeClr val="accent1"/>
                </a:solidFill>
              </a:rPr>
              <a:t>- Model outcomes only applicable to Hospital and its patient population</a:t>
            </a:r>
            <a:endParaRPr sz="1000">
              <a:solidFill>
                <a:schemeClr val="accent1"/>
              </a:solidFill>
            </a:endParaRPr>
          </a:p>
        </p:txBody>
      </p:sp>
      <p:sp>
        <p:nvSpPr>
          <p:cNvPr id="267" name="Google Shape;267;p30"/>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268" name="Google Shape;268;p30"/>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Analysis</a:t>
            </a:r>
            <a:endParaRPr b="1" sz="900">
              <a:solidFill>
                <a:schemeClr val="dk2"/>
              </a:solidFill>
            </a:endParaRPr>
          </a:p>
        </p:txBody>
      </p:sp>
      <p:sp>
        <p:nvSpPr>
          <p:cNvPr id="269" name="Google Shape;269;p30"/>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270" name="Google Shape;270;p30"/>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Key Learnings</a:t>
            </a:r>
            <a:endParaRPr b="1" sz="9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65000"/>
          </a:blip>
          <a:stretch>
            <a:fillRect/>
          </a:stretch>
        </p:blipFill>
        <p:spPr>
          <a:xfrm>
            <a:off x="1885950" y="0"/>
            <a:ext cx="7258050" cy="5143500"/>
          </a:xfrm>
          <a:prstGeom prst="rect">
            <a:avLst/>
          </a:prstGeom>
          <a:noFill/>
          <a:ln>
            <a:noFill/>
          </a:ln>
        </p:spPr>
      </p:pic>
      <p:sp>
        <p:nvSpPr>
          <p:cNvPr id="64" name="Google Shape;64;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5" name="Google Shape;65;p14"/>
          <p:cNvSpPr txBox="1"/>
          <p:nvPr>
            <p:ph idx="1" type="body"/>
          </p:nvPr>
        </p:nvSpPr>
        <p:spPr>
          <a:xfrm>
            <a:off x="311700" y="1685875"/>
            <a:ext cx="8520600" cy="1876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accent1"/>
              </a:buClr>
              <a:buSzPts val="2100"/>
              <a:buChar char="●"/>
            </a:pPr>
            <a:r>
              <a:rPr b="1" lang="en" sz="2100">
                <a:solidFill>
                  <a:schemeClr val="accent1"/>
                </a:solidFill>
              </a:rPr>
              <a:t>Project Overview &amp; Purpose</a:t>
            </a:r>
            <a:endParaRPr b="1" sz="2100">
              <a:solidFill>
                <a:schemeClr val="accent1"/>
              </a:solidFill>
            </a:endParaRPr>
          </a:p>
          <a:p>
            <a:pPr indent="-361950" lvl="0" marL="457200" rtl="0" algn="l">
              <a:spcBef>
                <a:spcPts val="0"/>
              </a:spcBef>
              <a:spcAft>
                <a:spcPts val="0"/>
              </a:spcAft>
              <a:buClr>
                <a:schemeClr val="accent1"/>
              </a:buClr>
              <a:buSzPts val="2100"/>
              <a:buChar char="●"/>
            </a:pPr>
            <a:r>
              <a:rPr b="1" lang="en" sz="2100">
                <a:solidFill>
                  <a:schemeClr val="accent1"/>
                </a:solidFill>
              </a:rPr>
              <a:t>Data Methods</a:t>
            </a:r>
            <a:endParaRPr b="1" sz="2100">
              <a:solidFill>
                <a:schemeClr val="accent1"/>
              </a:solidFill>
            </a:endParaRPr>
          </a:p>
          <a:p>
            <a:pPr indent="-361950" lvl="0" marL="457200" rtl="0" algn="l">
              <a:spcBef>
                <a:spcPts val="0"/>
              </a:spcBef>
              <a:spcAft>
                <a:spcPts val="0"/>
              </a:spcAft>
              <a:buClr>
                <a:schemeClr val="accent1"/>
              </a:buClr>
              <a:buSzPts val="2100"/>
              <a:buChar char="●"/>
            </a:pPr>
            <a:r>
              <a:rPr b="1" lang="en" sz="2100">
                <a:solidFill>
                  <a:schemeClr val="accent1"/>
                </a:solidFill>
              </a:rPr>
              <a:t>Analysis</a:t>
            </a:r>
            <a:endParaRPr b="1" sz="2100">
              <a:solidFill>
                <a:schemeClr val="accent1"/>
              </a:solidFill>
            </a:endParaRPr>
          </a:p>
          <a:p>
            <a:pPr indent="-361950" lvl="0" marL="457200" rtl="0" algn="l">
              <a:spcBef>
                <a:spcPts val="0"/>
              </a:spcBef>
              <a:spcAft>
                <a:spcPts val="0"/>
              </a:spcAft>
              <a:buClr>
                <a:schemeClr val="accent1"/>
              </a:buClr>
              <a:buSzPts val="2100"/>
              <a:buChar char="●"/>
            </a:pPr>
            <a:r>
              <a:rPr b="1" lang="en" sz="2100">
                <a:solidFill>
                  <a:schemeClr val="accent1"/>
                </a:solidFill>
              </a:rPr>
              <a:t>Key Learnings</a:t>
            </a:r>
            <a:endParaRPr b="1" sz="2100">
              <a:solidFill>
                <a:schemeClr val="accent1"/>
              </a:solidFill>
            </a:endParaRPr>
          </a:p>
        </p:txBody>
      </p:sp>
      <p:sp>
        <p:nvSpPr>
          <p:cNvPr id="66" name="Google Shape;66;p14"/>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Overview</a:t>
            </a:r>
            <a:endParaRPr b="1" sz="900">
              <a:solidFill>
                <a:schemeClr val="lt1"/>
              </a:solidFill>
            </a:endParaRPr>
          </a:p>
        </p:txBody>
      </p:sp>
      <p:sp>
        <p:nvSpPr>
          <p:cNvPr id="67" name="Google Shape;67;p14"/>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68" name="Google Shape;68;p14"/>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Data Methods</a:t>
            </a:r>
            <a:endParaRPr b="1" sz="900">
              <a:solidFill>
                <a:schemeClr val="lt1"/>
              </a:solidFill>
            </a:endParaRPr>
          </a:p>
        </p:txBody>
      </p:sp>
      <p:sp>
        <p:nvSpPr>
          <p:cNvPr id="69" name="Google Shape;69;p14"/>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Key Learnings</a:t>
            </a:r>
            <a:endParaRPr b="1" sz="9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mt="12000"/>
          </a:blip>
          <a:stretch>
            <a:fillRect/>
          </a:stretch>
        </p:blipFill>
        <p:spPr>
          <a:xfrm>
            <a:off x="0" y="22759"/>
            <a:ext cx="9144001" cy="5097992"/>
          </a:xfrm>
          <a:prstGeom prst="rect">
            <a:avLst/>
          </a:prstGeom>
          <a:noFill/>
          <a:ln>
            <a:noFill/>
          </a:ln>
        </p:spPr>
      </p:pic>
      <p:sp>
        <p:nvSpPr>
          <p:cNvPr id="75" name="Google Shape;75;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Project Overview &amp; </a:t>
            </a:r>
            <a:r>
              <a:rPr lang="en" sz="4400"/>
              <a:t>Purpose</a:t>
            </a:r>
            <a:endParaRPr sz="4400"/>
          </a:p>
          <a:p>
            <a:pPr indent="0" lvl="0" marL="0" rtl="0" algn="l">
              <a:spcBef>
                <a:spcPts val="0"/>
              </a:spcBef>
              <a:spcAft>
                <a:spcPts val="0"/>
              </a:spcAft>
              <a:buNone/>
            </a:pPr>
            <a:r>
              <a:rPr lang="en" sz="4400"/>
              <a:t>In Hospital Mortality Prediction</a:t>
            </a:r>
            <a:endParaRPr/>
          </a:p>
        </p:txBody>
      </p:sp>
      <p:sp>
        <p:nvSpPr>
          <p:cNvPr id="76" name="Google Shape;76;p15"/>
          <p:cNvSpPr txBox="1"/>
          <p:nvPr>
            <p:ph idx="1" type="body"/>
          </p:nvPr>
        </p:nvSpPr>
        <p:spPr>
          <a:xfrm>
            <a:off x="386925" y="1762200"/>
            <a:ext cx="7766100" cy="2628900"/>
          </a:xfrm>
          <a:prstGeom prst="rect">
            <a:avLst/>
          </a:prstGeom>
        </p:spPr>
        <p:txBody>
          <a:bodyPr anchorCtr="0" anchor="t" bIns="91425" lIns="91425" spcFirstLastPara="1" rIns="91425" wrap="square" tIns="91425">
            <a:normAutofit/>
          </a:bodyPr>
          <a:lstStyle/>
          <a:p>
            <a:pPr indent="0" lvl="0" marL="0" rtl="0" algn="l">
              <a:lnSpc>
                <a:spcPct val="98181"/>
              </a:lnSpc>
              <a:spcBef>
                <a:spcPts val="1000"/>
              </a:spcBef>
              <a:spcAft>
                <a:spcPts val="0"/>
              </a:spcAft>
              <a:buNone/>
            </a:pPr>
            <a:r>
              <a:rPr lang="en">
                <a:solidFill>
                  <a:schemeClr val="accent1"/>
                </a:solidFill>
              </a:rPr>
              <a:t>The factors that predict in-hospital mortality among patients with </a:t>
            </a:r>
            <a:r>
              <a:rPr b="1" lang="en">
                <a:solidFill>
                  <a:schemeClr val="accent1"/>
                </a:solidFill>
              </a:rPr>
              <a:t>heart failure (HF)</a:t>
            </a:r>
            <a:r>
              <a:rPr lang="en">
                <a:solidFill>
                  <a:schemeClr val="accent1"/>
                </a:solidFill>
              </a:rPr>
              <a:t> admitted to </a:t>
            </a:r>
            <a:r>
              <a:rPr b="1" lang="en">
                <a:solidFill>
                  <a:schemeClr val="accent1"/>
                </a:solidFill>
              </a:rPr>
              <a:t>intensive care units (ICUs) </a:t>
            </a:r>
            <a:r>
              <a:rPr lang="en">
                <a:solidFill>
                  <a:schemeClr val="accent1"/>
                </a:solidFill>
              </a:rPr>
              <a:t>are not well understood.</a:t>
            </a:r>
            <a:endParaRPr>
              <a:solidFill>
                <a:schemeClr val="accent1"/>
              </a:solidFill>
            </a:endParaRPr>
          </a:p>
          <a:p>
            <a:pPr indent="0" lvl="0" marL="0" rtl="0" algn="l">
              <a:lnSpc>
                <a:spcPct val="98181"/>
              </a:lnSpc>
              <a:spcBef>
                <a:spcPts val="1000"/>
              </a:spcBef>
              <a:spcAft>
                <a:spcPts val="0"/>
              </a:spcAft>
              <a:buClr>
                <a:schemeClr val="dk1"/>
              </a:buClr>
              <a:buSzPts val="1100"/>
              <a:buFont typeface="Arial"/>
              <a:buNone/>
            </a:pPr>
            <a:r>
              <a:rPr lang="en">
                <a:solidFill>
                  <a:schemeClr val="accent1"/>
                </a:solidFill>
              </a:rPr>
              <a:t>Our goal was to create and validate a model to predict all-cause in-hospital mortality for ICU-admitted HF patients.</a:t>
            </a:r>
            <a:endParaRPr>
              <a:solidFill>
                <a:schemeClr val="accent1"/>
              </a:solidFill>
            </a:endParaRPr>
          </a:p>
          <a:p>
            <a:pPr indent="0" lvl="0" marL="0" rtl="0" algn="l">
              <a:spcBef>
                <a:spcPts val="0"/>
              </a:spcBef>
              <a:spcAft>
                <a:spcPts val="1200"/>
              </a:spcAft>
              <a:buNone/>
            </a:pPr>
            <a:r>
              <a:t/>
            </a:r>
            <a:endParaRPr/>
          </a:p>
        </p:txBody>
      </p:sp>
      <p:sp>
        <p:nvSpPr>
          <p:cNvPr id="77" name="Google Shape;77;p15"/>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Overview</a:t>
            </a:r>
            <a:endParaRPr b="1" sz="900">
              <a:solidFill>
                <a:schemeClr val="lt1"/>
              </a:solidFill>
            </a:endParaRPr>
          </a:p>
        </p:txBody>
      </p:sp>
      <p:sp>
        <p:nvSpPr>
          <p:cNvPr id="78" name="Google Shape;78;p15"/>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Analysis</a:t>
            </a:r>
            <a:endParaRPr b="1" sz="900">
              <a:solidFill>
                <a:schemeClr val="dk2"/>
              </a:solidFill>
            </a:endParaRPr>
          </a:p>
        </p:txBody>
      </p:sp>
      <p:sp>
        <p:nvSpPr>
          <p:cNvPr id="79" name="Google Shape;79;p15"/>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80" name="Google Shape;80;p15"/>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mt="14000"/>
          </a:blip>
          <a:stretch>
            <a:fillRect/>
          </a:stretch>
        </p:blipFill>
        <p:spPr>
          <a:xfrm>
            <a:off x="0" y="22750"/>
            <a:ext cx="9144001" cy="5097992"/>
          </a:xfrm>
          <a:prstGeom prst="rect">
            <a:avLst/>
          </a:prstGeom>
          <a:noFill/>
          <a:ln>
            <a:noFill/>
          </a:ln>
        </p:spPr>
      </p:pic>
      <p:sp>
        <p:nvSpPr>
          <p:cNvPr id="86" name="Google Shape;8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Points</a:t>
            </a:r>
            <a:endParaRPr/>
          </a:p>
        </p:txBody>
      </p:sp>
      <p:sp>
        <p:nvSpPr>
          <p:cNvPr id="87" name="Google Shape;87;p16"/>
          <p:cNvSpPr txBox="1"/>
          <p:nvPr>
            <p:ph idx="1" type="body"/>
          </p:nvPr>
        </p:nvSpPr>
        <p:spPr>
          <a:xfrm>
            <a:off x="311700" y="1187925"/>
            <a:ext cx="8520600" cy="346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All </a:t>
            </a:r>
            <a:r>
              <a:rPr b="1" lang="en">
                <a:solidFill>
                  <a:schemeClr val="accent1"/>
                </a:solidFill>
              </a:rPr>
              <a:t>4 models</a:t>
            </a:r>
            <a:r>
              <a:rPr lang="en">
                <a:solidFill>
                  <a:schemeClr val="accent1"/>
                </a:solidFill>
              </a:rPr>
              <a:t> tested showed </a:t>
            </a:r>
            <a:r>
              <a:rPr b="1" lang="en">
                <a:solidFill>
                  <a:schemeClr val="accent1"/>
                </a:solidFill>
              </a:rPr>
              <a:t>poor performance</a:t>
            </a:r>
            <a:r>
              <a:rPr lang="en">
                <a:solidFill>
                  <a:schemeClr val="accent1"/>
                </a:solidFill>
              </a:rPr>
              <a:t> to predict inpatient mortality, though were strong at predicting True Negatives (predicted survival)</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342900" lvl="0" marL="457200" rtl="0" algn="l">
              <a:spcBef>
                <a:spcPts val="1200"/>
              </a:spcBef>
              <a:spcAft>
                <a:spcPts val="0"/>
              </a:spcAft>
              <a:buClr>
                <a:schemeClr val="accent1"/>
              </a:buClr>
              <a:buSzPts val="1800"/>
              <a:buChar char="●"/>
            </a:pPr>
            <a:r>
              <a:rPr lang="en">
                <a:solidFill>
                  <a:schemeClr val="accent1"/>
                </a:solidFill>
              </a:rPr>
              <a:t>Majority of patients </a:t>
            </a:r>
            <a:r>
              <a:rPr b="1" lang="en">
                <a:solidFill>
                  <a:schemeClr val="accent1"/>
                </a:solidFill>
              </a:rPr>
              <a:t>had only 2-3 comorbidities</a:t>
            </a:r>
            <a:endParaRPr>
              <a:solidFill>
                <a:schemeClr val="accent1"/>
              </a:solidFill>
            </a:endParaRPr>
          </a:p>
          <a:p>
            <a:pPr indent="0" lvl="0" marL="457200" rtl="0" algn="l">
              <a:spcBef>
                <a:spcPts val="1200"/>
              </a:spcBef>
              <a:spcAft>
                <a:spcPts val="0"/>
              </a:spcAft>
              <a:buNone/>
            </a:pPr>
            <a:r>
              <a:t/>
            </a:r>
            <a:endParaRPr>
              <a:solidFill>
                <a:schemeClr val="accent1"/>
              </a:solidFill>
            </a:endParaRPr>
          </a:p>
          <a:p>
            <a:pPr indent="-342900" lvl="0" marL="457200" rtl="0" algn="l">
              <a:spcBef>
                <a:spcPts val="1200"/>
              </a:spcBef>
              <a:spcAft>
                <a:spcPts val="0"/>
              </a:spcAft>
              <a:buClr>
                <a:schemeClr val="accent1"/>
              </a:buClr>
              <a:buSzPts val="1800"/>
              <a:buChar char="●"/>
            </a:pPr>
            <a:r>
              <a:rPr lang="en">
                <a:solidFill>
                  <a:schemeClr val="accent1"/>
                </a:solidFill>
              </a:rPr>
              <a:t>Majority of the </a:t>
            </a:r>
            <a:r>
              <a:rPr b="1" lang="en">
                <a:solidFill>
                  <a:schemeClr val="accent1"/>
                </a:solidFill>
              </a:rPr>
              <a:t>expired patients</a:t>
            </a:r>
            <a:r>
              <a:rPr lang="en">
                <a:solidFill>
                  <a:schemeClr val="accent1"/>
                </a:solidFill>
              </a:rPr>
              <a:t> in dataset were </a:t>
            </a:r>
            <a:r>
              <a:rPr b="1" lang="en">
                <a:solidFill>
                  <a:schemeClr val="accent1"/>
                </a:solidFill>
              </a:rPr>
              <a:t>overweight or obese</a:t>
            </a:r>
            <a:endParaRPr>
              <a:solidFill>
                <a:schemeClr val="accent1"/>
              </a:solidFill>
            </a:endParaRPr>
          </a:p>
        </p:txBody>
      </p:sp>
      <p:sp>
        <p:nvSpPr>
          <p:cNvPr id="88" name="Google Shape;88;p16"/>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Overview</a:t>
            </a:r>
            <a:endParaRPr b="1" sz="900">
              <a:solidFill>
                <a:schemeClr val="lt1"/>
              </a:solidFill>
            </a:endParaRPr>
          </a:p>
        </p:txBody>
      </p:sp>
      <p:sp>
        <p:nvSpPr>
          <p:cNvPr id="89" name="Google Shape;89;p16"/>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Analysis</a:t>
            </a:r>
            <a:endParaRPr b="1" sz="900">
              <a:solidFill>
                <a:schemeClr val="dk2"/>
              </a:solidFill>
            </a:endParaRPr>
          </a:p>
        </p:txBody>
      </p:sp>
      <p:sp>
        <p:nvSpPr>
          <p:cNvPr id="90" name="Google Shape;90;p16"/>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91" name="Google Shape;91;p16"/>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mt="12000"/>
          </a:blip>
          <a:stretch>
            <a:fillRect/>
          </a:stretch>
        </p:blipFill>
        <p:spPr>
          <a:xfrm>
            <a:off x="0" y="0"/>
            <a:ext cx="9144001" cy="5097992"/>
          </a:xfrm>
          <a:prstGeom prst="rect">
            <a:avLst/>
          </a:prstGeom>
          <a:noFill/>
          <a:ln>
            <a:noFill/>
          </a:ln>
        </p:spPr>
      </p:pic>
      <p:sp>
        <p:nvSpPr>
          <p:cNvPr id="97" name="Google Shape;97;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Data Overview</a:t>
            </a:r>
            <a:endParaRPr/>
          </a:p>
        </p:txBody>
      </p:sp>
      <p:sp>
        <p:nvSpPr>
          <p:cNvPr id="98" name="Google Shape;98;p17"/>
          <p:cNvSpPr txBox="1"/>
          <p:nvPr>
            <p:ph idx="1" type="body"/>
          </p:nvPr>
        </p:nvSpPr>
        <p:spPr>
          <a:xfrm>
            <a:off x="311700" y="1228675"/>
            <a:ext cx="4380300" cy="3462300"/>
          </a:xfrm>
          <a:prstGeom prst="rect">
            <a:avLst/>
          </a:prstGeom>
        </p:spPr>
        <p:txBody>
          <a:bodyPr anchorCtr="0" anchor="t" bIns="91425" lIns="91425" spcFirstLastPara="1" rIns="91425" wrap="square" tIns="91425">
            <a:normAutofit fontScale="47500"/>
          </a:bodyPr>
          <a:lstStyle/>
          <a:p>
            <a:pPr indent="0" lvl="0" marL="0" rtl="0" algn="l">
              <a:lnSpc>
                <a:spcPct val="163636"/>
              </a:lnSpc>
              <a:spcBef>
                <a:spcPts val="1000"/>
              </a:spcBef>
              <a:spcAft>
                <a:spcPts val="0"/>
              </a:spcAft>
              <a:buClr>
                <a:schemeClr val="dk1"/>
              </a:buClr>
              <a:buSzPct val="38415"/>
              <a:buFont typeface="Arial"/>
              <a:buNone/>
            </a:pPr>
            <a:r>
              <a:rPr b="1" lang="en" sz="2863">
                <a:solidFill>
                  <a:schemeClr val="accent1"/>
                </a:solidFill>
              </a:rPr>
              <a:t>Data Source:</a:t>
            </a:r>
            <a:r>
              <a:rPr lang="en" sz="2863">
                <a:solidFill>
                  <a:schemeClr val="accent1"/>
                </a:solidFill>
              </a:rPr>
              <a:t> Kaggle dataset, </a:t>
            </a:r>
            <a:r>
              <a:rPr lang="en" sz="2863">
                <a:solidFill>
                  <a:schemeClr val="accent1"/>
                </a:solidFill>
              </a:rPr>
              <a:t>originally from </a:t>
            </a:r>
            <a:r>
              <a:rPr lang="en" sz="2863">
                <a:solidFill>
                  <a:schemeClr val="accent1"/>
                </a:solidFill>
              </a:rPr>
              <a:t>MIMIC-III database</a:t>
            </a:r>
            <a:endParaRPr sz="2863">
              <a:solidFill>
                <a:schemeClr val="accent1"/>
              </a:solidFill>
            </a:endParaRPr>
          </a:p>
          <a:p>
            <a:pPr indent="0" lvl="0" marL="0" rtl="0" algn="l">
              <a:lnSpc>
                <a:spcPct val="163636"/>
              </a:lnSpc>
              <a:spcBef>
                <a:spcPts val="1000"/>
              </a:spcBef>
              <a:spcAft>
                <a:spcPts val="0"/>
              </a:spcAft>
              <a:buClr>
                <a:schemeClr val="dk1"/>
              </a:buClr>
              <a:buSzPct val="38415"/>
              <a:buFont typeface="Arial"/>
              <a:buNone/>
            </a:pPr>
            <a:r>
              <a:rPr b="1" lang="en" sz="2863">
                <a:solidFill>
                  <a:schemeClr val="accent1"/>
                </a:solidFill>
              </a:rPr>
              <a:t>About:</a:t>
            </a:r>
            <a:r>
              <a:rPr lang="en" sz="2863">
                <a:solidFill>
                  <a:schemeClr val="accent1"/>
                </a:solidFill>
              </a:rPr>
              <a:t> In Hospital Mortality Prediction Dataset, Admissions to ICU of the Beth Israel Deaconess Medical Center, Boston, MA</a:t>
            </a:r>
            <a:endParaRPr sz="2863">
              <a:solidFill>
                <a:schemeClr val="accent1"/>
              </a:solidFill>
            </a:endParaRPr>
          </a:p>
          <a:p>
            <a:pPr indent="0" lvl="0" marL="0" rtl="0" algn="l">
              <a:lnSpc>
                <a:spcPct val="163636"/>
              </a:lnSpc>
              <a:spcBef>
                <a:spcPts val="1000"/>
              </a:spcBef>
              <a:spcAft>
                <a:spcPts val="0"/>
              </a:spcAft>
              <a:buClr>
                <a:schemeClr val="dk1"/>
              </a:buClr>
              <a:buSzPct val="38415"/>
              <a:buFont typeface="Arial"/>
              <a:buNone/>
            </a:pPr>
            <a:r>
              <a:rPr lang="en" sz="2863">
                <a:solidFill>
                  <a:schemeClr val="accent1"/>
                </a:solidFill>
              </a:rPr>
              <a:t>Inpatient admissions from June 1, 2001 - October 31, 2012</a:t>
            </a:r>
            <a:endParaRPr sz="2863">
              <a:solidFill>
                <a:schemeClr val="accent1"/>
              </a:solidFill>
            </a:endParaRPr>
          </a:p>
          <a:p>
            <a:pPr indent="0" lvl="0" marL="0" rtl="0" algn="l">
              <a:lnSpc>
                <a:spcPct val="163636"/>
              </a:lnSpc>
              <a:spcBef>
                <a:spcPts val="1000"/>
              </a:spcBef>
              <a:spcAft>
                <a:spcPts val="0"/>
              </a:spcAft>
              <a:buClr>
                <a:schemeClr val="dk1"/>
              </a:buClr>
              <a:buSzPct val="61111"/>
              <a:buFont typeface="Arial"/>
              <a:buNone/>
            </a:pPr>
            <a:r>
              <a:t/>
            </a:r>
            <a:endParaRPr/>
          </a:p>
        </p:txBody>
      </p:sp>
      <p:sp>
        <p:nvSpPr>
          <p:cNvPr id="99" name="Google Shape;99;p17"/>
          <p:cNvSpPr txBox="1"/>
          <p:nvPr/>
        </p:nvSpPr>
        <p:spPr>
          <a:xfrm>
            <a:off x="5875325" y="424100"/>
            <a:ext cx="328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00" name="Google Shape;100;p17"/>
          <p:cNvSpPr txBox="1"/>
          <p:nvPr/>
        </p:nvSpPr>
        <p:spPr>
          <a:xfrm>
            <a:off x="220925" y="4397100"/>
            <a:ext cx="8520600" cy="294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CCCCC"/>
                </a:solidFill>
                <a:highlight>
                  <a:srgbClr val="1F1F1F"/>
                </a:highlight>
                <a:latin typeface="Courier New"/>
                <a:ea typeface="Courier New"/>
                <a:cs typeface="Courier New"/>
                <a:sym typeface="Courier New"/>
              </a:rPr>
              <a:t>Source: https://www.kaggle.com/datasets/saurabhshahane/in-hospital-mortality-prediction/data</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101" name="Google Shape;101;p17"/>
          <p:cNvSpPr txBox="1"/>
          <p:nvPr/>
        </p:nvSpPr>
        <p:spPr>
          <a:xfrm>
            <a:off x="4984925" y="2430000"/>
            <a:ext cx="3626700" cy="13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Source Code Pro"/>
                <a:ea typeface="Source Code Pro"/>
                <a:cs typeface="Source Code Pro"/>
                <a:sym typeface="Source Code Pro"/>
              </a:rPr>
              <a:t>Data Exploration &amp; Preparation:</a:t>
            </a:r>
            <a:r>
              <a:rPr lang="en">
                <a:solidFill>
                  <a:schemeClr val="accent1"/>
                </a:solidFill>
                <a:latin typeface="Source Code Pro"/>
                <a:ea typeface="Source Code Pro"/>
                <a:cs typeface="Source Code Pro"/>
                <a:sym typeface="Source Code Pro"/>
              </a:rPr>
              <a:t> Python, Pandas</a:t>
            </a:r>
            <a:endParaRPr>
              <a:solidFill>
                <a:schemeClr val="accent1"/>
              </a:solidFill>
              <a:latin typeface="Source Code Pro"/>
              <a:ea typeface="Source Code Pro"/>
              <a:cs typeface="Source Code Pro"/>
              <a:sym typeface="Source Code Pro"/>
            </a:endParaRPr>
          </a:p>
        </p:txBody>
      </p:sp>
      <p:sp>
        <p:nvSpPr>
          <p:cNvPr id="102" name="Google Shape;102;p17"/>
          <p:cNvSpPr txBox="1"/>
          <p:nvPr/>
        </p:nvSpPr>
        <p:spPr>
          <a:xfrm>
            <a:off x="4855025" y="1185450"/>
            <a:ext cx="4111500" cy="861900"/>
          </a:xfrm>
          <a:prstGeom prst="rect">
            <a:avLst/>
          </a:prstGeom>
          <a:noFill/>
          <a:ln>
            <a:noFill/>
          </a:ln>
        </p:spPr>
        <p:txBody>
          <a:bodyPr anchorCtr="0" anchor="t" bIns="91425" lIns="91425" spcFirstLastPara="1" rIns="91425" wrap="square" tIns="91425">
            <a:spAutoFit/>
          </a:bodyPr>
          <a:lstStyle/>
          <a:p>
            <a:pPr indent="0" lvl="0" marL="0" rtl="0" algn="l">
              <a:lnSpc>
                <a:spcPct val="163636"/>
              </a:lnSpc>
              <a:spcBef>
                <a:spcPts val="1000"/>
              </a:spcBef>
              <a:spcAft>
                <a:spcPts val="0"/>
              </a:spcAft>
              <a:buNone/>
            </a:pPr>
            <a:r>
              <a:rPr b="1" lang="en" sz="1352">
                <a:solidFill>
                  <a:schemeClr val="accent1"/>
                </a:solidFill>
                <a:latin typeface="Source Code Pro"/>
                <a:ea typeface="Source Code Pro"/>
                <a:cs typeface="Source Code Pro"/>
                <a:sym typeface="Source Code Pro"/>
              </a:rPr>
              <a:t>Data Size:</a:t>
            </a:r>
            <a:r>
              <a:rPr lang="en" sz="1352">
                <a:solidFill>
                  <a:schemeClr val="accent1"/>
                </a:solidFill>
                <a:latin typeface="Source Code Pro"/>
                <a:ea typeface="Source Code Pro"/>
                <a:cs typeface="Source Code Pro"/>
                <a:sym typeface="Source Code Pro"/>
              </a:rPr>
              <a:t> </a:t>
            </a:r>
            <a:r>
              <a:rPr lang="en" sz="1352">
                <a:solidFill>
                  <a:schemeClr val="accent1"/>
                </a:solidFill>
                <a:latin typeface="Source Code Pro"/>
                <a:ea typeface="Source Code Pro"/>
                <a:cs typeface="Source Code Pro"/>
                <a:sym typeface="Source Code Pro"/>
              </a:rPr>
              <a:t>1177 de-identified patients</a:t>
            </a:r>
            <a:endParaRPr sz="1352">
              <a:solidFill>
                <a:schemeClr val="accent1"/>
              </a:solidFill>
              <a:latin typeface="Source Code Pro"/>
              <a:ea typeface="Source Code Pro"/>
              <a:cs typeface="Source Code Pro"/>
              <a:sym typeface="Source Code Pro"/>
            </a:endParaRPr>
          </a:p>
          <a:p>
            <a:pPr indent="0" lvl="0" marL="0" rtl="0" algn="l">
              <a:lnSpc>
                <a:spcPct val="163636"/>
              </a:lnSpc>
              <a:spcBef>
                <a:spcPts val="1000"/>
              </a:spcBef>
              <a:spcAft>
                <a:spcPts val="0"/>
              </a:spcAft>
              <a:buNone/>
            </a:pPr>
            <a:r>
              <a:rPr lang="en" sz="1352">
                <a:solidFill>
                  <a:schemeClr val="accent1"/>
                </a:solidFill>
                <a:latin typeface="Source Code Pro"/>
                <a:ea typeface="Source Code Pro"/>
                <a:cs typeface="Source Code Pro"/>
                <a:sym typeface="Source Code Pro"/>
              </a:rPr>
              <a:t>49 Total Variables</a:t>
            </a:r>
            <a:endParaRPr sz="500">
              <a:solidFill>
                <a:schemeClr val="accent1"/>
              </a:solidFill>
              <a:latin typeface="Source Code Pro"/>
              <a:ea typeface="Source Code Pro"/>
              <a:cs typeface="Source Code Pro"/>
              <a:sym typeface="Source Code Pro"/>
            </a:endParaRPr>
          </a:p>
        </p:txBody>
      </p:sp>
      <p:sp>
        <p:nvSpPr>
          <p:cNvPr id="103" name="Google Shape;103;p17"/>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04" name="Google Shape;104;p17"/>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Analysis</a:t>
            </a:r>
            <a:endParaRPr b="1" sz="900">
              <a:solidFill>
                <a:schemeClr val="dk2"/>
              </a:solidFill>
            </a:endParaRPr>
          </a:p>
        </p:txBody>
      </p:sp>
      <p:sp>
        <p:nvSpPr>
          <p:cNvPr id="105" name="Google Shape;105;p17"/>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Data Methods</a:t>
            </a:r>
            <a:endParaRPr b="1" sz="900">
              <a:solidFill>
                <a:schemeClr val="lt1"/>
              </a:solidFill>
            </a:endParaRPr>
          </a:p>
        </p:txBody>
      </p:sp>
      <p:sp>
        <p:nvSpPr>
          <p:cNvPr id="106" name="Google Shape;106;p17"/>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12" name="Google Shape;112;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Methods - Model Selection &amp; Training</a:t>
            </a:r>
            <a:endParaRPr/>
          </a:p>
        </p:txBody>
      </p:sp>
      <p:sp>
        <p:nvSpPr>
          <p:cNvPr id="113" name="Google Shape;113;p18"/>
          <p:cNvSpPr txBox="1"/>
          <p:nvPr/>
        </p:nvSpPr>
        <p:spPr>
          <a:xfrm>
            <a:off x="311700" y="1236325"/>
            <a:ext cx="3915300" cy="1944900"/>
          </a:xfrm>
          <a:prstGeom prst="rect">
            <a:avLst/>
          </a:prstGeom>
          <a:noFill/>
          <a:ln>
            <a:noFill/>
          </a:ln>
        </p:spPr>
        <p:txBody>
          <a:bodyPr anchorCtr="0" anchor="t" bIns="91425" lIns="91425" spcFirstLastPara="1" rIns="91425" wrap="square" tIns="91425">
            <a:spAutoFit/>
          </a:bodyPr>
          <a:lstStyle/>
          <a:p>
            <a:pPr indent="0" lvl="0" marL="12700" rtl="0" algn="l">
              <a:lnSpc>
                <a:spcPct val="163636"/>
              </a:lnSpc>
              <a:spcBef>
                <a:spcPts val="500"/>
              </a:spcBef>
              <a:spcAft>
                <a:spcPts val="0"/>
              </a:spcAft>
              <a:buNone/>
            </a:pPr>
            <a:r>
              <a:rPr b="1" lang="en" sz="1200">
                <a:solidFill>
                  <a:schemeClr val="accent1"/>
                </a:solidFill>
                <a:latin typeface="Source Code Pro"/>
                <a:ea typeface="Source Code Pro"/>
                <a:cs typeface="Source Code Pro"/>
                <a:sym typeface="Source Code Pro"/>
              </a:rPr>
              <a:t>Determined Groupings as Collective Variables for Testing</a:t>
            </a:r>
            <a:r>
              <a:rPr lang="en" sz="1200">
                <a:solidFill>
                  <a:schemeClr val="accent1"/>
                </a:solidFill>
                <a:latin typeface="Source Code Pro"/>
                <a:ea typeface="Source Code Pro"/>
                <a:cs typeface="Source Code Pro"/>
                <a:sym typeface="Source Code Pro"/>
              </a:rPr>
              <a:t>:</a:t>
            </a:r>
            <a:endParaRPr sz="1200">
              <a:solidFill>
                <a:schemeClr val="accent1"/>
              </a:solidFill>
              <a:latin typeface="Source Code Pro"/>
              <a:ea typeface="Source Code Pro"/>
              <a:cs typeface="Source Code Pro"/>
              <a:sym typeface="Source Code Pro"/>
            </a:endParaRPr>
          </a:p>
          <a:p>
            <a:pPr indent="-304800" lvl="0" marL="457200" rtl="0" algn="l">
              <a:lnSpc>
                <a:spcPct val="163636"/>
              </a:lnSpc>
              <a:spcBef>
                <a:spcPts val="500"/>
              </a:spcBef>
              <a:spcAft>
                <a:spcPts val="0"/>
              </a:spcAft>
              <a:buClr>
                <a:schemeClr val="accent1"/>
              </a:buClr>
              <a:buSzPts val="1200"/>
              <a:buFont typeface="Source Code Pro"/>
              <a:buChar char="●"/>
            </a:pPr>
            <a:r>
              <a:rPr lang="en" sz="1200">
                <a:solidFill>
                  <a:schemeClr val="accent1"/>
                </a:solidFill>
                <a:latin typeface="Source Code Pro"/>
                <a:ea typeface="Source Code Pro"/>
                <a:cs typeface="Source Code Pro"/>
                <a:sym typeface="Source Code Pro"/>
              </a:rPr>
              <a:t>Lab Values (n=30)</a:t>
            </a:r>
            <a:endParaRPr sz="1200">
              <a:solidFill>
                <a:schemeClr val="accent1"/>
              </a:solidFill>
              <a:latin typeface="Source Code Pro"/>
              <a:ea typeface="Source Code Pro"/>
              <a:cs typeface="Source Code Pro"/>
              <a:sym typeface="Source Code Pro"/>
            </a:endParaRPr>
          </a:p>
          <a:p>
            <a:pPr indent="-304800" lvl="0" marL="457200" rtl="0" algn="l">
              <a:lnSpc>
                <a:spcPct val="163636"/>
              </a:lnSpc>
              <a:spcBef>
                <a:spcPts val="0"/>
              </a:spcBef>
              <a:spcAft>
                <a:spcPts val="0"/>
              </a:spcAft>
              <a:buClr>
                <a:schemeClr val="accent1"/>
              </a:buClr>
              <a:buSzPts val="1200"/>
              <a:buFont typeface="Source Code Pro"/>
              <a:buChar char="●"/>
            </a:pPr>
            <a:r>
              <a:rPr lang="en" sz="1200">
                <a:solidFill>
                  <a:schemeClr val="accent1"/>
                </a:solidFill>
                <a:latin typeface="Source Code Pro"/>
                <a:ea typeface="Source Code Pro"/>
                <a:cs typeface="Source Code Pro"/>
                <a:sym typeface="Source Code Pro"/>
              </a:rPr>
              <a:t>Vital Signs (n=6)</a:t>
            </a:r>
            <a:endParaRPr sz="1200">
              <a:solidFill>
                <a:schemeClr val="accent1"/>
              </a:solidFill>
              <a:latin typeface="Source Code Pro"/>
              <a:ea typeface="Source Code Pro"/>
              <a:cs typeface="Source Code Pro"/>
              <a:sym typeface="Source Code Pro"/>
            </a:endParaRPr>
          </a:p>
          <a:p>
            <a:pPr indent="-304800" lvl="0" marL="457200" rtl="0" algn="l">
              <a:lnSpc>
                <a:spcPct val="163636"/>
              </a:lnSpc>
              <a:spcBef>
                <a:spcPts val="0"/>
              </a:spcBef>
              <a:spcAft>
                <a:spcPts val="0"/>
              </a:spcAft>
              <a:buClr>
                <a:schemeClr val="accent1"/>
              </a:buClr>
              <a:buSzPts val="1200"/>
              <a:buFont typeface="Source Code Pro"/>
              <a:buChar char="●"/>
            </a:pPr>
            <a:r>
              <a:rPr lang="en" sz="1200">
                <a:solidFill>
                  <a:schemeClr val="accent1"/>
                </a:solidFill>
                <a:latin typeface="Source Code Pro"/>
                <a:ea typeface="Source Code Pro"/>
                <a:cs typeface="Source Code Pro"/>
                <a:sym typeface="Source Code Pro"/>
              </a:rPr>
              <a:t>Comorbidities (n=9)</a:t>
            </a:r>
            <a:endParaRPr sz="1200">
              <a:solidFill>
                <a:schemeClr val="accent1"/>
              </a:solidFill>
              <a:latin typeface="Source Code Pro"/>
              <a:ea typeface="Source Code Pro"/>
              <a:cs typeface="Source Code Pro"/>
              <a:sym typeface="Source Code Pro"/>
            </a:endParaRPr>
          </a:p>
          <a:p>
            <a:pPr indent="-304800" lvl="0" marL="457200" rtl="0" algn="l">
              <a:lnSpc>
                <a:spcPct val="163636"/>
              </a:lnSpc>
              <a:spcBef>
                <a:spcPts val="0"/>
              </a:spcBef>
              <a:spcAft>
                <a:spcPts val="0"/>
              </a:spcAft>
              <a:buClr>
                <a:schemeClr val="accent1"/>
              </a:buClr>
              <a:buSzPts val="1200"/>
              <a:buFont typeface="Source Code Pro"/>
              <a:buChar char="●"/>
            </a:pPr>
            <a:r>
              <a:rPr lang="en" sz="1200">
                <a:solidFill>
                  <a:schemeClr val="accent1"/>
                </a:solidFill>
                <a:latin typeface="Source Code Pro"/>
                <a:ea typeface="Source Code Pro"/>
                <a:cs typeface="Source Code Pro"/>
                <a:sym typeface="Source Code Pro"/>
              </a:rPr>
              <a:t>All Clinical Data Combined (N=45)</a:t>
            </a:r>
            <a:endParaRPr sz="1200">
              <a:solidFill>
                <a:schemeClr val="accent1"/>
              </a:solidFill>
              <a:latin typeface="Source Code Pro"/>
              <a:ea typeface="Source Code Pro"/>
              <a:cs typeface="Source Code Pro"/>
              <a:sym typeface="Source Code Pro"/>
            </a:endParaRPr>
          </a:p>
        </p:txBody>
      </p:sp>
      <p:pic>
        <p:nvPicPr>
          <p:cNvPr id="114" name="Google Shape;114;p18"/>
          <p:cNvPicPr preferRelativeResize="0"/>
          <p:nvPr/>
        </p:nvPicPr>
        <p:blipFill>
          <a:blip r:embed="rId4">
            <a:alphaModFix/>
          </a:blip>
          <a:stretch>
            <a:fillRect/>
          </a:stretch>
        </p:blipFill>
        <p:spPr>
          <a:xfrm>
            <a:off x="4504675" y="1751425"/>
            <a:ext cx="4327626" cy="2464275"/>
          </a:xfrm>
          <a:prstGeom prst="rect">
            <a:avLst/>
          </a:prstGeom>
          <a:noFill/>
          <a:ln>
            <a:noFill/>
          </a:ln>
        </p:spPr>
      </p:pic>
      <p:sp>
        <p:nvSpPr>
          <p:cNvPr id="115" name="Google Shape;115;p18"/>
          <p:cNvSpPr txBox="1"/>
          <p:nvPr/>
        </p:nvSpPr>
        <p:spPr>
          <a:xfrm>
            <a:off x="3960225" y="4298750"/>
            <a:ext cx="4938300" cy="23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chemeClr val="dk2"/>
                </a:solidFill>
                <a:latin typeface="Source Code Pro"/>
                <a:ea typeface="Source Code Pro"/>
                <a:cs typeface="Source Code Pro"/>
                <a:sym typeface="Source Code Pro"/>
              </a:rPr>
              <a:t>Source:https://www.geeksforgeeks.org/python-decision-tree-regression-using-sklearn/?ref=lbp</a:t>
            </a:r>
            <a:endParaRPr sz="600">
              <a:solidFill>
                <a:schemeClr val="dk2"/>
              </a:solidFill>
              <a:latin typeface="Source Code Pro"/>
              <a:ea typeface="Source Code Pro"/>
              <a:cs typeface="Source Code Pro"/>
              <a:sym typeface="Source Code Pro"/>
            </a:endParaRPr>
          </a:p>
        </p:txBody>
      </p:sp>
      <p:sp>
        <p:nvSpPr>
          <p:cNvPr id="116" name="Google Shape;116;p18"/>
          <p:cNvSpPr txBox="1"/>
          <p:nvPr/>
        </p:nvSpPr>
        <p:spPr>
          <a:xfrm>
            <a:off x="4420500" y="1176913"/>
            <a:ext cx="44118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Source Code Pro"/>
                <a:ea typeface="Source Code Pro"/>
                <a:cs typeface="Source Code Pro"/>
                <a:sym typeface="Source Code Pro"/>
              </a:rPr>
              <a:t>Decision Tree Model</a:t>
            </a:r>
            <a:endParaRPr b="1" sz="1800">
              <a:solidFill>
                <a:schemeClr val="accent1"/>
              </a:solidFill>
              <a:latin typeface="Source Code Pro"/>
              <a:ea typeface="Source Code Pro"/>
              <a:cs typeface="Source Code Pro"/>
              <a:sym typeface="Source Code Pro"/>
            </a:endParaRPr>
          </a:p>
        </p:txBody>
      </p:sp>
      <p:sp>
        <p:nvSpPr>
          <p:cNvPr id="117" name="Google Shape;117;p18"/>
          <p:cNvSpPr txBox="1"/>
          <p:nvPr/>
        </p:nvSpPr>
        <p:spPr>
          <a:xfrm>
            <a:off x="311700" y="3323700"/>
            <a:ext cx="3570300" cy="1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Source Code Pro"/>
                <a:ea typeface="Source Code Pro"/>
                <a:cs typeface="Source Code Pro"/>
                <a:sym typeface="Source Code Pro"/>
              </a:rPr>
              <a:t>Meta Analysis of Predicting Mortality among HF Patients:</a:t>
            </a:r>
            <a:endParaRPr b="1" sz="13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t/>
            </a:r>
            <a:endParaRPr b="1" sz="13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accent1"/>
                </a:solidFill>
                <a:latin typeface="Source Code Pro"/>
                <a:ea typeface="Source Code Pro"/>
                <a:cs typeface="Source Code Pro"/>
                <a:sym typeface="Source Code Pro"/>
              </a:rPr>
              <a:t>https://www.ncbi.nlm.nih.gov/pmc/articles/PMC8065274/</a:t>
            </a:r>
            <a:endParaRPr sz="1300">
              <a:solidFill>
                <a:schemeClr val="accent1"/>
              </a:solidFill>
              <a:latin typeface="Source Code Pro"/>
              <a:ea typeface="Source Code Pro"/>
              <a:cs typeface="Source Code Pro"/>
              <a:sym typeface="Source Code Pro"/>
            </a:endParaRPr>
          </a:p>
        </p:txBody>
      </p:sp>
      <p:sp>
        <p:nvSpPr>
          <p:cNvPr id="118" name="Google Shape;118;p18"/>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19" name="Google Shape;119;p18"/>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Analysis</a:t>
            </a:r>
            <a:endParaRPr b="1" sz="900">
              <a:solidFill>
                <a:schemeClr val="dk2"/>
              </a:solidFill>
            </a:endParaRPr>
          </a:p>
        </p:txBody>
      </p:sp>
      <p:sp>
        <p:nvSpPr>
          <p:cNvPr id="120" name="Google Shape;120;p18"/>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Data Methods</a:t>
            </a:r>
            <a:endParaRPr b="1" sz="900">
              <a:solidFill>
                <a:schemeClr val="lt1"/>
              </a:solidFill>
            </a:endParaRPr>
          </a:p>
        </p:txBody>
      </p:sp>
      <p:sp>
        <p:nvSpPr>
          <p:cNvPr id="121" name="Google Shape;121;p18"/>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27" name="Google Shape;127;p19"/>
          <p:cNvSpPr txBox="1"/>
          <p:nvPr>
            <p:ph type="title"/>
          </p:nvPr>
        </p:nvSpPr>
        <p:spPr>
          <a:xfrm>
            <a:off x="311700" y="673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Interpretability</a:t>
            </a:r>
            <a:endParaRPr/>
          </a:p>
        </p:txBody>
      </p:sp>
      <p:sp>
        <p:nvSpPr>
          <p:cNvPr id="128" name="Google Shape;128;p19"/>
          <p:cNvSpPr txBox="1"/>
          <p:nvPr>
            <p:ph idx="1" type="body"/>
          </p:nvPr>
        </p:nvSpPr>
        <p:spPr>
          <a:xfrm>
            <a:off x="235500" y="1218875"/>
            <a:ext cx="3195600" cy="33402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Lab Results Group:</a:t>
            </a:r>
            <a:endParaRPr b="1">
              <a:solidFill>
                <a:schemeClr val="accent1"/>
              </a:solidFill>
            </a:endParaRPr>
          </a:p>
          <a:p>
            <a:pPr indent="0" lvl="0" marL="0" rtl="0" algn="l">
              <a:spcBef>
                <a:spcPts val="1200"/>
              </a:spcBef>
              <a:spcAft>
                <a:spcPts val="0"/>
              </a:spcAft>
              <a:buNone/>
            </a:pPr>
            <a:r>
              <a:rPr lang="en" sz="1600">
                <a:solidFill>
                  <a:schemeClr val="accent1"/>
                </a:solidFill>
              </a:rPr>
              <a:t>Accuracy Score 84.6%</a:t>
            </a:r>
            <a:endParaRPr sz="1600">
              <a:solidFill>
                <a:schemeClr val="accent1"/>
              </a:solidFill>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9" name="Google Shape;129;p19"/>
          <p:cNvPicPr preferRelativeResize="0"/>
          <p:nvPr/>
        </p:nvPicPr>
        <p:blipFill rotWithShape="1">
          <a:blip r:embed="rId4">
            <a:alphaModFix/>
          </a:blip>
          <a:srcRect b="3320" l="0" r="0" t="-3320"/>
          <a:stretch/>
        </p:blipFill>
        <p:spPr>
          <a:xfrm>
            <a:off x="4039175" y="747675"/>
            <a:ext cx="4993134" cy="3744850"/>
          </a:xfrm>
          <a:prstGeom prst="rect">
            <a:avLst/>
          </a:prstGeom>
          <a:noFill/>
          <a:ln>
            <a:noFill/>
          </a:ln>
        </p:spPr>
      </p:pic>
      <p:sp>
        <p:nvSpPr>
          <p:cNvPr id="130" name="Google Shape;130;p19"/>
          <p:cNvSpPr txBox="1"/>
          <p:nvPr/>
        </p:nvSpPr>
        <p:spPr>
          <a:xfrm>
            <a:off x="5189775" y="3235925"/>
            <a:ext cx="4605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25</a:t>
            </a:r>
            <a:endParaRPr sz="1800">
              <a:solidFill>
                <a:schemeClr val="dk2"/>
              </a:solidFill>
              <a:latin typeface="Source Code Pro"/>
              <a:ea typeface="Source Code Pro"/>
              <a:cs typeface="Source Code Pro"/>
              <a:sym typeface="Source Code Pro"/>
            </a:endParaRPr>
          </a:p>
        </p:txBody>
      </p:sp>
      <p:sp>
        <p:nvSpPr>
          <p:cNvPr id="131" name="Google Shape;131;p19"/>
          <p:cNvSpPr txBox="1"/>
          <p:nvPr/>
        </p:nvSpPr>
        <p:spPr>
          <a:xfrm>
            <a:off x="6812175" y="3199725"/>
            <a:ext cx="4605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7</a:t>
            </a:r>
            <a:endParaRPr sz="1800">
              <a:solidFill>
                <a:schemeClr val="dk2"/>
              </a:solidFill>
              <a:latin typeface="Source Code Pro"/>
              <a:ea typeface="Source Code Pro"/>
              <a:cs typeface="Source Code Pro"/>
              <a:sym typeface="Source Code Pro"/>
            </a:endParaRPr>
          </a:p>
        </p:txBody>
      </p:sp>
      <p:pic>
        <p:nvPicPr>
          <p:cNvPr id="132" name="Google Shape;132;p19"/>
          <p:cNvPicPr preferRelativeResize="0"/>
          <p:nvPr/>
        </p:nvPicPr>
        <p:blipFill>
          <a:blip r:embed="rId5">
            <a:alphaModFix/>
          </a:blip>
          <a:stretch>
            <a:fillRect/>
          </a:stretch>
        </p:blipFill>
        <p:spPr>
          <a:xfrm>
            <a:off x="311700" y="2241300"/>
            <a:ext cx="3540325" cy="1526875"/>
          </a:xfrm>
          <a:prstGeom prst="rect">
            <a:avLst/>
          </a:prstGeom>
          <a:noFill/>
          <a:ln>
            <a:noFill/>
          </a:ln>
        </p:spPr>
      </p:pic>
      <p:sp>
        <p:nvSpPr>
          <p:cNvPr id="133" name="Google Shape;133;p19"/>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34" name="Google Shape;134;p19"/>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135" name="Google Shape;135;p19"/>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136" name="Google Shape;136;p19"/>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42" name="Google Shape;142;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Interpretability</a:t>
            </a:r>
            <a:endParaRPr/>
          </a:p>
        </p:txBody>
      </p:sp>
      <p:sp>
        <p:nvSpPr>
          <p:cNvPr id="143" name="Google Shape;143;p20"/>
          <p:cNvSpPr txBox="1"/>
          <p:nvPr>
            <p:ph idx="1" type="body"/>
          </p:nvPr>
        </p:nvSpPr>
        <p:spPr>
          <a:xfrm>
            <a:off x="194350" y="1228675"/>
            <a:ext cx="3832500" cy="35718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Comorbidity Group:</a:t>
            </a:r>
            <a:endParaRPr b="1">
              <a:solidFill>
                <a:schemeClr val="accent1"/>
              </a:solidFill>
            </a:endParaRPr>
          </a:p>
          <a:p>
            <a:pPr indent="0" lvl="0" marL="0" rtl="0" algn="l">
              <a:spcBef>
                <a:spcPts val="1200"/>
              </a:spcBef>
              <a:spcAft>
                <a:spcPts val="0"/>
              </a:spcAft>
              <a:buNone/>
            </a:pPr>
            <a:r>
              <a:rPr lang="en" sz="1600">
                <a:solidFill>
                  <a:schemeClr val="accent1"/>
                </a:solidFill>
              </a:rPr>
              <a:t>Accuracy Score 89.1%</a:t>
            </a:r>
            <a:endParaRPr sz="1600">
              <a:solidFill>
                <a:schemeClr val="accent1"/>
              </a:solidFill>
            </a:endParaRPr>
          </a:p>
          <a:p>
            <a:pPr indent="0" lvl="0" marL="0" rtl="0" algn="l">
              <a:spcBef>
                <a:spcPts val="1200"/>
              </a:spcBef>
              <a:spcAft>
                <a:spcPts val="1200"/>
              </a:spcAft>
              <a:buNone/>
            </a:pPr>
            <a:r>
              <a:t/>
            </a:r>
            <a:endParaRPr/>
          </a:p>
        </p:txBody>
      </p:sp>
      <p:pic>
        <p:nvPicPr>
          <p:cNvPr id="144" name="Google Shape;144;p20"/>
          <p:cNvPicPr preferRelativeResize="0"/>
          <p:nvPr/>
        </p:nvPicPr>
        <p:blipFill>
          <a:blip r:embed="rId4">
            <a:alphaModFix/>
          </a:blip>
          <a:stretch>
            <a:fillRect/>
          </a:stretch>
        </p:blipFill>
        <p:spPr>
          <a:xfrm>
            <a:off x="4287075" y="1093850"/>
            <a:ext cx="4695000" cy="3521250"/>
          </a:xfrm>
          <a:prstGeom prst="rect">
            <a:avLst/>
          </a:prstGeom>
          <a:noFill/>
          <a:ln>
            <a:noFill/>
          </a:ln>
        </p:spPr>
      </p:pic>
      <p:sp>
        <p:nvSpPr>
          <p:cNvPr id="145" name="Google Shape;145;p20"/>
          <p:cNvSpPr txBox="1"/>
          <p:nvPr/>
        </p:nvSpPr>
        <p:spPr>
          <a:xfrm>
            <a:off x="5382725" y="3234675"/>
            <a:ext cx="538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Source Code Pro"/>
                <a:ea typeface="Source Code Pro"/>
                <a:cs typeface="Source Code Pro"/>
                <a:sym typeface="Source Code Pro"/>
              </a:rPr>
              <a:t>32</a:t>
            </a:r>
            <a:endParaRPr sz="1800">
              <a:solidFill>
                <a:schemeClr val="lt1"/>
              </a:solidFill>
              <a:latin typeface="Source Code Pro"/>
              <a:ea typeface="Source Code Pro"/>
              <a:cs typeface="Source Code Pro"/>
              <a:sym typeface="Source Code Pro"/>
            </a:endParaRPr>
          </a:p>
        </p:txBody>
      </p:sp>
      <p:sp>
        <p:nvSpPr>
          <p:cNvPr id="146" name="Google Shape;146;p20"/>
          <p:cNvSpPr txBox="1"/>
          <p:nvPr/>
        </p:nvSpPr>
        <p:spPr>
          <a:xfrm>
            <a:off x="6970400" y="3291813"/>
            <a:ext cx="303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Source Code Pro"/>
                <a:ea typeface="Source Code Pro"/>
                <a:cs typeface="Source Code Pro"/>
                <a:sym typeface="Source Code Pro"/>
              </a:rPr>
              <a:t>0</a:t>
            </a:r>
            <a:endParaRPr sz="1800">
              <a:solidFill>
                <a:schemeClr val="dk2"/>
              </a:solidFill>
              <a:latin typeface="Source Code Pro"/>
              <a:ea typeface="Source Code Pro"/>
              <a:cs typeface="Source Code Pro"/>
              <a:sym typeface="Source Code Pro"/>
            </a:endParaRPr>
          </a:p>
        </p:txBody>
      </p:sp>
      <p:pic>
        <p:nvPicPr>
          <p:cNvPr id="147" name="Google Shape;147;p20"/>
          <p:cNvPicPr preferRelativeResize="0"/>
          <p:nvPr/>
        </p:nvPicPr>
        <p:blipFill>
          <a:blip r:embed="rId5">
            <a:alphaModFix/>
          </a:blip>
          <a:stretch>
            <a:fillRect/>
          </a:stretch>
        </p:blipFill>
        <p:spPr>
          <a:xfrm>
            <a:off x="194350" y="2291500"/>
            <a:ext cx="3749000" cy="1518925"/>
          </a:xfrm>
          <a:prstGeom prst="rect">
            <a:avLst/>
          </a:prstGeom>
          <a:noFill/>
          <a:ln>
            <a:noFill/>
          </a:ln>
        </p:spPr>
      </p:pic>
      <p:sp>
        <p:nvSpPr>
          <p:cNvPr id="148" name="Google Shape;148;p20"/>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49" name="Google Shape;149;p20"/>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150" name="Google Shape;150;p20"/>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151" name="Google Shape;151;p20"/>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1"/>
          <p:cNvPicPr preferRelativeResize="0"/>
          <p:nvPr/>
        </p:nvPicPr>
        <p:blipFill>
          <a:blip r:embed="rId3">
            <a:alphaModFix amt="50000"/>
          </a:blip>
          <a:stretch>
            <a:fillRect/>
          </a:stretch>
        </p:blipFill>
        <p:spPr>
          <a:xfrm>
            <a:off x="0" y="0"/>
            <a:ext cx="9144000" cy="5143500"/>
          </a:xfrm>
          <a:prstGeom prst="rect">
            <a:avLst/>
          </a:prstGeom>
          <a:noFill/>
          <a:ln>
            <a:noFill/>
          </a:ln>
        </p:spPr>
      </p:pic>
      <p:sp>
        <p:nvSpPr>
          <p:cNvPr id="157" name="Google Shape;15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Interpretability</a:t>
            </a:r>
            <a:endParaRPr/>
          </a:p>
          <a:p>
            <a:pPr indent="0" lvl="0" marL="0" rtl="0" algn="l">
              <a:spcBef>
                <a:spcPts val="0"/>
              </a:spcBef>
              <a:spcAft>
                <a:spcPts val="0"/>
              </a:spcAft>
              <a:buNone/>
            </a:pPr>
            <a:r>
              <a:t/>
            </a:r>
            <a:endParaRPr/>
          </a:p>
        </p:txBody>
      </p:sp>
      <p:sp>
        <p:nvSpPr>
          <p:cNvPr id="158" name="Google Shape;158;p21"/>
          <p:cNvSpPr txBox="1"/>
          <p:nvPr>
            <p:ph idx="1" type="body"/>
          </p:nvPr>
        </p:nvSpPr>
        <p:spPr>
          <a:xfrm>
            <a:off x="202200" y="1218875"/>
            <a:ext cx="30390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Vital Signs Group:</a:t>
            </a:r>
            <a:endParaRPr b="1">
              <a:solidFill>
                <a:schemeClr val="accent1"/>
              </a:solidFill>
            </a:endParaRPr>
          </a:p>
          <a:p>
            <a:pPr indent="0" lvl="0" marL="0" rtl="0" algn="l">
              <a:spcBef>
                <a:spcPts val="1200"/>
              </a:spcBef>
              <a:spcAft>
                <a:spcPts val="0"/>
              </a:spcAft>
              <a:buNone/>
            </a:pPr>
            <a:r>
              <a:rPr lang="en">
                <a:solidFill>
                  <a:schemeClr val="accent1"/>
                </a:solidFill>
              </a:rPr>
              <a:t>Accuracy Score 76.8%</a:t>
            </a:r>
            <a:endParaRPr>
              <a:solidFill>
                <a:schemeClr val="accent1"/>
              </a:solidFill>
            </a:endParaRPr>
          </a:p>
          <a:p>
            <a:pPr indent="0" lvl="0" marL="0" rtl="0" algn="l">
              <a:spcBef>
                <a:spcPts val="1200"/>
              </a:spcBef>
              <a:spcAft>
                <a:spcPts val="1200"/>
              </a:spcAft>
              <a:buNone/>
            </a:pPr>
            <a:r>
              <a:t/>
            </a:r>
            <a:endParaRPr/>
          </a:p>
        </p:txBody>
      </p:sp>
      <p:pic>
        <p:nvPicPr>
          <p:cNvPr id="159" name="Google Shape;159;p21"/>
          <p:cNvPicPr preferRelativeResize="0"/>
          <p:nvPr/>
        </p:nvPicPr>
        <p:blipFill>
          <a:blip r:embed="rId4">
            <a:alphaModFix/>
          </a:blip>
          <a:stretch>
            <a:fillRect/>
          </a:stretch>
        </p:blipFill>
        <p:spPr>
          <a:xfrm>
            <a:off x="4074675" y="882500"/>
            <a:ext cx="4993134" cy="3744850"/>
          </a:xfrm>
          <a:prstGeom prst="rect">
            <a:avLst/>
          </a:prstGeom>
          <a:noFill/>
          <a:ln>
            <a:noFill/>
          </a:ln>
        </p:spPr>
      </p:pic>
      <p:sp>
        <p:nvSpPr>
          <p:cNvPr id="160" name="Google Shape;160;p21"/>
          <p:cNvSpPr txBox="1"/>
          <p:nvPr/>
        </p:nvSpPr>
        <p:spPr>
          <a:xfrm>
            <a:off x="5211850" y="3193525"/>
            <a:ext cx="538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Source Code Pro"/>
                <a:ea typeface="Source Code Pro"/>
                <a:cs typeface="Source Code Pro"/>
                <a:sym typeface="Source Code Pro"/>
              </a:rPr>
              <a:t>29</a:t>
            </a:r>
            <a:endParaRPr sz="1800">
              <a:solidFill>
                <a:schemeClr val="accent1"/>
              </a:solidFill>
              <a:latin typeface="Source Code Pro"/>
              <a:ea typeface="Source Code Pro"/>
              <a:cs typeface="Source Code Pro"/>
              <a:sym typeface="Source Code Pro"/>
            </a:endParaRPr>
          </a:p>
        </p:txBody>
      </p:sp>
      <p:sp>
        <p:nvSpPr>
          <p:cNvPr id="161" name="Google Shape;161;p21"/>
          <p:cNvSpPr txBox="1"/>
          <p:nvPr/>
        </p:nvSpPr>
        <p:spPr>
          <a:xfrm>
            <a:off x="6854725" y="3258575"/>
            <a:ext cx="5388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Source Code Pro"/>
                <a:ea typeface="Source Code Pro"/>
                <a:cs typeface="Source Code Pro"/>
                <a:sym typeface="Source Code Pro"/>
              </a:rPr>
              <a:t>3</a:t>
            </a:r>
            <a:endParaRPr sz="1800">
              <a:solidFill>
                <a:schemeClr val="accent1"/>
              </a:solidFill>
              <a:latin typeface="Source Code Pro"/>
              <a:ea typeface="Source Code Pro"/>
              <a:cs typeface="Source Code Pro"/>
              <a:sym typeface="Source Code Pro"/>
            </a:endParaRPr>
          </a:p>
        </p:txBody>
      </p:sp>
      <p:pic>
        <p:nvPicPr>
          <p:cNvPr id="162" name="Google Shape;162;p21"/>
          <p:cNvPicPr preferRelativeResize="0"/>
          <p:nvPr/>
        </p:nvPicPr>
        <p:blipFill>
          <a:blip r:embed="rId5">
            <a:alphaModFix/>
          </a:blip>
          <a:stretch>
            <a:fillRect/>
          </a:stretch>
        </p:blipFill>
        <p:spPr>
          <a:xfrm>
            <a:off x="202200" y="2165450"/>
            <a:ext cx="3741150" cy="1542550"/>
          </a:xfrm>
          <a:prstGeom prst="rect">
            <a:avLst/>
          </a:prstGeom>
          <a:noFill/>
          <a:ln>
            <a:noFill/>
          </a:ln>
        </p:spPr>
      </p:pic>
      <p:sp>
        <p:nvSpPr>
          <p:cNvPr id="163" name="Google Shape;163;p21"/>
          <p:cNvSpPr/>
          <p:nvPr/>
        </p:nvSpPr>
        <p:spPr>
          <a:xfrm>
            <a:off x="575065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Overview</a:t>
            </a:r>
            <a:endParaRPr b="1" sz="900">
              <a:solidFill>
                <a:schemeClr val="dk2"/>
              </a:solidFill>
            </a:endParaRPr>
          </a:p>
        </p:txBody>
      </p:sp>
      <p:sp>
        <p:nvSpPr>
          <p:cNvPr id="164" name="Google Shape;164;p21"/>
          <p:cNvSpPr/>
          <p:nvPr/>
        </p:nvSpPr>
        <p:spPr>
          <a:xfrm>
            <a:off x="7429625"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rPr>
              <a:t>Analysis</a:t>
            </a:r>
            <a:endParaRPr b="1" sz="900">
              <a:solidFill>
                <a:schemeClr val="lt1"/>
              </a:solidFill>
            </a:endParaRPr>
          </a:p>
        </p:txBody>
      </p:sp>
      <p:sp>
        <p:nvSpPr>
          <p:cNvPr id="165" name="Google Shape;165;p21"/>
          <p:cNvSpPr/>
          <p:nvPr/>
        </p:nvSpPr>
        <p:spPr>
          <a:xfrm>
            <a:off x="6590138"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Data Methods</a:t>
            </a:r>
            <a:endParaRPr b="1" sz="900">
              <a:solidFill>
                <a:schemeClr val="dk2"/>
              </a:solidFill>
            </a:endParaRPr>
          </a:p>
        </p:txBody>
      </p:sp>
      <p:sp>
        <p:nvSpPr>
          <p:cNvPr id="166" name="Google Shape;166;p21"/>
          <p:cNvSpPr/>
          <p:nvPr/>
        </p:nvSpPr>
        <p:spPr>
          <a:xfrm>
            <a:off x="8269100" y="4753175"/>
            <a:ext cx="763200" cy="303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rPr>
              <a:t>Key Learnings</a:t>
            </a:r>
            <a:endParaRPr b="1" sz="9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