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Montserra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4.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Montserrat-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b173d770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b173d770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313e16dcd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313e16dcd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313e16dcd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313e16dcd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13e16dcd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13e16dcd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313e16dcd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313e16dcd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313e16dcd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313e16dcd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13e16dcd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313e16dcd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313e16dcd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313e16dcd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313e16dcd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313e16dcd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313e16dcd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313e16dcd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313e16dcd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313e16dcd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b173d770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b173d770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313e16dcd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313e16dcd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313e16dcd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313e16dcd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313e16dcd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313e16dcd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313e16dcd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313e16dcd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313e16dcd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313e16dcd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313e16dcd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313e16dcd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313e16dcd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313e16dcd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313e16dcde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313e16dcde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313e16dcd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313e16dcd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313e16dcde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313e16dcde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b173d770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b173d770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313e16dcd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313e16dcd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313e16dcd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313e16dcd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313e16dcd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313e16dcd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13e16dc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13e16dc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13e16dcd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13e16dcd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313e16dcd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313e16dcd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13e16dcd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13e16dcd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13e16dcd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13e16dcd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13e16dcd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13e16dcd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98" name="Shape 98"/>
        <p:cNvGrpSpPr/>
        <p:nvPr/>
      </p:nvGrpSpPr>
      <p:grpSpPr>
        <a:xfrm>
          <a:off x="0" y="0"/>
          <a:ext cx="0" cy="0"/>
          <a:chOff x="0" y="0"/>
          <a:chExt cx="0" cy="0"/>
        </a:xfrm>
      </p:grpSpPr>
      <p:pic>
        <p:nvPicPr>
          <p:cNvPr id="99" name="Google Shape;99;p25"/>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59" name="Shape 159"/>
        <p:cNvGrpSpPr/>
        <p:nvPr/>
      </p:nvGrpSpPr>
      <p:grpSpPr>
        <a:xfrm>
          <a:off x="0" y="0"/>
          <a:ext cx="0" cy="0"/>
          <a:chOff x="0" y="0"/>
          <a:chExt cx="0" cy="0"/>
        </a:xfrm>
      </p:grpSpPr>
      <p:pic>
        <p:nvPicPr>
          <p:cNvPr id="160" name="Google Shape;160;p34"/>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61" name="Google Shape;161;p34"/>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Let’s get started!</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65" name="Shape 165"/>
        <p:cNvGrpSpPr/>
        <p:nvPr/>
      </p:nvGrpSpPr>
      <p:grpSpPr>
        <a:xfrm>
          <a:off x="0" y="0"/>
          <a:ext cx="0" cy="0"/>
          <a:chOff x="0" y="0"/>
          <a:chExt cx="0" cy="0"/>
        </a:xfrm>
      </p:grpSpPr>
      <p:pic>
        <p:nvPicPr>
          <p:cNvPr id="166" name="Google Shape;166;p35"/>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67" name="Google Shape;167;p35"/>
          <p:cNvSpPr txBox="1"/>
          <p:nvPr/>
        </p:nvSpPr>
        <p:spPr>
          <a:xfrm>
            <a:off x="0" y="1576350"/>
            <a:ext cx="9144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Document</a:t>
            </a:r>
            <a:r>
              <a:rPr b="1" lang="en" sz="5000">
                <a:solidFill>
                  <a:srgbClr val="F3F3F3"/>
                </a:solidFill>
                <a:latin typeface="Montserrat"/>
                <a:ea typeface="Montserrat"/>
                <a:cs typeface="Montserrat"/>
                <a:sym typeface="Montserrat"/>
              </a:rPr>
              <a:t> Loading</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Exercise</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71" name="Shape 171"/>
        <p:cNvGrpSpPr/>
        <p:nvPr/>
      </p:nvGrpSpPr>
      <p:grpSpPr>
        <a:xfrm>
          <a:off x="0" y="0"/>
          <a:ext cx="0" cy="0"/>
          <a:chOff x="0" y="0"/>
          <a:chExt cx="0" cy="0"/>
        </a:xfrm>
      </p:grpSpPr>
      <p:pic>
        <p:nvPicPr>
          <p:cNvPr id="172" name="Google Shape;172;p36"/>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73" name="Google Shape;173;p36"/>
          <p:cNvSpPr txBox="1"/>
          <p:nvPr/>
        </p:nvSpPr>
        <p:spPr>
          <a:xfrm>
            <a:off x="0" y="1576350"/>
            <a:ext cx="9144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Document Loading</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Exercise Solution</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77" name="Shape 177"/>
        <p:cNvGrpSpPr/>
        <p:nvPr/>
      </p:nvGrpSpPr>
      <p:grpSpPr>
        <a:xfrm>
          <a:off x="0" y="0"/>
          <a:ext cx="0" cy="0"/>
          <a:chOff x="0" y="0"/>
          <a:chExt cx="0" cy="0"/>
        </a:xfrm>
      </p:grpSpPr>
      <p:pic>
        <p:nvPicPr>
          <p:cNvPr id="178" name="Google Shape;178;p37"/>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79" name="Google Shape;179;p37"/>
          <p:cNvSpPr txBox="1"/>
          <p:nvPr/>
        </p:nvSpPr>
        <p:spPr>
          <a:xfrm>
            <a:off x="0" y="1709850"/>
            <a:ext cx="9144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Document </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Transfomers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3" name="Shape 183"/>
        <p:cNvGrpSpPr/>
        <p:nvPr/>
      </p:nvGrpSpPr>
      <p:grpSpPr>
        <a:xfrm>
          <a:off x="0" y="0"/>
          <a:ext cx="0" cy="0"/>
          <a:chOff x="0" y="0"/>
          <a:chExt cx="0" cy="0"/>
        </a:xfrm>
      </p:grpSpPr>
      <p:pic>
        <p:nvPicPr>
          <p:cNvPr id="184" name="Google Shape;184;p3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5" name="Google Shape;185;p3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86" name="Google Shape;186;p38"/>
          <p:cNvSpPr txBox="1"/>
          <p:nvPr/>
        </p:nvSpPr>
        <p:spPr>
          <a:xfrm>
            <a:off x="272000" y="854825"/>
            <a:ext cx="8456700" cy="24936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Notice that after </a:t>
            </a:r>
            <a:r>
              <a:rPr lang="en" sz="2500">
                <a:latin typeface="Montserrat"/>
                <a:ea typeface="Montserrat"/>
                <a:cs typeface="Montserrat"/>
                <a:sym typeface="Montserrat"/>
              </a:rPr>
              <a:t>you</a:t>
            </a:r>
            <a:r>
              <a:rPr lang="en" sz="2500">
                <a:latin typeface="Montserrat"/>
                <a:ea typeface="Montserrat"/>
                <a:cs typeface="Montserrat"/>
                <a:sym typeface="Montserrat"/>
              </a:rPr>
              <a:t> load a Document object from a source, you end up with strings by grabbing them from page_content.</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In certain situations, the length of the strings may be too large to feed into a model, both embedding and chat models.</a:t>
            </a:r>
            <a:endParaRPr sz="2500">
              <a:latin typeface="Montserrat"/>
              <a:ea typeface="Montserrat"/>
              <a:cs typeface="Montserrat"/>
              <a:sym typeface="Montserrat"/>
            </a:endParaRPr>
          </a:p>
        </p:txBody>
      </p:sp>
      <p:pic>
        <p:nvPicPr>
          <p:cNvPr id="187" name="Google Shape;187;p38"/>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88" name="Google Shape;188;p38"/>
          <p:cNvPicPr preferRelativeResize="0"/>
          <p:nvPr/>
        </p:nvPicPr>
        <p:blipFill>
          <a:blip r:embed="rId5">
            <a:alphaModFix/>
          </a:blip>
          <a:stretch>
            <a:fillRect/>
          </a:stretch>
        </p:blipFill>
        <p:spPr>
          <a:xfrm>
            <a:off x="2302477" y="3309175"/>
            <a:ext cx="4539048" cy="1748949"/>
          </a:xfrm>
          <a:prstGeom prst="rect">
            <a:avLst/>
          </a:prstGeom>
          <a:noFill/>
          <a:ln cap="flat" cmpd="sng" w="19050">
            <a:solidFill>
              <a:srgbClr val="7932FC"/>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2" name="Shape 192"/>
        <p:cNvGrpSpPr/>
        <p:nvPr/>
      </p:nvGrpSpPr>
      <p:grpSpPr>
        <a:xfrm>
          <a:off x="0" y="0"/>
          <a:ext cx="0" cy="0"/>
          <a:chOff x="0" y="0"/>
          <a:chExt cx="0" cy="0"/>
        </a:xfrm>
      </p:grpSpPr>
      <p:pic>
        <p:nvPicPr>
          <p:cNvPr id="193" name="Google Shape;193;p3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4" name="Google Shape;194;p3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95" name="Google Shape;195;p39"/>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Langchain provides Document Transformers that allow you to easily split strings from Document page_content into chunks.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These chunks will then later serve as useful components for embeddings, which we can then look up using a distance similarity later on.</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Let’s explore the two most common splitters: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Splitting on a Specific Character</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Splitting based on Token Counts</a:t>
            </a:r>
            <a:endParaRPr sz="2500">
              <a:latin typeface="Montserrat"/>
              <a:ea typeface="Montserrat"/>
              <a:cs typeface="Montserrat"/>
              <a:sym typeface="Montserrat"/>
            </a:endParaRPr>
          </a:p>
        </p:txBody>
      </p:sp>
      <p:pic>
        <p:nvPicPr>
          <p:cNvPr id="196" name="Google Shape;196;p3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00" name="Shape 200"/>
        <p:cNvGrpSpPr/>
        <p:nvPr/>
      </p:nvGrpSpPr>
      <p:grpSpPr>
        <a:xfrm>
          <a:off x="0" y="0"/>
          <a:ext cx="0" cy="0"/>
          <a:chOff x="0" y="0"/>
          <a:chExt cx="0" cy="0"/>
        </a:xfrm>
      </p:grpSpPr>
      <p:pic>
        <p:nvPicPr>
          <p:cNvPr id="201" name="Google Shape;201;p40"/>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02" name="Google Shape;202;p40"/>
          <p:cNvSpPr txBox="1"/>
          <p:nvPr/>
        </p:nvSpPr>
        <p:spPr>
          <a:xfrm>
            <a:off x="0" y="1709850"/>
            <a:ext cx="9144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Text Embeddings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with Langchain</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6" name="Shape 206"/>
        <p:cNvGrpSpPr/>
        <p:nvPr/>
      </p:nvGrpSpPr>
      <p:grpSpPr>
        <a:xfrm>
          <a:off x="0" y="0"/>
          <a:ext cx="0" cy="0"/>
          <a:chOff x="0" y="0"/>
          <a:chExt cx="0" cy="0"/>
        </a:xfrm>
      </p:grpSpPr>
      <p:pic>
        <p:nvPicPr>
          <p:cNvPr id="207" name="Google Shape;207;p4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8" name="Google Shape;208;p4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09" name="Google Shape;209;p41"/>
          <p:cNvSpPr txBox="1"/>
          <p:nvPr/>
        </p:nvSpPr>
        <p:spPr>
          <a:xfrm>
            <a:off x="272000" y="854825"/>
            <a:ext cx="8456700" cy="2878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Langchain supports many text embeddings, that can directly convert string text to an embedded vectorized representation.</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Later on we can store these embedding vectors and then perform similarity searches between new vectorized documents or strings against or vector store.</a:t>
            </a:r>
            <a:endParaRPr sz="2500">
              <a:latin typeface="Montserrat"/>
              <a:ea typeface="Montserrat"/>
              <a:cs typeface="Montserrat"/>
              <a:sym typeface="Montserrat"/>
            </a:endParaRPr>
          </a:p>
        </p:txBody>
      </p:sp>
      <p:pic>
        <p:nvPicPr>
          <p:cNvPr id="210" name="Google Shape;210;p4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4" name="Shape 214"/>
        <p:cNvGrpSpPr/>
        <p:nvPr/>
      </p:nvGrpSpPr>
      <p:grpSpPr>
        <a:xfrm>
          <a:off x="0" y="0"/>
          <a:ext cx="0" cy="0"/>
          <a:chOff x="0" y="0"/>
          <a:chExt cx="0" cy="0"/>
        </a:xfrm>
      </p:grpSpPr>
      <p:pic>
        <p:nvPicPr>
          <p:cNvPr id="215" name="Google Shape;215;p4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16" name="Google Shape;216;p4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17" name="Google Shape;217;p42"/>
          <p:cNvSpPr txBox="1"/>
          <p:nvPr/>
        </p:nvSpPr>
        <p:spPr>
          <a:xfrm>
            <a:off x="272000" y="854825"/>
            <a:ext cx="8456700" cy="24936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Documentation for different integrations can be found here:</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b="1" lang="en" sz="2500">
                <a:solidFill>
                  <a:srgbClr val="7932FC"/>
                </a:solidFill>
                <a:latin typeface="Montserrat"/>
                <a:ea typeface="Montserrat"/>
                <a:cs typeface="Montserrat"/>
                <a:sym typeface="Montserrat"/>
              </a:rPr>
              <a:t>python.langchain.com/docs/modules/data_connection/text_embedding/integrations/openai</a:t>
            </a:r>
            <a:endParaRPr b="1" sz="2500">
              <a:solidFill>
                <a:srgbClr val="7932FC"/>
              </a:solidFill>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We will use the OpenAI Embeddings since that is one of the most popular.</a:t>
            </a:r>
            <a:r>
              <a:rPr b="1" lang="en" sz="2500">
                <a:latin typeface="Montserrat"/>
                <a:ea typeface="Montserrat"/>
                <a:cs typeface="Montserrat"/>
                <a:sym typeface="Montserrat"/>
              </a:rPr>
              <a:t> </a:t>
            </a:r>
            <a:endParaRPr b="1" sz="2500">
              <a:latin typeface="Montserrat"/>
              <a:ea typeface="Montserrat"/>
              <a:cs typeface="Montserrat"/>
              <a:sym typeface="Montserrat"/>
            </a:endParaRPr>
          </a:p>
        </p:txBody>
      </p:sp>
      <p:pic>
        <p:nvPicPr>
          <p:cNvPr id="218" name="Google Shape;218;p4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2" name="Shape 222"/>
        <p:cNvGrpSpPr/>
        <p:nvPr/>
      </p:nvGrpSpPr>
      <p:grpSpPr>
        <a:xfrm>
          <a:off x="0" y="0"/>
          <a:ext cx="0" cy="0"/>
          <a:chOff x="0" y="0"/>
          <a:chExt cx="0" cy="0"/>
        </a:xfrm>
      </p:grpSpPr>
      <p:pic>
        <p:nvPicPr>
          <p:cNvPr id="223" name="Google Shape;223;p4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24" name="Google Shape;224;p4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25" name="Google Shape;225;p43"/>
          <p:cNvSpPr txBox="1"/>
          <p:nvPr/>
        </p:nvSpPr>
        <p:spPr>
          <a:xfrm>
            <a:off x="272000" y="854825"/>
            <a:ext cx="84567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Important Note:</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Choose your initial embedding model carefully!</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Different embedding models can not interact with each other, meaning you would need to re-embed an entire set of documents if you were to switch embedding models in the future!</a:t>
            </a:r>
            <a:endParaRPr sz="2500">
              <a:latin typeface="Montserrat"/>
              <a:ea typeface="Montserrat"/>
              <a:cs typeface="Montserrat"/>
              <a:sym typeface="Montserrat"/>
            </a:endParaRPr>
          </a:p>
        </p:txBody>
      </p:sp>
      <p:pic>
        <p:nvPicPr>
          <p:cNvPr id="226" name="Google Shape;226;p4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03" name="Shape 103"/>
        <p:cNvGrpSpPr/>
        <p:nvPr/>
      </p:nvGrpSpPr>
      <p:grpSpPr>
        <a:xfrm>
          <a:off x="0" y="0"/>
          <a:ext cx="0" cy="0"/>
          <a:chOff x="0" y="0"/>
          <a:chExt cx="0" cy="0"/>
        </a:xfrm>
      </p:grpSpPr>
      <p:pic>
        <p:nvPicPr>
          <p:cNvPr id="104" name="Google Shape;104;p26"/>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05" name="Google Shape;105;p26"/>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Data Connections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30" name="Shape 230"/>
        <p:cNvGrpSpPr/>
        <p:nvPr/>
      </p:nvGrpSpPr>
      <p:grpSpPr>
        <a:xfrm>
          <a:off x="0" y="0"/>
          <a:ext cx="0" cy="0"/>
          <a:chOff x="0" y="0"/>
          <a:chExt cx="0" cy="0"/>
        </a:xfrm>
      </p:grpSpPr>
      <p:pic>
        <p:nvPicPr>
          <p:cNvPr id="231" name="Google Shape;231;p44"/>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32" name="Google Shape;232;p44"/>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Vector Store</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6" name="Shape 236"/>
        <p:cNvGrpSpPr/>
        <p:nvPr/>
      </p:nvGrpSpPr>
      <p:grpSpPr>
        <a:xfrm>
          <a:off x="0" y="0"/>
          <a:ext cx="0" cy="0"/>
          <a:chOff x="0" y="0"/>
          <a:chExt cx="0" cy="0"/>
        </a:xfrm>
      </p:grpSpPr>
      <p:pic>
        <p:nvPicPr>
          <p:cNvPr id="237" name="Google Shape;237;p4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38" name="Google Shape;238;p4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39" name="Google Shape;239;p45"/>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We just learned how to take documents and strings and embed them into vectors.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In the previous lecture however, we just had these embeddings in memory as a Python list, how can we make sure these embeddings persist to some more permanent storage solution?</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For this, we use a vector store, otherwise known as a vector database.</a:t>
            </a:r>
            <a:endParaRPr sz="2500">
              <a:latin typeface="Montserrat"/>
              <a:ea typeface="Montserrat"/>
              <a:cs typeface="Montserrat"/>
              <a:sym typeface="Montserrat"/>
            </a:endParaRPr>
          </a:p>
        </p:txBody>
      </p:sp>
      <p:pic>
        <p:nvPicPr>
          <p:cNvPr id="240" name="Google Shape;240;p4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4" name="Shape 244"/>
        <p:cNvGrpSpPr/>
        <p:nvPr/>
      </p:nvGrpSpPr>
      <p:grpSpPr>
        <a:xfrm>
          <a:off x="0" y="0"/>
          <a:ext cx="0" cy="0"/>
          <a:chOff x="0" y="0"/>
          <a:chExt cx="0" cy="0"/>
        </a:xfrm>
      </p:grpSpPr>
      <p:pic>
        <p:nvPicPr>
          <p:cNvPr id="245" name="Google Shape;245;p4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46" name="Google Shape;246;p4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47" name="Google Shape;247;p46"/>
          <p:cNvSpPr txBox="1"/>
          <p:nvPr/>
        </p:nvSpPr>
        <p:spPr>
          <a:xfrm>
            <a:off x="272000" y="854825"/>
            <a:ext cx="84567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Vector Store Key Attributes: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Can store large N-dimensional vectors.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Can directly index an embedded vector to its associated string text document.</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Can be “queried”, allowing for a cosine similarity search between a new vector not in the database and the stored vectors.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Can easily add, update, or delete new vectors.</a:t>
            </a:r>
            <a:endParaRPr sz="2500">
              <a:latin typeface="Montserrat"/>
              <a:ea typeface="Montserrat"/>
              <a:cs typeface="Montserrat"/>
              <a:sym typeface="Montserrat"/>
            </a:endParaRPr>
          </a:p>
        </p:txBody>
      </p:sp>
      <p:pic>
        <p:nvPicPr>
          <p:cNvPr id="248" name="Google Shape;248;p4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2" name="Shape 252"/>
        <p:cNvGrpSpPr/>
        <p:nvPr/>
      </p:nvGrpSpPr>
      <p:grpSpPr>
        <a:xfrm>
          <a:off x="0" y="0"/>
          <a:ext cx="0" cy="0"/>
          <a:chOff x="0" y="0"/>
          <a:chExt cx="0" cy="0"/>
        </a:xfrm>
      </p:grpSpPr>
      <p:pic>
        <p:nvPicPr>
          <p:cNvPr id="253" name="Google Shape;253;p4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54" name="Google Shape;254;p4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55" name="Google Shape;255;p47"/>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Vector Store Integrations: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Just like with LLMs and Chat Models, Langchain offers </a:t>
            </a:r>
            <a:r>
              <a:rPr b="1" lang="en" sz="2500">
                <a:latin typeface="Montserrat"/>
                <a:ea typeface="Montserrat"/>
                <a:cs typeface="Montserrat"/>
                <a:sym typeface="Montserrat"/>
              </a:rPr>
              <a:t>many</a:t>
            </a:r>
            <a:r>
              <a:rPr lang="en" sz="2500">
                <a:latin typeface="Montserrat"/>
                <a:ea typeface="Montserrat"/>
                <a:cs typeface="Montserrat"/>
                <a:sym typeface="Montserrat"/>
              </a:rPr>
              <a:t> different options for vector stores!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We will use an open-source and free vector store called Chroma, which has great integrations with Langchain.</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Feel free to use an alternative you find in the documentation under Vector Store Integrations.</a:t>
            </a:r>
            <a:endParaRPr sz="2500">
              <a:latin typeface="Montserrat"/>
              <a:ea typeface="Montserrat"/>
              <a:cs typeface="Montserrat"/>
              <a:sym typeface="Montserrat"/>
            </a:endParaRPr>
          </a:p>
        </p:txBody>
      </p:sp>
      <p:pic>
        <p:nvPicPr>
          <p:cNvPr id="256" name="Google Shape;256;p4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60" name="Shape 260"/>
        <p:cNvGrpSpPr/>
        <p:nvPr/>
      </p:nvGrpSpPr>
      <p:grpSpPr>
        <a:xfrm>
          <a:off x="0" y="0"/>
          <a:ext cx="0" cy="0"/>
          <a:chOff x="0" y="0"/>
          <a:chExt cx="0" cy="0"/>
        </a:xfrm>
      </p:grpSpPr>
      <p:pic>
        <p:nvPicPr>
          <p:cNvPr id="261" name="Google Shape;261;p48"/>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62" name="Google Shape;262;p48"/>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Vector Store </a:t>
            </a:r>
            <a:r>
              <a:rPr b="1" lang="en" sz="5000">
                <a:solidFill>
                  <a:srgbClr val="F3F3F3"/>
                </a:solidFill>
                <a:latin typeface="Montserrat"/>
                <a:ea typeface="Montserrat"/>
                <a:cs typeface="Montserrat"/>
                <a:sym typeface="Montserrat"/>
              </a:rPr>
              <a:t>Retriever</a:t>
            </a:r>
            <a:r>
              <a:rPr b="1" lang="en" sz="5000">
                <a:solidFill>
                  <a:srgbClr val="F3F3F3"/>
                </a:solidFill>
                <a:latin typeface="Montserrat"/>
                <a:ea typeface="Montserrat"/>
                <a:cs typeface="Montserrat"/>
                <a:sym typeface="Montserrat"/>
              </a:rPr>
              <a:t> </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6" name="Shape 266"/>
        <p:cNvGrpSpPr/>
        <p:nvPr/>
      </p:nvGrpSpPr>
      <p:grpSpPr>
        <a:xfrm>
          <a:off x="0" y="0"/>
          <a:ext cx="0" cy="0"/>
          <a:chOff x="0" y="0"/>
          <a:chExt cx="0" cy="0"/>
        </a:xfrm>
      </p:grpSpPr>
      <p:pic>
        <p:nvPicPr>
          <p:cNvPr id="267" name="Google Shape;267;p4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68" name="Google Shape;268;p4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69" name="Google Shape;269;p49"/>
          <p:cNvSpPr txBox="1"/>
          <p:nvPr/>
        </p:nvSpPr>
        <p:spPr>
          <a:xfrm>
            <a:off x="272000" y="854825"/>
            <a:ext cx="8456700" cy="24936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As we begin to link Langchain objects, there are times when we need to pass in Vector Stores as </a:t>
            </a:r>
            <a:r>
              <a:rPr b="1" lang="en" sz="2500">
                <a:latin typeface="Montserrat"/>
                <a:ea typeface="Montserrat"/>
                <a:cs typeface="Montserrat"/>
                <a:sym typeface="Montserrat"/>
              </a:rPr>
              <a:t>retriever </a:t>
            </a:r>
            <a:r>
              <a:rPr lang="en" sz="2500">
                <a:latin typeface="Montserrat"/>
                <a:ea typeface="Montserrat"/>
                <a:cs typeface="Montserrat"/>
                <a:sym typeface="Montserrat"/>
              </a:rPr>
              <a:t>objects, which can be easily done via a </a:t>
            </a:r>
            <a:r>
              <a:rPr b="1" lang="en" sz="2500">
                <a:latin typeface="Montserrat"/>
                <a:ea typeface="Montserrat"/>
                <a:cs typeface="Montserrat"/>
                <a:sym typeface="Montserrat"/>
              </a:rPr>
              <a:t>as_retriever() </a:t>
            </a:r>
            <a:r>
              <a:rPr lang="en" sz="2500">
                <a:latin typeface="Montserrat"/>
                <a:ea typeface="Montserrat"/>
                <a:cs typeface="Montserrat"/>
                <a:sym typeface="Montserrat"/>
              </a:rPr>
              <a:t>method call.</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Let’s quickly see what this looks like from the Chroma DB connection in the previous lecture.</a:t>
            </a:r>
            <a:endParaRPr sz="2500">
              <a:latin typeface="Montserrat"/>
              <a:ea typeface="Montserrat"/>
              <a:cs typeface="Montserrat"/>
              <a:sym typeface="Montserrat"/>
            </a:endParaRPr>
          </a:p>
        </p:txBody>
      </p:sp>
      <p:pic>
        <p:nvPicPr>
          <p:cNvPr id="270" name="Google Shape;270;p4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74" name="Shape 274"/>
        <p:cNvGrpSpPr/>
        <p:nvPr/>
      </p:nvGrpSpPr>
      <p:grpSpPr>
        <a:xfrm>
          <a:off x="0" y="0"/>
          <a:ext cx="0" cy="0"/>
          <a:chOff x="0" y="0"/>
          <a:chExt cx="0" cy="0"/>
        </a:xfrm>
      </p:grpSpPr>
      <p:pic>
        <p:nvPicPr>
          <p:cNvPr id="275" name="Google Shape;275;p50"/>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76" name="Google Shape;276;p50"/>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MultiQuery Retriever</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0" name="Shape 280"/>
        <p:cNvGrpSpPr/>
        <p:nvPr/>
      </p:nvGrpSpPr>
      <p:grpSpPr>
        <a:xfrm>
          <a:off x="0" y="0"/>
          <a:ext cx="0" cy="0"/>
          <a:chOff x="0" y="0"/>
          <a:chExt cx="0" cy="0"/>
        </a:xfrm>
      </p:grpSpPr>
      <p:pic>
        <p:nvPicPr>
          <p:cNvPr id="281" name="Google Shape;281;p5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82" name="Google Shape;282;p5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83" name="Google Shape;283;p51"/>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Sometimes the documents in your vector store may contain phrasing that you are not aware of, due to their size. This can cause issues in trying to think of the correct query string for similarity comparisons.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We can use an LLM to generate multiple variations of our query using MultiQueryRetriever, allowing us to focus on key ideas rather than exact phrasing.</a:t>
            </a:r>
            <a:endParaRPr sz="2500">
              <a:latin typeface="Montserrat"/>
              <a:ea typeface="Montserrat"/>
              <a:cs typeface="Montserrat"/>
              <a:sym typeface="Montserrat"/>
            </a:endParaRPr>
          </a:p>
        </p:txBody>
      </p:sp>
      <p:pic>
        <p:nvPicPr>
          <p:cNvPr id="284" name="Google Shape;284;p5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88" name="Shape 288"/>
        <p:cNvGrpSpPr/>
        <p:nvPr/>
      </p:nvGrpSpPr>
      <p:grpSpPr>
        <a:xfrm>
          <a:off x="0" y="0"/>
          <a:ext cx="0" cy="0"/>
          <a:chOff x="0" y="0"/>
          <a:chExt cx="0" cy="0"/>
        </a:xfrm>
      </p:grpSpPr>
      <p:pic>
        <p:nvPicPr>
          <p:cNvPr id="289" name="Google Shape;289;p52"/>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90" name="Google Shape;290;p52"/>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Context Compression</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4" name="Shape 294"/>
        <p:cNvGrpSpPr/>
        <p:nvPr/>
      </p:nvGrpSpPr>
      <p:grpSpPr>
        <a:xfrm>
          <a:off x="0" y="0"/>
          <a:ext cx="0" cy="0"/>
          <a:chOff x="0" y="0"/>
          <a:chExt cx="0" cy="0"/>
        </a:xfrm>
      </p:grpSpPr>
      <p:pic>
        <p:nvPicPr>
          <p:cNvPr id="295" name="Google Shape;295;p5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96" name="Google Shape;296;p5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97" name="Google Shape;297;p53"/>
          <p:cNvSpPr txBox="1"/>
          <p:nvPr/>
        </p:nvSpPr>
        <p:spPr>
          <a:xfrm>
            <a:off x="272000" y="854825"/>
            <a:ext cx="84567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We just saw how to leverage LLMs to expand our queries, now let’s explore how to use LLMs to “compress” our outputs (similar documents being returned).</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Previously we returned the entirety of the vectorized document. Ideally we would pass this document as context to an LLM to get a more relevant (compressed) answer. </a:t>
            </a:r>
            <a:endParaRPr sz="2500">
              <a:latin typeface="Montserrat"/>
              <a:ea typeface="Montserrat"/>
              <a:cs typeface="Montserrat"/>
              <a:sym typeface="Montserrat"/>
            </a:endParaRPr>
          </a:p>
        </p:txBody>
      </p:sp>
      <p:pic>
        <p:nvPicPr>
          <p:cNvPr id="298" name="Google Shape;298;p5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pic>
        <p:nvPicPr>
          <p:cNvPr id="110" name="Google Shape;110;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1" name="Google Shape;111;p2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12" name="Google Shape;112;p27"/>
          <p:cNvSpPr txBox="1"/>
          <p:nvPr/>
        </p:nvSpPr>
        <p:spPr>
          <a:xfrm>
            <a:off x="272000" y="854825"/>
            <a:ext cx="8456700" cy="24936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It’s time to learn how to connect our Models to data sources.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In this section we’ll explore how to load documents, transform them to vector embeddings, and then store and query those vector embeddings.</a:t>
            </a:r>
            <a:endParaRPr sz="2500">
              <a:latin typeface="Montserrat"/>
              <a:ea typeface="Montserrat"/>
              <a:cs typeface="Montserrat"/>
              <a:sym typeface="Montserrat"/>
            </a:endParaRPr>
          </a:p>
        </p:txBody>
      </p:sp>
      <p:pic>
        <p:nvPicPr>
          <p:cNvPr id="113" name="Google Shape;113;p2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2" name="Shape 302"/>
        <p:cNvGrpSpPr/>
        <p:nvPr/>
      </p:nvGrpSpPr>
      <p:grpSpPr>
        <a:xfrm>
          <a:off x="0" y="0"/>
          <a:ext cx="0" cy="0"/>
          <a:chOff x="0" y="0"/>
          <a:chExt cx="0" cy="0"/>
        </a:xfrm>
      </p:grpSpPr>
      <p:pic>
        <p:nvPicPr>
          <p:cNvPr id="303" name="Google Shape;303;p5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04" name="Google Shape;304;p5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05" name="Google Shape;305;p54"/>
          <p:cNvSpPr txBox="1"/>
          <p:nvPr/>
        </p:nvSpPr>
        <p:spPr>
          <a:xfrm>
            <a:off x="272000" y="854825"/>
            <a:ext cx="8456700" cy="2878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Note:</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We are not performing compression in the traditional sense, instead we are using an LLM to grab a larger document text output and “distill” it to a smaller and more relevant output.</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Let’s explore an example of this!</a:t>
            </a:r>
            <a:endParaRPr sz="2500">
              <a:latin typeface="Montserrat"/>
              <a:ea typeface="Montserrat"/>
              <a:cs typeface="Montserrat"/>
              <a:sym typeface="Montserrat"/>
            </a:endParaRPr>
          </a:p>
        </p:txBody>
      </p:sp>
      <p:pic>
        <p:nvPicPr>
          <p:cNvPr id="306" name="Google Shape;306;p5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10" name="Shape 310"/>
        <p:cNvGrpSpPr/>
        <p:nvPr/>
      </p:nvGrpSpPr>
      <p:grpSpPr>
        <a:xfrm>
          <a:off x="0" y="0"/>
          <a:ext cx="0" cy="0"/>
          <a:chOff x="0" y="0"/>
          <a:chExt cx="0" cy="0"/>
        </a:xfrm>
      </p:grpSpPr>
      <p:pic>
        <p:nvPicPr>
          <p:cNvPr id="311" name="Google Shape;311;p55"/>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312" name="Google Shape;312;p55"/>
          <p:cNvSpPr txBox="1"/>
          <p:nvPr/>
        </p:nvSpPr>
        <p:spPr>
          <a:xfrm>
            <a:off x="0" y="1709850"/>
            <a:ext cx="9144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Data Connections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Exercise</a:t>
            </a:r>
            <a:endParaRPr b="1" sz="5000">
              <a:solidFill>
                <a:srgbClr val="F3F3F3"/>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16" name="Shape 316"/>
        <p:cNvGrpSpPr/>
        <p:nvPr/>
      </p:nvGrpSpPr>
      <p:grpSpPr>
        <a:xfrm>
          <a:off x="0" y="0"/>
          <a:ext cx="0" cy="0"/>
          <a:chOff x="0" y="0"/>
          <a:chExt cx="0" cy="0"/>
        </a:xfrm>
      </p:grpSpPr>
      <p:pic>
        <p:nvPicPr>
          <p:cNvPr id="317" name="Google Shape;317;p56"/>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318" name="Google Shape;318;p56"/>
          <p:cNvSpPr txBox="1"/>
          <p:nvPr/>
        </p:nvSpPr>
        <p:spPr>
          <a:xfrm>
            <a:off x="0" y="1709850"/>
            <a:ext cx="9144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Data Connections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Exercise Solution</a:t>
            </a:r>
            <a:endParaRPr b="1" sz="5000">
              <a:solidFill>
                <a:srgbClr val="F3F3F3"/>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pic>
        <p:nvPicPr>
          <p:cNvPr id="118" name="Google Shape;118;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9" name="Google Shape;119;p2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20" name="Google Shape;120;p28"/>
          <p:cNvSpPr txBox="1"/>
          <p:nvPr/>
        </p:nvSpPr>
        <p:spPr>
          <a:xfrm>
            <a:off x="272000" y="854825"/>
            <a:ext cx="8456700" cy="24936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Section Overview:</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Document Loading and Integrations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Document Transformers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Text Embedding</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Vector Stores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Queries and Retrievers</a:t>
            </a:r>
            <a:endParaRPr sz="2500">
              <a:latin typeface="Montserrat"/>
              <a:ea typeface="Montserrat"/>
              <a:cs typeface="Montserrat"/>
              <a:sym typeface="Montserrat"/>
            </a:endParaRPr>
          </a:p>
        </p:txBody>
      </p:sp>
      <p:pic>
        <p:nvPicPr>
          <p:cNvPr id="121" name="Google Shape;121;p2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25" name="Shape 125"/>
        <p:cNvGrpSpPr/>
        <p:nvPr/>
      </p:nvGrpSpPr>
      <p:grpSpPr>
        <a:xfrm>
          <a:off x="0" y="0"/>
          <a:ext cx="0" cy="0"/>
          <a:chOff x="0" y="0"/>
          <a:chExt cx="0" cy="0"/>
        </a:xfrm>
      </p:grpSpPr>
      <p:pic>
        <p:nvPicPr>
          <p:cNvPr id="126" name="Google Shape;126;p29"/>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27" name="Google Shape;127;p29"/>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Let’s get started!</a:t>
            </a:r>
            <a:endParaRPr b="1" sz="5000">
              <a:solidFill>
                <a:srgbClr val="F3F3F3"/>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31" name="Shape 131"/>
        <p:cNvGrpSpPr/>
        <p:nvPr/>
      </p:nvGrpSpPr>
      <p:grpSpPr>
        <a:xfrm>
          <a:off x="0" y="0"/>
          <a:ext cx="0" cy="0"/>
          <a:chOff x="0" y="0"/>
          <a:chExt cx="0" cy="0"/>
        </a:xfrm>
      </p:grpSpPr>
      <p:pic>
        <p:nvPicPr>
          <p:cNvPr id="132" name="Google Shape;132;p30"/>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33" name="Google Shape;133;p30"/>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Document Loaders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7" name="Shape 137"/>
        <p:cNvGrpSpPr/>
        <p:nvPr/>
      </p:nvGrpSpPr>
      <p:grpSpPr>
        <a:xfrm>
          <a:off x="0" y="0"/>
          <a:ext cx="0" cy="0"/>
          <a:chOff x="0" y="0"/>
          <a:chExt cx="0" cy="0"/>
        </a:xfrm>
      </p:grpSpPr>
      <p:pic>
        <p:nvPicPr>
          <p:cNvPr id="138" name="Google Shape;138;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9" name="Google Shape;139;p3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40" name="Google Shape;140;p31"/>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Langchain comes with built-in loader tools to quickly load in files to its own </a:t>
            </a:r>
            <a:r>
              <a:rPr b="1" lang="en" sz="2500">
                <a:latin typeface="Montserrat"/>
                <a:ea typeface="Montserrat"/>
                <a:cs typeface="Montserrat"/>
                <a:sym typeface="Montserrat"/>
              </a:rPr>
              <a:t>Document</a:t>
            </a:r>
            <a:r>
              <a:rPr lang="en" sz="2500">
                <a:latin typeface="Montserrat"/>
                <a:ea typeface="Montserrat"/>
                <a:cs typeface="Montserrat"/>
                <a:sym typeface="Montserrat"/>
              </a:rPr>
              <a:t> object.</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Note that many of these loaders require other libraries, for example PDF loading requires the pypdf library and HTML loading requires the Beautiful Soup library. Make sure to pip install the required libraries before using the loader (the loaders will inform you if they can’t find the installed libraries) </a:t>
            </a:r>
            <a:endParaRPr sz="2500">
              <a:latin typeface="Montserrat"/>
              <a:ea typeface="Montserrat"/>
              <a:cs typeface="Montserrat"/>
              <a:sym typeface="Montserrat"/>
            </a:endParaRPr>
          </a:p>
        </p:txBody>
      </p:sp>
      <p:pic>
        <p:nvPicPr>
          <p:cNvPr id="141" name="Google Shape;141;p3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45" name="Shape 145"/>
        <p:cNvGrpSpPr/>
        <p:nvPr/>
      </p:nvGrpSpPr>
      <p:grpSpPr>
        <a:xfrm>
          <a:off x="0" y="0"/>
          <a:ext cx="0" cy="0"/>
          <a:chOff x="0" y="0"/>
          <a:chExt cx="0" cy="0"/>
        </a:xfrm>
      </p:grpSpPr>
      <p:pic>
        <p:nvPicPr>
          <p:cNvPr id="146" name="Google Shape;146;p32"/>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47" name="Google Shape;147;p32"/>
          <p:cNvSpPr txBox="1"/>
          <p:nvPr/>
        </p:nvSpPr>
        <p:spPr>
          <a:xfrm>
            <a:off x="0" y="1576350"/>
            <a:ext cx="9144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Document </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Integrations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1" name="Shape 151"/>
        <p:cNvGrpSpPr/>
        <p:nvPr/>
      </p:nvGrpSpPr>
      <p:grpSpPr>
        <a:xfrm>
          <a:off x="0" y="0"/>
          <a:ext cx="0" cy="0"/>
          <a:chOff x="0" y="0"/>
          <a:chExt cx="0" cy="0"/>
        </a:xfrm>
      </p:grpSpPr>
      <p:pic>
        <p:nvPicPr>
          <p:cNvPr id="152" name="Google Shape;152;p3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53" name="Google Shape;153;p3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54" name="Google Shape;154;p33"/>
          <p:cNvSpPr txBox="1"/>
          <p:nvPr/>
        </p:nvSpPr>
        <p:spPr>
          <a:xfrm>
            <a:off x="272000" y="854825"/>
            <a:ext cx="8456700" cy="2878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Document Loaders labeled as “integrations” can essentially be thought of as the same as normal document loaders, but they are </a:t>
            </a:r>
            <a:r>
              <a:rPr lang="en" sz="2500">
                <a:latin typeface="Montserrat"/>
                <a:ea typeface="Montserrat"/>
                <a:cs typeface="Montserrat"/>
                <a:sym typeface="Montserrat"/>
              </a:rPr>
              <a:t>integrated</a:t>
            </a:r>
            <a:r>
              <a:rPr lang="en" sz="2500">
                <a:latin typeface="Montserrat"/>
                <a:ea typeface="Montserrat"/>
                <a:cs typeface="Montserrat"/>
                <a:sym typeface="Montserrat"/>
              </a:rPr>
              <a:t> with some specific 3rd party, such as Google Cloud or even a specific website, like Wikipedia.</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Let’s explore an integration to grab a document and then use that document with a model.</a:t>
            </a:r>
            <a:endParaRPr sz="2500">
              <a:latin typeface="Montserrat"/>
              <a:ea typeface="Montserrat"/>
              <a:cs typeface="Montserrat"/>
              <a:sym typeface="Montserrat"/>
            </a:endParaRPr>
          </a:p>
        </p:txBody>
      </p:sp>
      <p:pic>
        <p:nvPicPr>
          <p:cNvPr id="155" name="Google Shape;155;p3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