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>
        <p:scale>
          <a:sx n="93" d="100"/>
          <a:sy n="93" d="100"/>
        </p:scale>
        <p:origin x="13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D497-67A6-3A4B-9271-CA3B9C082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0B575-DDCC-184D-8A1F-76A9BB3A8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27B2-F600-1640-B4D7-38F28141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E3EB1-4B65-F240-B45C-1375F9D6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9DCB9-589D-454E-BA9E-A1C6C0D3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9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A508-470C-4945-9967-3C48BC0C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E1A09-7A0E-BA41-934B-A7DEDEAD3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97A9-1BBC-434E-A627-2F5ED473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8667-3158-F445-9824-BA6F7240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017AA-E94A-994B-99D5-4960385B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0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15C02-B2BC-7747-8726-5CA75744A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2EB0B-F775-DA4B-95C8-D263C973D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F7F6D-C7AA-F847-99A1-36A43497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D4BE9-1BD9-4D49-BF9B-29003E14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98312-8D81-B74E-A39B-4C824C37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8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01AB-D71E-3F4E-9710-A5ABCA08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D953-7DAA-F644-BD32-C7589319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134A-3B61-9647-8890-6AEF7C18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C9DC0-29C2-CD4D-B06A-3EB46918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3577F-F158-0A44-A1F9-78C018AE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865A-242B-1B45-B424-0D857ADC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4D574-7980-4B4D-B72F-1A2FBF1FC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3991-AC3E-5748-95D1-DB66628A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B75C-F1DA-734F-AB32-AAC6CA2B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FD8A-D44E-E14D-962E-B37C01A4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5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4174-5C19-D941-9DC4-3C8F37C5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0CD8-92E0-0D4C-95B3-4A645E470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04EC0-D532-4D49-9C13-11AEBD613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54B2F-3012-4A41-AD2F-319A5A00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AA17F-E7A3-244E-8290-44417818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55FD7-A12E-D640-8C40-70C76A71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1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D655-531A-2846-83CF-EDACD371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69487-E2E7-B847-AF06-A8D6D1212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9025C-956F-9C43-90BF-F1379EE81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70955-FA33-0A42-88C5-5676BD19B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A09BD-2D01-4A4C-8178-2CAE96A02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3D97D-B1AE-7549-B58B-B9F93C1E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5B45D-F5EC-9847-9FAC-6F5536D7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96AB3-C77C-824C-953D-0D74CC24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3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386C-B5DF-C342-AA0A-5298AB44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68328-DFB6-F747-B697-AFD0060B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70932-F33A-9540-97E9-45862C86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6E2A0-8679-5245-AC90-1201AAC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CB9E0-5C06-F14B-9C65-0041E54A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BE304-B0DB-5049-A94A-2375072F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E4579-EBA0-7F48-813A-9876609C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1E2A-BC0C-374A-9619-9DBA8D64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280B-4545-6D44-972F-64C18965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74282-92B7-B242-8C4D-E091F4E51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8DD8F-80D9-D04A-BC33-A1EC4D33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89430-054C-034B-A0B6-829EC79A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4FD7B-BF88-E04E-92B8-1E84E8A9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9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F204-2B6F-884B-8989-820FE5EC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A939F-0695-E143-80CE-D8D17F07F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34AC5-BA09-A24D-ABFC-719CCA198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F1417-E780-084B-9928-AEA99277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1C9D4-85B8-5842-A62F-AEC36778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F105E-00DB-554E-BFB1-1B77BE20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6487D-42E0-AA4F-B442-E40E21EB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5DFB2-D725-694B-9CF2-6ADA4BC6A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E310-DFE2-5F4D-A088-96ADBF801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1499F-36BB-6D46-AE93-72780DC9A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3FC88-EEC4-784F-98B7-D2E4251D5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>
            <a:extLst>
              <a:ext uri="{FF2B5EF4-FFF2-40B4-BE49-F238E27FC236}">
                <a16:creationId xmlns:a16="http://schemas.microsoft.com/office/drawing/2014/main" id="{F8B3D372-C4AA-4409-817A-59745C876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4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F6EC-0DDC-A34C-91E3-2C428E43F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Policy Data</a:t>
            </a:r>
            <a:br>
              <a:rPr lang="en-US" sz="4000"/>
            </a:br>
            <a:r>
              <a:rPr lang="en-US" sz="4000"/>
              <a:t>Overview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25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683F66-14B3-2341-A764-474DCEED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3F0DEAC-71EE-984C-94E0-067C0E887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0" y="2061755"/>
            <a:ext cx="4565251" cy="252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E9D44AEF-DC72-9044-976A-669DC387F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783" y="2579686"/>
            <a:ext cx="6370643" cy="2659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B4A09118-8335-4C4D-976D-D2E7ECA9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0" y="5453787"/>
            <a:ext cx="10961916" cy="12979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Two datasets available - Policy data and Geographical data, which share a common identifier </a:t>
            </a:r>
            <a:r>
              <a:rPr lang="en-US" sz="1400" i="1" dirty="0"/>
              <a:t>ZipCode, </a:t>
            </a:r>
            <a:r>
              <a:rPr lang="en-US" sz="1400" dirty="0"/>
              <a:t>enabling us to combine the two datasets.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One row per observation (PolicyID) - perfect for modelling.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The combined dataset consists of 16 variables (columns), and 74,446 observations (rows), with a selection of continuous and categorical variables including CreditScore and ClaimFlag.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CD9BEA-3CA3-A046-A079-EF840062723E}"/>
              </a:ext>
            </a:extLst>
          </p:cNvPr>
          <p:cNvCxnSpPr>
            <a:cxnSpLocks/>
          </p:cNvCxnSpPr>
          <p:nvPr/>
        </p:nvCxnSpPr>
        <p:spPr>
          <a:xfrm>
            <a:off x="1034143" y="1894775"/>
            <a:ext cx="9002484" cy="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A7DE2D-ADF6-BE4B-B24C-92B30552B8FC}"/>
              </a:ext>
            </a:extLst>
          </p:cNvPr>
          <p:cNvCxnSpPr>
            <a:cxnSpLocks/>
          </p:cNvCxnSpPr>
          <p:nvPr/>
        </p:nvCxnSpPr>
        <p:spPr>
          <a:xfrm>
            <a:off x="10036627" y="1894775"/>
            <a:ext cx="0" cy="6553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B0CDA8-9EF5-5149-84BD-F416F4ED9A7F}"/>
              </a:ext>
            </a:extLst>
          </p:cNvPr>
          <p:cNvCxnSpPr>
            <a:cxnSpLocks/>
          </p:cNvCxnSpPr>
          <p:nvPr/>
        </p:nvCxnSpPr>
        <p:spPr>
          <a:xfrm>
            <a:off x="1045027" y="1894775"/>
            <a:ext cx="0" cy="166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64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3F66-14B3-2341-A764-474DCEED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1305"/>
            <a:ext cx="10515600" cy="1325563"/>
          </a:xfrm>
        </p:spPr>
        <p:txBody>
          <a:bodyPr/>
          <a:lstStyle/>
          <a:p>
            <a:r>
              <a:rPr lang="en-US" dirty="0"/>
              <a:t>Data Consistency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8404C-6C31-FB4F-B3C7-132E3D5A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6970"/>
            <a:ext cx="5334000" cy="3141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9F0A23-18E0-8649-944F-C32E7E94B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028" y="1564190"/>
            <a:ext cx="4237585" cy="2462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01D1D5-B95D-0243-A258-EBF870D6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05742"/>
            <a:ext cx="11005457" cy="1843401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Continuous variables have a good spread of data however vastly different ranges when comparing.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 For  example, </a:t>
            </a:r>
            <a:r>
              <a:rPr lang="en-US" sz="1100" i="1" dirty="0"/>
              <a:t>Age</a:t>
            </a:r>
            <a:r>
              <a:rPr lang="en-US" sz="1100" dirty="0"/>
              <a:t> ranges from 15-73, whereas </a:t>
            </a:r>
            <a:r>
              <a:rPr lang="en-US" sz="1100" i="1" dirty="0"/>
              <a:t>NumberOfVehicles</a:t>
            </a:r>
            <a:r>
              <a:rPr lang="en-US" sz="1100" dirty="0"/>
              <a:t> ranges from 1-6. 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Continuous variables will therefore need normalised to get all variables on a common scale or grouped/feature engineered, before modelling.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Spikes within distribution of CreditScore and Age (highlighted above)  which do not flow with usual distribution. Credit Score has a spike at 0, and Age at 70. </a:t>
            </a:r>
          </a:p>
          <a:p>
            <a:pPr lvl="1">
              <a:lnSpc>
                <a:spcPct val="100000"/>
              </a:lnSpc>
            </a:pPr>
            <a:r>
              <a:rPr lang="en-US" sz="1050" dirty="0"/>
              <a:t>Further investigation needed into these variables, to confirm if this data is correct.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Categorical variables show frequency count for each group. 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ClaimFlag shows much higher frequencies for ‘0’, than ’1’.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For modelling, if this variable were to be our response, we would require that our train/test datasets contain equal proportions of each factor/group (0/1). 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D462CD9-1DF1-9445-959B-2E6F8195769C}"/>
              </a:ext>
            </a:extLst>
          </p:cNvPr>
          <p:cNvSpPr txBox="1">
            <a:spLocks/>
          </p:cNvSpPr>
          <p:nvPr/>
        </p:nvSpPr>
        <p:spPr>
          <a:xfrm>
            <a:off x="838199" y="1225939"/>
            <a:ext cx="1856015" cy="42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Continuous Variables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C699E32-34DB-1442-9707-FE9463BF7B57}"/>
              </a:ext>
            </a:extLst>
          </p:cNvPr>
          <p:cNvSpPr txBox="1">
            <a:spLocks/>
          </p:cNvSpPr>
          <p:nvPr/>
        </p:nvSpPr>
        <p:spPr>
          <a:xfrm>
            <a:off x="6760028" y="1225939"/>
            <a:ext cx="1856015" cy="42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Categorical Variables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EB07F7-34F1-984F-96E5-D5332DA68E55}"/>
              </a:ext>
            </a:extLst>
          </p:cNvPr>
          <p:cNvCxnSpPr>
            <a:cxnSpLocks/>
          </p:cNvCxnSpPr>
          <p:nvPr/>
        </p:nvCxnSpPr>
        <p:spPr>
          <a:xfrm flipH="1">
            <a:off x="3362485" y="1403049"/>
            <a:ext cx="216953" cy="281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173F02-A773-A74A-82B8-F6DD27145E95}"/>
              </a:ext>
            </a:extLst>
          </p:cNvPr>
          <p:cNvCxnSpPr>
            <a:cxnSpLocks/>
          </p:cNvCxnSpPr>
          <p:nvPr/>
        </p:nvCxnSpPr>
        <p:spPr>
          <a:xfrm flipH="1">
            <a:off x="1098258" y="1901244"/>
            <a:ext cx="208027" cy="281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60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3F66-14B3-2341-A764-474DCEED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Completion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041F80-3B66-6346-8CFD-207497C3A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1430"/>
            <a:ext cx="3091543" cy="3013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B2807456-2436-1149-AEF8-3FB481D20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5095237"/>
            <a:ext cx="11353800" cy="163126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dirty="0"/>
              <a:t>Data completion is key for modelling.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The only column which contains missing data is </a:t>
            </a:r>
            <a:r>
              <a:rPr lang="en-US" sz="1200" dirty="0" err="1"/>
              <a:t>TimeInsured</a:t>
            </a:r>
            <a:r>
              <a:rPr lang="en-US" sz="1200" dirty="0"/>
              <a:t>, with 2186 missing data points (2.9%). 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Before modelling, we need to understand why data is missing. Dependent on the result, we can either remove the missing data, or impute predicted values. 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Segmenting the observations with missing values allows us to look for trends within distributions of other variables, relative to the missing variable (highlighted above). </a:t>
            </a:r>
          </a:p>
          <a:p>
            <a:pPr lvl="2">
              <a:lnSpc>
                <a:spcPct val="100000"/>
              </a:lnSpc>
            </a:pPr>
            <a:r>
              <a:rPr lang="en-US" sz="1000" dirty="0" err="1"/>
              <a:t>ClaimAmount</a:t>
            </a:r>
            <a:r>
              <a:rPr lang="en-US" sz="1000" dirty="0"/>
              <a:t> for missing observations is consistently 0, indicting a trend. Are these missing values for </a:t>
            </a:r>
            <a:r>
              <a:rPr lang="en-US" sz="1000" dirty="0" err="1"/>
              <a:t>TimeInsured</a:t>
            </a:r>
            <a:r>
              <a:rPr lang="en-US" sz="1000" dirty="0"/>
              <a:t> new customers, where policies have not started yet? Confirmation needed.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2ABC7-D142-904E-AE4A-636F04ED0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236" y="1280580"/>
            <a:ext cx="5919364" cy="353165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5179CD-501A-9E48-905D-81B9F0993271}"/>
              </a:ext>
            </a:extLst>
          </p:cNvPr>
          <p:cNvCxnSpPr>
            <a:cxnSpLocks/>
          </p:cNvCxnSpPr>
          <p:nvPr/>
        </p:nvCxnSpPr>
        <p:spPr>
          <a:xfrm flipV="1">
            <a:off x="3135086" y="1280580"/>
            <a:ext cx="2604150" cy="2229306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8D2075-8129-8548-9530-3F49A558C410}"/>
              </a:ext>
            </a:extLst>
          </p:cNvPr>
          <p:cNvCxnSpPr>
            <a:cxnSpLocks/>
          </p:cNvCxnSpPr>
          <p:nvPr/>
        </p:nvCxnSpPr>
        <p:spPr>
          <a:xfrm>
            <a:off x="3135086" y="3501441"/>
            <a:ext cx="2604150" cy="1310790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8162FF-683F-D345-8285-772C270799E4}"/>
              </a:ext>
            </a:extLst>
          </p:cNvPr>
          <p:cNvCxnSpPr>
            <a:cxnSpLocks/>
          </p:cNvCxnSpPr>
          <p:nvPr/>
        </p:nvCxnSpPr>
        <p:spPr>
          <a:xfrm flipH="1">
            <a:off x="7559615" y="3137997"/>
            <a:ext cx="8006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1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D90239-40A5-0947-8994-3972288AA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" y="1637672"/>
            <a:ext cx="3106202" cy="3196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683F66-14B3-2341-A764-474DCEED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5" y="216518"/>
            <a:ext cx="10515600" cy="1325563"/>
          </a:xfrm>
        </p:spPr>
        <p:txBody>
          <a:bodyPr/>
          <a:lstStyle/>
          <a:p>
            <a:r>
              <a:rPr lang="en-US" dirty="0"/>
              <a:t>Data Correlations &amp; Potential Model Build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27CBD08-58B9-B943-89C5-FAF90A77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46" y="5013423"/>
            <a:ext cx="11554691" cy="181493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dirty="0"/>
              <a:t>Correlation plots between numerical values allows us to see the relationship between variables, and how they will impact each other within a predictive model. </a:t>
            </a:r>
          </a:p>
          <a:p>
            <a:pPr lvl="1">
              <a:lnSpc>
                <a:spcPct val="100000"/>
              </a:lnSpc>
            </a:pPr>
            <a:r>
              <a:rPr lang="en-US" sz="1300" dirty="0"/>
              <a:t>When analysing ClaimFlag groups (0/1), we can already see trends between variables.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For example, the NumberOfVehicles column outputs vastly different results dependent on ClaimFlag response.</a:t>
            </a:r>
          </a:p>
          <a:p>
            <a:pPr lvl="1">
              <a:lnSpc>
                <a:spcPct val="100000"/>
              </a:lnSpc>
            </a:pPr>
            <a:r>
              <a:rPr lang="en-US" sz="1300" dirty="0"/>
              <a:t>However, we’re not seeing many high correlations (&gt;0.5, -0.5), hence a more advanced model may be required to find relationships.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Box plots for categorical variables shows how data varies for each categorical group. Good variance, and some differences between ClaimFlag groups.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/>
              <a:t>Variances, correlations and trends will be key in building a model. Once data is normalised, cleaned (handled NA values and investigations into spikes in distribution), the data will be a good source for modelling.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1F4AB6-D7B1-2A41-BE0C-9FAC8D1F7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336" y="1800342"/>
            <a:ext cx="5208301" cy="3073513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572FD84-80DF-4E43-80DF-ED034FCFD747}"/>
              </a:ext>
            </a:extLst>
          </p:cNvPr>
          <p:cNvSpPr txBox="1">
            <a:spLocks/>
          </p:cNvSpPr>
          <p:nvPr/>
        </p:nvSpPr>
        <p:spPr>
          <a:xfrm>
            <a:off x="6717336" y="1478551"/>
            <a:ext cx="1856015" cy="42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Categorical Variables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27666C6-FA96-7647-ACBE-05C398283AED}"/>
              </a:ext>
            </a:extLst>
          </p:cNvPr>
          <p:cNvSpPr txBox="1">
            <a:spLocks/>
          </p:cNvSpPr>
          <p:nvPr/>
        </p:nvSpPr>
        <p:spPr>
          <a:xfrm>
            <a:off x="0" y="1328461"/>
            <a:ext cx="1856015" cy="42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Continuous Variables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D02CA5-DCB1-834A-8F93-5A5593474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488" y="1542081"/>
            <a:ext cx="3068038" cy="3215038"/>
          </a:xfrm>
          <a:prstGeom prst="rect">
            <a:avLst/>
          </a:prstGeom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D62B1C74-43AD-F04C-BE5F-49B44413944C}"/>
              </a:ext>
            </a:extLst>
          </p:cNvPr>
          <p:cNvSpPr txBox="1">
            <a:spLocks/>
          </p:cNvSpPr>
          <p:nvPr/>
        </p:nvSpPr>
        <p:spPr>
          <a:xfrm>
            <a:off x="118282" y="1839088"/>
            <a:ext cx="1856015" cy="42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ClaimFlag=1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5E2CABFC-1CF3-7E44-819F-8CDC283FAEA9}"/>
              </a:ext>
            </a:extLst>
          </p:cNvPr>
          <p:cNvSpPr txBox="1">
            <a:spLocks/>
          </p:cNvSpPr>
          <p:nvPr/>
        </p:nvSpPr>
        <p:spPr>
          <a:xfrm>
            <a:off x="3224487" y="1785671"/>
            <a:ext cx="1856015" cy="42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ClaimFlag=0</a:t>
            </a:r>
          </a:p>
        </p:txBody>
      </p:sp>
    </p:spTree>
    <p:extLst>
      <p:ext uri="{BB962C8B-B14F-4D97-AF65-F5344CB8AC3E}">
        <p14:creationId xmlns:p14="http://schemas.microsoft.com/office/powerpoint/2010/main" val="78942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509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Policy Data Overview</vt:lpstr>
      <vt:lpstr>The Data</vt:lpstr>
      <vt:lpstr>Data Consistency</vt:lpstr>
      <vt:lpstr>Data Completion </vt:lpstr>
      <vt:lpstr>Data Correlations &amp; Potential Model Build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Data Overview</dc:title>
  <dc:creator>Emily Davies</dc:creator>
  <cp:lastModifiedBy>Emily Davies</cp:lastModifiedBy>
  <cp:revision>17</cp:revision>
  <dcterms:created xsi:type="dcterms:W3CDTF">2020-11-04T10:10:51Z</dcterms:created>
  <dcterms:modified xsi:type="dcterms:W3CDTF">2020-11-09T11:39:46Z</dcterms:modified>
</cp:coreProperties>
</file>