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A9BA25-86DD-46DB-81CD-D6D07CEE6BD2}" v="1509" dt="2022-04-16T01:42:20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07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7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3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72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2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29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5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8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0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0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2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96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-management.com/agile-vs-waterfall/" TargetMode="External"/><Relationship Id="rId2" Type="http://schemas.openxmlformats.org/officeDocument/2006/relationships/hyperlink" Target="https://brocoders.com/blog/agile-software-development-life-cycl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esthetic liquid watercolor and ink">
            <a:extLst>
              <a:ext uri="{FF2B5EF4-FFF2-40B4-BE49-F238E27FC236}">
                <a16:creationId xmlns:a16="http://schemas.microsoft.com/office/drawing/2014/main" id="{1E13EA28-4C4E-8ED8-33A6-9A76C5E52E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4" r="-2" b="766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0" name="Rectangle 10">
            <a:extLst>
              <a:ext uri="{FF2B5EF4-FFF2-40B4-BE49-F238E27FC236}">
                <a16:creationId xmlns:a16="http://schemas.microsoft.com/office/drawing/2014/main" id="{DA230B38-5D01-4343-9209-8B2DDAACD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54" y="-9823"/>
            <a:ext cx="12188952" cy="170897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1F8FD28F-2D67-45A9-BB95-396877333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3869140"/>
            <a:ext cx="12188952" cy="298748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3944" y="1752605"/>
            <a:ext cx="8373711" cy="3819190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Agile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945" y="585696"/>
            <a:ext cx="9269486" cy="633503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Chada Tech: SNHU Travel</a:t>
            </a:r>
            <a:endParaRPr lang="en-US" sz="32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2FB9A8-E482-4339-A730-6C024982A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1380213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A0588E51-3D3D-E6AB-7426-D2DD0928A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514" y="5737928"/>
            <a:ext cx="1147314" cy="8024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33FB94-C8B2-C6E1-3E37-D096921A7917}"/>
              </a:ext>
            </a:extLst>
          </p:cNvPr>
          <p:cNvSpPr txBox="1"/>
          <p:nvPr/>
        </p:nvSpPr>
        <p:spPr>
          <a:xfrm>
            <a:off x="1029419" y="611900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Emily Nagorski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FBAB7-C403-F908-D175-8895A407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31BE4-2AF3-E9E3-9F41-5DECFF87A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Product Owner</a:t>
            </a:r>
          </a:p>
          <a:p>
            <a:pPr lvl="1"/>
            <a:r>
              <a:rPr lang="en-US" dirty="0">
                <a:ea typeface="+mn-lt"/>
                <a:cs typeface="+mn-lt"/>
              </a:rPr>
              <a:t>Defines stories, prioritizes the backlog, main communication channel for the client</a:t>
            </a:r>
            <a:endParaRPr lang="en-US" dirty="0"/>
          </a:p>
          <a:p>
            <a:r>
              <a:rPr lang="en-US" dirty="0"/>
              <a:t>Scrum Master</a:t>
            </a:r>
          </a:p>
          <a:p>
            <a:pPr lvl="1"/>
            <a:r>
              <a:rPr lang="en-US" dirty="0"/>
              <a:t>Often called the 'servant leader', leads and organizes scrum events, ensures agile principals are being followed</a:t>
            </a:r>
          </a:p>
          <a:p>
            <a:r>
              <a:rPr lang="en-US" dirty="0"/>
              <a:t>Development Team and Testers</a:t>
            </a:r>
          </a:p>
          <a:p>
            <a:pPr lvl="1"/>
            <a:r>
              <a:rPr lang="en-US" dirty="0"/>
              <a:t>In charge of story completion, as well as making sure tests parameters are clear, participate in daily scrum events to ensure their team knows what they are working 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FDC4A-B9AD-E6CF-7235-ABC97F07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58C2A-E320-1801-F5B2-78206689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Chadatech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268F5-A165-BA21-F378-01FE519DB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1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EEF4-BEFD-AEE6-A255-FC66B3C5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Lifecycle</a:t>
            </a:r>
          </a:p>
        </p:txBody>
      </p:sp>
      <p:pic>
        <p:nvPicPr>
          <p:cNvPr id="7" name="Picture 7" descr="Timeline&#10;&#10;Description automatically generated">
            <a:extLst>
              <a:ext uri="{FF2B5EF4-FFF2-40B4-BE49-F238E27FC236}">
                <a16:creationId xmlns:a16="http://schemas.microsoft.com/office/drawing/2014/main" id="{E91F4ABC-31BE-7A8C-8527-C0F2FF5D6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342" r="-145" b="42246"/>
          <a:stretch/>
        </p:blipFill>
        <p:spPr>
          <a:xfrm>
            <a:off x="521471" y="4883425"/>
            <a:ext cx="9945092" cy="157918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C3B92-1731-2C4C-FFC9-1C129099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0C750-819E-72CB-2914-4CA5FADB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Chadatech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CD389-2F10-4E75-4C7D-66D8E430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67BFF1-AB41-11AF-A947-6D1CD902E61E}"/>
              </a:ext>
            </a:extLst>
          </p:cNvPr>
          <p:cNvSpPr txBox="1"/>
          <p:nvPr/>
        </p:nvSpPr>
        <p:spPr>
          <a:xfrm>
            <a:off x="612476" y="2007080"/>
            <a:ext cx="98743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7CF930-A54A-DAA6-9679-7D16C7B5B5E7}"/>
              </a:ext>
            </a:extLst>
          </p:cNvPr>
          <p:cNvSpPr txBox="1"/>
          <p:nvPr/>
        </p:nvSpPr>
        <p:spPr>
          <a:xfrm>
            <a:off x="526212" y="2078967"/>
            <a:ext cx="10061274" cy="26468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BC3053"/>
                </a:solidFill>
              </a:rPr>
              <a:t>Analysis: collaboration with clients and obtaining requirements </a:t>
            </a:r>
          </a:p>
          <a:p>
            <a:r>
              <a:rPr lang="en-US" sz="800" dirty="0">
                <a:solidFill>
                  <a:srgbClr val="BC3053"/>
                </a:solidFill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BC3053"/>
                </a:solidFill>
              </a:rPr>
              <a:t>Design: outlining desired functionality, limitations, time restraints and budget for the project</a:t>
            </a:r>
          </a:p>
          <a:p>
            <a:r>
              <a:rPr lang="en-US" sz="800" dirty="0">
                <a:solidFill>
                  <a:srgbClr val="BC3053"/>
                </a:solidFill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BC3053"/>
                </a:solidFill>
              </a:rPr>
              <a:t>Development: development and story work for the product begins </a:t>
            </a:r>
          </a:p>
          <a:p>
            <a:r>
              <a:rPr lang="en-US" sz="800" dirty="0">
                <a:solidFill>
                  <a:srgbClr val="BC3053"/>
                </a:solidFill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BC3053"/>
                </a:solidFill>
              </a:rPr>
              <a:t>Testing: this occurs simultaneously with development, and identifies potential issues before deployment </a:t>
            </a:r>
          </a:p>
          <a:p>
            <a:r>
              <a:rPr lang="en-US" sz="800" dirty="0">
                <a:solidFill>
                  <a:srgbClr val="BC3053"/>
                </a:solidFill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BC3053"/>
                </a:solidFill>
              </a:rPr>
              <a:t>Deployment: product is released for client use</a:t>
            </a:r>
          </a:p>
          <a:p>
            <a:r>
              <a:rPr lang="en-US" sz="800" dirty="0">
                <a:solidFill>
                  <a:srgbClr val="BC3053"/>
                </a:solidFill>
              </a:rPr>
              <a:t>.</a:t>
            </a:r>
            <a:endParaRPr lang="en-US" sz="800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BC3053"/>
                </a:solidFill>
              </a:rPr>
              <a:t>Maintenance: stories are still in the production environment, and new features are being added simultaneous to bug fixes and other general maintenance</a:t>
            </a:r>
          </a:p>
        </p:txBody>
      </p:sp>
    </p:spTree>
    <p:extLst>
      <p:ext uri="{BB962C8B-B14F-4D97-AF65-F5344CB8AC3E}">
        <p14:creationId xmlns:p14="http://schemas.microsoft.com/office/powerpoint/2010/main" val="214021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BCD4-10E6-A557-A244-345246C8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   Agile                vs.         Waterfall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A2B74-6ADE-47D0-0DEA-A4CAA3C0F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3761955" cy="364393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No time to market constraint</a:t>
            </a:r>
          </a:p>
          <a:p>
            <a:r>
              <a:rPr lang="en-US" dirty="0"/>
              <a:t>Flexible requirements </a:t>
            </a:r>
          </a:p>
          <a:p>
            <a:r>
              <a:rPr lang="en-US" dirty="0"/>
              <a:t>Customer focused</a:t>
            </a:r>
          </a:p>
          <a:p>
            <a:r>
              <a:rPr lang="en-US" dirty="0"/>
              <a:t>Promotes efficient communication</a:t>
            </a:r>
          </a:p>
          <a:p>
            <a:r>
              <a:rPr lang="en-US" dirty="0"/>
              <a:t>Ability to reprioritize as you go</a:t>
            </a:r>
          </a:p>
          <a:p>
            <a:r>
              <a:rPr lang="en-US" dirty="0"/>
              <a:t>Do not have to preplan all requirements before starting the project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0F31B-B474-63D3-526B-6FE1EB6F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D81E8-9339-F545-47F2-3F39361EB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chadatech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A3C25-98CC-5731-A04F-E7C16867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FA4281-3693-4CAF-19F1-35FAB5881CA7}"/>
              </a:ext>
            </a:extLst>
          </p:cNvPr>
          <p:cNvSpPr txBox="1">
            <a:spLocks/>
          </p:cNvSpPr>
          <p:nvPr/>
        </p:nvSpPr>
        <p:spPr>
          <a:xfrm>
            <a:off x="6094561" y="2160354"/>
            <a:ext cx="3761955" cy="36439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Defined scope of work</a:t>
            </a:r>
          </a:p>
          <a:p>
            <a:r>
              <a:rPr lang="en-US" dirty="0"/>
              <a:t>Typically easier cost planning</a:t>
            </a:r>
          </a:p>
          <a:p>
            <a:r>
              <a:rPr lang="en-US" dirty="0"/>
              <a:t>No flexibility for uncertainty</a:t>
            </a:r>
          </a:p>
          <a:p>
            <a:r>
              <a:rPr lang="en-US" dirty="0"/>
              <a:t>Rigid structure, does not keep the customer as priority</a:t>
            </a:r>
          </a:p>
          <a:p>
            <a:r>
              <a:rPr lang="en-US" dirty="0"/>
              <a:t>Testing is only done as the late phases of project completion</a:t>
            </a:r>
          </a:p>
        </p:txBody>
      </p:sp>
    </p:spTree>
    <p:extLst>
      <p:ext uri="{BB962C8B-B14F-4D97-AF65-F5344CB8AC3E}">
        <p14:creationId xmlns:p14="http://schemas.microsoft.com/office/powerpoint/2010/main" val="124313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4F18-F68D-731E-CD3F-F46AE18A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Recommendation: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5DF64-F2CE-AE29-B749-29DF973A8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Agile allows for reprioritization keeping the product customer focused</a:t>
            </a:r>
          </a:p>
          <a:p>
            <a:r>
              <a:rPr lang="en-US" dirty="0"/>
              <a:t>Testing as we go ensures there are no failed dependencies as you may run into at the end with waterfall</a:t>
            </a:r>
          </a:p>
          <a:p>
            <a:r>
              <a:rPr lang="en-US" dirty="0"/>
              <a:t>Frequent and quick meetings allow the team to feel comfortable communicating with one another</a:t>
            </a:r>
          </a:p>
          <a:p>
            <a:r>
              <a:rPr lang="en-US" dirty="0"/>
              <a:t>Visual aids such as Kanban boards can also aid in creating a united team, that is aware of the daily progress, and able to help fellow team members</a:t>
            </a:r>
          </a:p>
          <a:p>
            <a:r>
              <a:rPr lang="en-US" dirty="0"/>
              <a:t>Agile allows for every team to pick and chose aspects of the practice that work best for them, every team and every person needs something a little different and agile accounts for that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C58E-EED5-9AF6-7EC6-64FA5EA40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006A3-C899-50C5-292F-D7C17C53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Chadatech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89E20-5B3E-D6D4-061F-925EFA6F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2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ACE8-05FA-3380-1913-C0F39447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A91ED-55AF-0616-18D2-27AAD7679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Glamazdina</a:t>
            </a:r>
            <a:r>
              <a:rPr lang="en-US" dirty="0">
                <a:ea typeface="+mn-lt"/>
                <a:cs typeface="+mn-lt"/>
              </a:rPr>
              <a:t>, Y. (2021, September 15). </a:t>
            </a:r>
            <a:r>
              <a:rPr lang="en-US" i="1" dirty="0">
                <a:ea typeface="+mn-lt"/>
                <a:cs typeface="+mn-lt"/>
              </a:rPr>
              <a:t>A guide to the agile software development life cycle (SDLC)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Brocoders</a:t>
            </a:r>
            <a:r>
              <a:rPr lang="en-US" dirty="0">
                <a:ea typeface="+mn-lt"/>
                <a:cs typeface="+mn-lt"/>
              </a:rPr>
              <a:t> blog about software development. Retrieved April 15, 2022, from </a:t>
            </a:r>
            <a:r>
              <a:rPr lang="en-US" dirty="0">
                <a:ea typeface="+mn-lt"/>
                <a:cs typeface="+mn-lt"/>
                <a:hlinkClick r:id="rId2"/>
              </a:rPr>
              <a:t>https://brocoders.com/blog/agile-software-development-life-cycle/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Santos, J. M. D. (2022, April 14). </a:t>
            </a:r>
            <a:r>
              <a:rPr lang="en-US" i="1" dirty="0">
                <a:ea typeface="+mn-lt"/>
                <a:cs typeface="+mn-lt"/>
              </a:rPr>
              <a:t>Agile vs. Waterfall: Software Development Methodologies</a:t>
            </a:r>
            <a:r>
              <a:rPr lang="en-US" dirty="0">
                <a:ea typeface="+mn-lt"/>
                <a:cs typeface="+mn-lt"/>
              </a:rPr>
              <a:t>. Project. Retrieved April 15, 2022, from </a:t>
            </a:r>
            <a:r>
              <a:rPr lang="en-US" dirty="0">
                <a:ea typeface="+mn-lt"/>
                <a:cs typeface="+mn-lt"/>
                <a:hlinkClick r:id="rId3"/>
              </a:rPr>
              <a:t>https://project-management.com/agile-vs-waterfall/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Martin, R. C. (2020). </a:t>
            </a:r>
            <a:r>
              <a:rPr lang="en-US" i="1" dirty="0">
                <a:ea typeface="+mn-lt"/>
                <a:cs typeface="+mn-lt"/>
              </a:rPr>
              <a:t>Clean agile: Back to basics</a:t>
            </a:r>
            <a:r>
              <a:rPr lang="en-US" dirty="0">
                <a:ea typeface="+mn-lt"/>
                <a:cs typeface="+mn-lt"/>
              </a:rPr>
              <a:t>. Pearson. 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576C5-98B8-2539-F180-1E2123B8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6401F-7F33-EEAA-7607-CEFE1AEF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chadatech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7E9D6-ABB4-B121-0A04-86CFAE2E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4351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RegularSeed_2SEEDS">
      <a:dk1>
        <a:srgbClr val="000000"/>
      </a:dk1>
      <a:lt1>
        <a:srgbClr val="FFFFFF"/>
      </a:lt1>
      <a:dk2>
        <a:srgbClr val="41243D"/>
      </a:dk2>
      <a:lt2>
        <a:srgbClr val="E2E8E6"/>
      </a:lt2>
      <a:accent1>
        <a:srgbClr val="BC3053"/>
      </a:accent1>
      <a:accent2>
        <a:srgbClr val="CE429F"/>
      </a:accent2>
      <a:accent3>
        <a:srgbClr val="CE5942"/>
      </a:accent3>
      <a:accent4>
        <a:srgbClr val="2FB98E"/>
      </a:accent4>
      <a:accent5>
        <a:srgbClr val="3EB3C0"/>
      </a:accent5>
      <a:accent6>
        <a:srgbClr val="3073BC"/>
      </a:accent6>
      <a:hlink>
        <a:srgbClr val="31937A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MemoVTI</vt:lpstr>
      <vt:lpstr>Agile Development</vt:lpstr>
      <vt:lpstr>Agile Roles</vt:lpstr>
      <vt:lpstr>Software Development Lifecycle</vt:lpstr>
      <vt:lpstr>    Agile                vs.         Waterfall</vt:lpstr>
      <vt:lpstr>Recommendation: Agile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225</cp:revision>
  <dcterms:created xsi:type="dcterms:W3CDTF">2022-04-16T00:59:18Z</dcterms:created>
  <dcterms:modified xsi:type="dcterms:W3CDTF">2022-04-16T01:42:32Z</dcterms:modified>
</cp:coreProperties>
</file>