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i1OzIV6JVs1TL1/wTi88wq5Wfe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Faduma</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ddfdc1992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Kristina</a:t>
            </a:r>
            <a:endParaRPr/>
          </a:p>
        </p:txBody>
      </p:sp>
      <p:sp>
        <p:nvSpPr>
          <p:cNvPr id="166" name="Google Shape;166;g8ddfdc1992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ddfdc1992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8ddfdc1992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ddfdc1992_0_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8ddfdc1992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ddfdc1992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8ddfdc1992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ddfdc1992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8ddfdc1992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ddfdc1992_0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8ddfdc1992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Faduma</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Faduma</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Faduma</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ddfdc199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Kristina</a:t>
            </a:r>
            <a:endParaRPr/>
          </a:p>
        </p:txBody>
      </p:sp>
      <p:sp>
        <p:nvSpPr>
          <p:cNvPr id="126" name="Google Shape;126;g8ddfdc199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ddfdc1992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Kristina</a:t>
            </a:r>
            <a:endParaRPr/>
          </a:p>
        </p:txBody>
      </p:sp>
      <p:sp>
        <p:nvSpPr>
          <p:cNvPr id="136" name="Google Shape;136;g8ddfdc1992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ddfdc1992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Kristina</a:t>
            </a:r>
            <a:endParaRPr/>
          </a:p>
        </p:txBody>
      </p:sp>
      <p:sp>
        <p:nvSpPr>
          <p:cNvPr id="147" name="Google Shape;147;g8ddfdc1992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ddfdc1992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Kristina</a:t>
            </a:r>
            <a:endParaRPr/>
          </a:p>
        </p:txBody>
      </p:sp>
      <p:sp>
        <p:nvSpPr>
          <p:cNvPr id="156" name="Google Shape;156;g8ddfdc1992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ftp.ncdc.noaa.gov/pub/data/swdi/stormevents/csvfiles/" TargetMode="External"/><Relationship Id="rId4" Type="http://schemas.openxmlformats.org/officeDocument/2006/relationships/hyperlink" Target="https://www.ncdc.noaa.gov/cdo-web/datatools/findstation" TargetMode="External"/><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9.png"/><Relationship Id="rId5" Type="http://schemas.openxmlformats.org/officeDocument/2006/relationships/hyperlink" Target="https://www.ncdc.noaa.gov/stormevents/pd01016005curr.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384313" y="490330"/>
            <a:ext cx="1109207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Calibri"/>
                <a:ea typeface="Calibri"/>
                <a:cs typeface="Calibri"/>
                <a:sym typeface="Calibri"/>
              </a:rPr>
              <a:t>Team 7 Presentation – Has Weather in Minnesota Gotten More Severe?</a:t>
            </a:r>
            <a:endParaRPr b="1"/>
          </a:p>
        </p:txBody>
      </p:sp>
      <p:pic>
        <p:nvPicPr>
          <p:cNvPr descr="Here Are 10 Jokes About Minnesota That Are Actually Funny | Minnesota funny,  Winter humor, Minnesota" id="89" name="Google Shape;89;p1"/>
          <p:cNvPicPr preferRelativeResize="0"/>
          <p:nvPr/>
        </p:nvPicPr>
        <p:blipFill rotWithShape="1">
          <a:blip r:embed="rId3">
            <a:alphaModFix/>
          </a:blip>
          <a:srcRect b="0" l="0" r="0" t="0"/>
          <a:stretch/>
        </p:blipFill>
        <p:spPr>
          <a:xfrm>
            <a:off x="2789099" y="1447389"/>
            <a:ext cx="6613801" cy="4582420"/>
          </a:xfrm>
          <a:prstGeom prst="rect">
            <a:avLst/>
          </a:prstGeom>
          <a:noFill/>
          <a:ln>
            <a:noFill/>
          </a:ln>
        </p:spPr>
      </p:pic>
      <p:sp>
        <p:nvSpPr>
          <p:cNvPr id="90" name="Google Shape;90;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Team 7 - Has Weather in Minnesota Gotten More Severe?</a:t>
            </a:r>
            <a:endParaRPr/>
          </a:p>
        </p:txBody>
      </p:sp>
      <p:sp>
        <p:nvSpPr>
          <p:cNvPr id="91" name="Google Shape;91;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8ddfdc1992_0_6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Team 7 - Has Weather in Minnesota Gotten More Severe?</a:t>
            </a:r>
            <a:endParaRPr/>
          </a:p>
        </p:txBody>
      </p:sp>
      <p:sp>
        <p:nvSpPr>
          <p:cNvPr id="169" name="Google Shape;169;g8ddfdc1992_0_6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0" name="Google Shape;170;g8ddfdc1992_0_61"/>
          <p:cNvSpPr txBox="1"/>
          <p:nvPr/>
        </p:nvSpPr>
        <p:spPr>
          <a:xfrm>
            <a:off x="0" y="0"/>
            <a:ext cx="12111300" cy="589200"/>
          </a:xfrm>
          <a:prstGeom prst="rect">
            <a:avLst/>
          </a:prstGeom>
          <a:noFill/>
          <a:ln>
            <a:noFill/>
          </a:ln>
        </p:spPr>
        <p:txBody>
          <a:bodyPr anchorCtr="0" anchor="t" bIns="91425" lIns="91425" spcFirstLastPara="1" rIns="91425" wrap="square" tIns="91425">
            <a:noAutofit/>
          </a:bodyPr>
          <a:lstStyle/>
          <a:p>
            <a:pPr indent="-285750" lvl="0" marL="285750" rtl="0" algn="l">
              <a:spcBef>
                <a:spcPts val="0"/>
              </a:spcBef>
              <a:spcAft>
                <a:spcPts val="0"/>
              </a:spcAft>
              <a:buClr>
                <a:schemeClr val="dk1"/>
              </a:buClr>
              <a:buSzPts val="1600"/>
              <a:buChar char="•"/>
            </a:pPr>
            <a:r>
              <a:rPr b="1" lang="en-US" sz="1600">
                <a:solidFill>
                  <a:schemeClr val="dk1"/>
                </a:solidFill>
              </a:rPr>
              <a:t>Number of Severe Storm Events per year from 1996 to present (regression).  </a:t>
            </a:r>
            <a:endParaRPr b="1">
              <a:solidFill>
                <a:schemeClr val="dk1"/>
              </a:solidFill>
            </a:endParaRPr>
          </a:p>
          <a:p>
            <a:pPr indent="-285750" lvl="0" marL="285750" rtl="0" algn="l">
              <a:spcBef>
                <a:spcPts val="0"/>
              </a:spcBef>
              <a:spcAft>
                <a:spcPts val="0"/>
              </a:spcAft>
              <a:buClr>
                <a:schemeClr val="dk1"/>
              </a:buClr>
              <a:buSzPts val="1600"/>
              <a:buChar char="•"/>
            </a:pPr>
            <a:r>
              <a:rPr b="1" lang="en-US" sz="1600">
                <a:solidFill>
                  <a:schemeClr val="dk1"/>
                </a:solidFill>
              </a:rPr>
              <a:t>ANOVA on Severe Storm Events per year from 1996 to present – any statistical significance?</a:t>
            </a:r>
            <a:endParaRPr b="1">
              <a:solidFill>
                <a:schemeClr val="dk1"/>
              </a:solidFill>
            </a:endParaRPr>
          </a:p>
        </p:txBody>
      </p:sp>
      <p:pic>
        <p:nvPicPr>
          <p:cNvPr id="171" name="Google Shape;171;g8ddfdc1992_0_61"/>
          <p:cNvPicPr preferRelativeResize="0"/>
          <p:nvPr/>
        </p:nvPicPr>
        <p:blipFill>
          <a:blip r:embed="rId3">
            <a:alphaModFix/>
          </a:blip>
          <a:stretch>
            <a:fillRect/>
          </a:stretch>
        </p:blipFill>
        <p:spPr>
          <a:xfrm>
            <a:off x="481125" y="1040425"/>
            <a:ext cx="4784375" cy="3367225"/>
          </a:xfrm>
          <a:prstGeom prst="rect">
            <a:avLst/>
          </a:prstGeom>
          <a:noFill/>
          <a:ln>
            <a:noFill/>
          </a:ln>
        </p:spPr>
      </p:pic>
      <p:pic>
        <p:nvPicPr>
          <p:cNvPr id="172" name="Google Shape;172;g8ddfdc1992_0_61"/>
          <p:cNvPicPr preferRelativeResize="0"/>
          <p:nvPr/>
        </p:nvPicPr>
        <p:blipFill>
          <a:blip r:embed="rId4">
            <a:alphaModFix/>
          </a:blip>
          <a:stretch>
            <a:fillRect/>
          </a:stretch>
        </p:blipFill>
        <p:spPr>
          <a:xfrm>
            <a:off x="5816500" y="1040425"/>
            <a:ext cx="5002385" cy="3367225"/>
          </a:xfrm>
          <a:prstGeom prst="rect">
            <a:avLst/>
          </a:prstGeom>
          <a:noFill/>
          <a:ln>
            <a:noFill/>
          </a:ln>
        </p:spPr>
      </p:pic>
      <p:sp>
        <p:nvSpPr>
          <p:cNvPr id="173" name="Google Shape;173;g8ddfdc1992_0_61"/>
          <p:cNvSpPr txBox="1"/>
          <p:nvPr/>
        </p:nvSpPr>
        <p:spPr>
          <a:xfrm>
            <a:off x="481125" y="4586925"/>
            <a:ext cx="10784400" cy="16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50">
                <a:solidFill>
                  <a:schemeClr val="dk1"/>
                </a:solidFill>
                <a:highlight>
                  <a:srgbClr val="FFFFFF"/>
                </a:highlight>
              </a:rPr>
              <a:t>ANOVA:</a:t>
            </a:r>
            <a:endParaRPr sz="1550">
              <a:solidFill>
                <a:schemeClr val="dk1"/>
              </a:solidFill>
              <a:highlight>
                <a:srgbClr val="FFFFFF"/>
              </a:highlight>
            </a:endParaRPr>
          </a:p>
          <a:p>
            <a:pPr indent="0" lvl="0" marL="0" rtl="0" algn="l">
              <a:spcBef>
                <a:spcPts val="0"/>
              </a:spcBef>
              <a:spcAft>
                <a:spcPts val="0"/>
              </a:spcAft>
              <a:buNone/>
            </a:pPr>
            <a:r>
              <a:rPr lang="en-US" sz="1550">
                <a:solidFill>
                  <a:schemeClr val="dk1"/>
                </a:solidFill>
                <a:highlight>
                  <a:srgbClr val="FFFFFF"/>
                </a:highlight>
              </a:rPr>
              <a:t>Test Result </a:t>
            </a:r>
            <a:r>
              <a:rPr lang="en-US" sz="1550">
                <a:solidFill>
                  <a:schemeClr val="dk1"/>
                </a:solidFill>
                <a:highlight>
                  <a:srgbClr val="FFFFFF"/>
                </a:highlight>
              </a:rPr>
              <a:t>statistic=0.570447221781866, </a:t>
            </a:r>
            <a:endParaRPr sz="1550">
              <a:solidFill>
                <a:schemeClr val="dk1"/>
              </a:solidFill>
              <a:highlight>
                <a:srgbClr val="FFFFFF"/>
              </a:highlight>
            </a:endParaRPr>
          </a:p>
          <a:p>
            <a:pPr indent="0" lvl="0" marL="0" rtl="0" algn="l">
              <a:spcBef>
                <a:spcPts val="0"/>
              </a:spcBef>
              <a:spcAft>
                <a:spcPts val="0"/>
              </a:spcAft>
              <a:buNone/>
            </a:pPr>
            <a:r>
              <a:rPr lang="en-US" sz="1550">
                <a:solidFill>
                  <a:schemeClr val="dk1"/>
                </a:solidFill>
                <a:highlight>
                  <a:srgbClr val="FFFFFF"/>
                </a:highlight>
              </a:rPr>
              <a:t>pvalue=0.6409459516617617</a:t>
            </a:r>
            <a:endParaRPr sz="1550">
              <a:solidFill>
                <a:schemeClr val="dk1"/>
              </a:solidFill>
              <a:highlight>
                <a:srgbClr val="FFFFFF"/>
              </a:highlight>
            </a:endParaRPr>
          </a:p>
          <a:p>
            <a:pPr indent="0" lvl="0" marL="0" rtl="0" algn="l">
              <a:lnSpc>
                <a:spcPct val="115000"/>
              </a:lnSpc>
              <a:spcBef>
                <a:spcPts val="0"/>
              </a:spcBef>
              <a:spcAft>
                <a:spcPts val="0"/>
              </a:spcAft>
              <a:buNone/>
            </a:pPr>
            <a:r>
              <a:rPr lang="en-US" sz="1550">
                <a:solidFill>
                  <a:schemeClr val="dk1"/>
                </a:solidFill>
                <a:highlight>
                  <a:srgbClr val="FFFFFF"/>
                </a:highlight>
              </a:rPr>
              <a:t>The p-value is greater than 5% so we accept the Null Hypothesis - Number of Severe Storm Events per year are not changing in a statistically significant way (for 1996-2020 all Events Counted)</a:t>
            </a:r>
            <a:endParaRPr sz="1550">
              <a:solidFill>
                <a:schemeClr val="dk1"/>
              </a:solidFill>
              <a:highlight>
                <a:srgbClr val="FFFFFF"/>
              </a:highlight>
            </a:endParaRPr>
          </a:p>
        </p:txBody>
      </p:sp>
      <p:cxnSp>
        <p:nvCxnSpPr>
          <p:cNvPr id="174" name="Google Shape;174;g8ddfdc1992_0_61"/>
          <p:cNvCxnSpPr/>
          <p:nvPr/>
        </p:nvCxnSpPr>
        <p:spPr>
          <a:xfrm flipH="1" rot="10800000">
            <a:off x="5214800" y="2088775"/>
            <a:ext cx="739200" cy="36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8ddfdc1992_0_7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Team 7 - Has Weather in Minnesota Gotten More Severe?</a:t>
            </a:r>
            <a:endParaRPr/>
          </a:p>
        </p:txBody>
      </p:sp>
      <p:sp>
        <p:nvSpPr>
          <p:cNvPr id="180" name="Google Shape;180;g8ddfdc1992_0_7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1" name="Google Shape;181;g8ddfdc1992_0_73"/>
          <p:cNvSpPr txBox="1"/>
          <p:nvPr/>
        </p:nvSpPr>
        <p:spPr>
          <a:xfrm>
            <a:off x="0" y="0"/>
            <a:ext cx="12111300" cy="11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1"/>
                </a:solidFill>
              </a:rPr>
              <a:t>Climate Database</a:t>
            </a:r>
            <a:endParaRPr b="1"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Look at change in average seasonal temperature in winter and summer (regression) as a function of years.</a:t>
            </a:r>
            <a:endParaRPr>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Data is presented in database monthly.  Take average of the monthly temperature for seasons (Dec-Feb = Winter, March-May = Spring, June-Aug = Summer, Sept-Nov = Fall).  Only interested in Winter and Summer (severe seasons)</a:t>
            </a:r>
            <a:endParaRPr sz="1600">
              <a:solidFill>
                <a:schemeClr val="dk1"/>
              </a:solidFill>
            </a:endParaRPr>
          </a:p>
        </p:txBody>
      </p:sp>
      <p:pic>
        <p:nvPicPr>
          <p:cNvPr id="182" name="Google Shape;182;g8ddfdc1992_0_73"/>
          <p:cNvPicPr preferRelativeResize="0"/>
          <p:nvPr/>
        </p:nvPicPr>
        <p:blipFill>
          <a:blip r:embed="rId3">
            <a:alphaModFix/>
          </a:blip>
          <a:stretch>
            <a:fillRect/>
          </a:stretch>
        </p:blipFill>
        <p:spPr>
          <a:xfrm>
            <a:off x="210388" y="1319825"/>
            <a:ext cx="11771217" cy="3697625"/>
          </a:xfrm>
          <a:prstGeom prst="rect">
            <a:avLst/>
          </a:prstGeom>
          <a:noFill/>
          <a:ln>
            <a:noFill/>
          </a:ln>
        </p:spPr>
      </p:pic>
      <p:sp>
        <p:nvSpPr>
          <p:cNvPr id="183" name="Google Shape;183;g8ddfdc1992_0_73"/>
          <p:cNvSpPr txBox="1"/>
          <p:nvPr/>
        </p:nvSpPr>
        <p:spPr>
          <a:xfrm>
            <a:off x="571475" y="5158875"/>
            <a:ext cx="108450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The Average Monthly Temperature in Winter is </a:t>
            </a:r>
            <a:r>
              <a:rPr lang="en-US">
                <a:latin typeface="Calibri"/>
                <a:ea typeface="Calibri"/>
                <a:cs typeface="Calibri"/>
                <a:sym typeface="Calibri"/>
              </a:rPr>
              <a:t>positively</a:t>
            </a:r>
            <a:r>
              <a:rPr lang="en-US">
                <a:latin typeface="Calibri"/>
                <a:ea typeface="Calibri"/>
                <a:cs typeface="Calibri"/>
                <a:sym typeface="Calibri"/>
              </a:rPr>
              <a:t> correlated with years, the correlation being statistically significant.    However the correlation has little predictive power (11% of the variation is account for by the Model).</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The Average Monthly Temperature in Summer is not correlated with years, the p value showing no statistically significant relationship.</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8ddfdc1992_0_1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Team 7 - Has Weather in Minnesota Gotten More Severe?</a:t>
            </a:r>
            <a:endParaRPr/>
          </a:p>
        </p:txBody>
      </p:sp>
      <p:sp>
        <p:nvSpPr>
          <p:cNvPr id="189" name="Google Shape;189;g8ddfdc1992_0_1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0" name="Google Shape;190;g8ddfdc1992_0_122"/>
          <p:cNvSpPr txBox="1"/>
          <p:nvPr/>
        </p:nvSpPr>
        <p:spPr>
          <a:xfrm>
            <a:off x="0" y="0"/>
            <a:ext cx="12111300" cy="16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1"/>
                </a:solidFill>
              </a:rPr>
              <a:t>Climate Database</a:t>
            </a:r>
            <a:endParaRPr b="1"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Winter shows a positive, significant correlation with temperature.  Is the relationship between average winter temperature and year statistically significant?</a:t>
            </a:r>
            <a:endParaRPr sz="1600">
              <a:solidFill>
                <a:schemeClr val="dk1"/>
              </a:solidFill>
            </a:endParaRPr>
          </a:p>
          <a:p>
            <a:pPr indent="-330200" lvl="1" marL="914400" rtl="0" algn="l">
              <a:spcBef>
                <a:spcPts val="0"/>
              </a:spcBef>
              <a:spcAft>
                <a:spcPts val="0"/>
              </a:spcAft>
              <a:buClr>
                <a:schemeClr val="dk1"/>
              </a:buClr>
              <a:buSzPts val="1600"/>
              <a:buChar char="•"/>
            </a:pPr>
            <a:r>
              <a:rPr lang="en-US" sz="1600">
                <a:solidFill>
                  <a:schemeClr val="dk1"/>
                </a:solidFill>
              </a:rPr>
              <a:t>Hypothesis: The average winter temperature is dependent upon the year (increasing).</a:t>
            </a:r>
            <a:endParaRPr sz="1600">
              <a:solidFill>
                <a:schemeClr val="dk1"/>
              </a:solidFill>
            </a:endParaRPr>
          </a:p>
          <a:p>
            <a:pPr indent="-330200" lvl="1" marL="914400" rtl="0" algn="l">
              <a:spcBef>
                <a:spcPts val="0"/>
              </a:spcBef>
              <a:spcAft>
                <a:spcPts val="0"/>
              </a:spcAft>
              <a:buClr>
                <a:schemeClr val="dk1"/>
              </a:buClr>
              <a:buSzPts val="1600"/>
              <a:buChar char="•"/>
            </a:pPr>
            <a:r>
              <a:rPr lang="en-US" sz="1600">
                <a:solidFill>
                  <a:schemeClr val="dk1"/>
                </a:solidFill>
              </a:rPr>
              <a:t>Null Hypothesis: The average winter temperature is independent of the year.</a:t>
            </a:r>
            <a:endParaRPr sz="1600">
              <a:solidFill>
                <a:schemeClr val="dk1"/>
              </a:solidFill>
            </a:endParaRPr>
          </a:p>
        </p:txBody>
      </p:sp>
      <p:pic>
        <p:nvPicPr>
          <p:cNvPr id="191" name="Google Shape;191;g8ddfdc1992_0_122"/>
          <p:cNvPicPr preferRelativeResize="0"/>
          <p:nvPr/>
        </p:nvPicPr>
        <p:blipFill>
          <a:blip r:embed="rId3">
            <a:alphaModFix/>
          </a:blip>
          <a:stretch>
            <a:fillRect/>
          </a:stretch>
        </p:blipFill>
        <p:spPr>
          <a:xfrm>
            <a:off x="584000" y="1782125"/>
            <a:ext cx="5001000" cy="3546627"/>
          </a:xfrm>
          <a:prstGeom prst="rect">
            <a:avLst/>
          </a:prstGeom>
          <a:noFill/>
          <a:ln>
            <a:noFill/>
          </a:ln>
        </p:spPr>
      </p:pic>
      <p:sp>
        <p:nvSpPr>
          <p:cNvPr id="192" name="Google Shape;192;g8ddfdc1992_0_122"/>
          <p:cNvSpPr txBox="1"/>
          <p:nvPr/>
        </p:nvSpPr>
        <p:spPr>
          <a:xfrm>
            <a:off x="6206075" y="205542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450">
                <a:solidFill>
                  <a:schemeClr val="dk1"/>
                </a:solidFill>
                <a:highlight>
                  <a:srgbClr val="FFFFFF"/>
                </a:highlight>
              </a:rPr>
              <a:t>ANOVA</a:t>
            </a:r>
            <a:endParaRPr sz="1450">
              <a:solidFill>
                <a:schemeClr val="dk1"/>
              </a:solidFill>
              <a:highlight>
                <a:srgbClr val="FFFFFF"/>
              </a:highlight>
            </a:endParaRPr>
          </a:p>
          <a:p>
            <a:pPr indent="0" lvl="0" marL="0" rtl="0" algn="l">
              <a:lnSpc>
                <a:spcPct val="115000"/>
              </a:lnSpc>
              <a:spcBef>
                <a:spcPts val="0"/>
              </a:spcBef>
              <a:spcAft>
                <a:spcPts val="0"/>
              </a:spcAft>
              <a:buNone/>
            </a:pPr>
            <a:r>
              <a:rPr lang="en-US" sz="1450">
                <a:solidFill>
                  <a:schemeClr val="dk1"/>
                </a:solidFill>
                <a:highlight>
                  <a:srgbClr val="FFFFFF"/>
                </a:highlight>
              </a:rPr>
              <a:t>statistic=0.1528</a:t>
            </a:r>
            <a:endParaRPr sz="1450">
              <a:solidFill>
                <a:schemeClr val="dk1"/>
              </a:solidFill>
              <a:highlight>
                <a:srgbClr val="FFFFFF"/>
              </a:highlight>
            </a:endParaRPr>
          </a:p>
          <a:p>
            <a:pPr indent="0" lvl="0" marL="0" rtl="0" algn="l">
              <a:lnSpc>
                <a:spcPct val="115000"/>
              </a:lnSpc>
              <a:spcBef>
                <a:spcPts val="0"/>
              </a:spcBef>
              <a:spcAft>
                <a:spcPts val="0"/>
              </a:spcAft>
              <a:buNone/>
            </a:pPr>
            <a:r>
              <a:t/>
            </a:r>
            <a:endParaRPr sz="1450">
              <a:solidFill>
                <a:schemeClr val="dk1"/>
              </a:solidFill>
              <a:highlight>
                <a:srgbClr val="FFFFFF"/>
              </a:highlight>
            </a:endParaRPr>
          </a:p>
          <a:p>
            <a:pPr indent="0" lvl="0" marL="0" rtl="0" algn="l">
              <a:lnSpc>
                <a:spcPct val="115000"/>
              </a:lnSpc>
              <a:spcBef>
                <a:spcPts val="0"/>
              </a:spcBef>
              <a:spcAft>
                <a:spcPts val="0"/>
              </a:spcAft>
              <a:buNone/>
            </a:pPr>
            <a:r>
              <a:rPr lang="en-US" sz="1450">
                <a:solidFill>
                  <a:schemeClr val="dk1"/>
                </a:solidFill>
                <a:highlight>
                  <a:srgbClr val="FFFFFF"/>
                </a:highlight>
              </a:rPr>
              <a:t>pvalue=0.9278</a:t>
            </a:r>
            <a:endParaRPr sz="1450">
              <a:solidFill>
                <a:schemeClr val="dk1"/>
              </a:solidFill>
              <a:highlight>
                <a:srgbClr val="FFFFFF"/>
              </a:highlight>
            </a:endParaRPr>
          </a:p>
          <a:p>
            <a:pPr indent="0" lvl="0" marL="0" rtl="0" algn="l">
              <a:lnSpc>
                <a:spcPct val="115000"/>
              </a:lnSpc>
              <a:spcBef>
                <a:spcPts val="0"/>
              </a:spcBef>
              <a:spcAft>
                <a:spcPts val="0"/>
              </a:spcAft>
              <a:buNone/>
            </a:pPr>
            <a:r>
              <a:t/>
            </a:r>
            <a:endParaRPr sz="1450">
              <a:solidFill>
                <a:schemeClr val="dk1"/>
              </a:solidFill>
              <a:highlight>
                <a:srgbClr val="FFFFFF"/>
              </a:highlight>
            </a:endParaRPr>
          </a:p>
          <a:p>
            <a:pPr indent="0" lvl="0" marL="0" rtl="0" algn="l">
              <a:lnSpc>
                <a:spcPct val="115000"/>
              </a:lnSpc>
              <a:spcBef>
                <a:spcPts val="0"/>
              </a:spcBef>
              <a:spcAft>
                <a:spcPts val="0"/>
              </a:spcAft>
              <a:buNone/>
            </a:pPr>
            <a:r>
              <a:rPr lang="en-US" sz="1450">
                <a:solidFill>
                  <a:schemeClr val="dk1"/>
                </a:solidFill>
                <a:highlight>
                  <a:srgbClr val="FFFFFF"/>
                </a:highlight>
              </a:rPr>
              <a:t>p&gt;0.05 so accept the Null Hypothesis:</a:t>
            </a:r>
            <a:endParaRPr sz="1450">
              <a:solidFill>
                <a:schemeClr val="dk1"/>
              </a:solidFill>
              <a:highlight>
                <a:srgbClr val="FFFFFF"/>
              </a:highlight>
            </a:endParaRPr>
          </a:p>
          <a:p>
            <a:pPr indent="0" lvl="0" marL="0" rtl="0" algn="l">
              <a:lnSpc>
                <a:spcPct val="115000"/>
              </a:lnSpc>
              <a:spcBef>
                <a:spcPts val="0"/>
              </a:spcBef>
              <a:spcAft>
                <a:spcPts val="0"/>
              </a:spcAft>
              <a:buNone/>
            </a:pPr>
            <a:r>
              <a:t/>
            </a:r>
            <a:endParaRPr sz="1450">
              <a:solidFill>
                <a:schemeClr val="dk1"/>
              </a:solidFill>
              <a:highlight>
                <a:srgbClr val="FFFFFF"/>
              </a:highlight>
            </a:endParaRPr>
          </a:p>
          <a:p>
            <a:pPr indent="0" lvl="0" marL="0" rtl="0" algn="l">
              <a:lnSpc>
                <a:spcPct val="115000"/>
              </a:lnSpc>
              <a:spcBef>
                <a:spcPts val="0"/>
              </a:spcBef>
              <a:spcAft>
                <a:spcPts val="0"/>
              </a:spcAft>
              <a:buNone/>
            </a:pPr>
            <a:r>
              <a:rPr lang="en-US" sz="1450">
                <a:solidFill>
                  <a:schemeClr val="dk1"/>
                </a:solidFill>
                <a:highlight>
                  <a:srgbClr val="FFFFFF"/>
                </a:highlight>
              </a:rPr>
              <a:t>The average temperature is statistically independent of the year from 1950 to 2020.</a:t>
            </a:r>
            <a:endParaRPr sz="145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8ddfdc1992_0_8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Team 7 - Has Weather in Minnesota Gotten More Severe?</a:t>
            </a:r>
            <a:endParaRPr/>
          </a:p>
        </p:txBody>
      </p:sp>
      <p:sp>
        <p:nvSpPr>
          <p:cNvPr id="198" name="Google Shape;198;g8ddfdc1992_0_8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g8ddfdc1992_0_84"/>
          <p:cNvSpPr txBox="1"/>
          <p:nvPr/>
        </p:nvSpPr>
        <p:spPr>
          <a:xfrm>
            <a:off x="0" y="0"/>
            <a:ext cx="12111300" cy="589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b="1" lang="en-US" sz="1600">
                <a:solidFill>
                  <a:schemeClr val="dk1"/>
                </a:solidFill>
              </a:rPr>
              <a:t>Look at change in average maximum and minimum seasonal temperatures (regression) as a function of years.</a:t>
            </a:r>
            <a:endParaRPr b="1"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Data (max and min temperature) is presented in database monthly.  Take average of the monthly temperature for seasons </a:t>
            </a:r>
            <a:endParaRPr b="1" sz="1600">
              <a:solidFill>
                <a:schemeClr val="dk1"/>
              </a:solidFill>
            </a:endParaRPr>
          </a:p>
          <a:p>
            <a:pPr indent="0" lvl="0" marL="457200" rtl="0" algn="l">
              <a:spcBef>
                <a:spcPts val="0"/>
              </a:spcBef>
              <a:spcAft>
                <a:spcPts val="0"/>
              </a:spcAft>
              <a:buNone/>
            </a:pPr>
            <a:r>
              <a:t/>
            </a:r>
            <a:endParaRPr b="1" sz="1600">
              <a:solidFill>
                <a:schemeClr val="dk1"/>
              </a:solidFill>
            </a:endParaRPr>
          </a:p>
        </p:txBody>
      </p:sp>
      <p:pic>
        <p:nvPicPr>
          <p:cNvPr id="200" name="Google Shape;200;g8ddfdc1992_0_84"/>
          <p:cNvPicPr preferRelativeResize="0"/>
          <p:nvPr/>
        </p:nvPicPr>
        <p:blipFill>
          <a:blip r:embed="rId3">
            <a:alphaModFix/>
          </a:blip>
          <a:stretch>
            <a:fillRect/>
          </a:stretch>
        </p:blipFill>
        <p:spPr>
          <a:xfrm>
            <a:off x="1308000" y="754125"/>
            <a:ext cx="8448675" cy="2647950"/>
          </a:xfrm>
          <a:prstGeom prst="rect">
            <a:avLst/>
          </a:prstGeom>
          <a:noFill/>
          <a:ln>
            <a:noFill/>
          </a:ln>
        </p:spPr>
      </p:pic>
      <p:sp>
        <p:nvSpPr>
          <p:cNvPr id="201" name="Google Shape;201;g8ddfdc1992_0_84"/>
          <p:cNvSpPr txBox="1"/>
          <p:nvPr/>
        </p:nvSpPr>
        <p:spPr>
          <a:xfrm>
            <a:off x="10538300" y="3523975"/>
            <a:ext cx="1278900" cy="145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Calculated slope is not a good indicator of rate of change.</a:t>
            </a:r>
            <a:endParaRPr>
              <a:latin typeface="Calibri"/>
              <a:ea typeface="Calibri"/>
              <a:cs typeface="Calibri"/>
              <a:sym typeface="Calibri"/>
            </a:endParaRPr>
          </a:p>
        </p:txBody>
      </p:sp>
      <p:cxnSp>
        <p:nvCxnSpPr>
          <p:cNvPr id="202" name="Google Shape;202;g8ddfdc1992_0_84"/>
          <p:cNvCxnSpPr/>
          <p:nvPr/>
        </p:nvCxnSpPr>
        <p:spPr>
          <a:xfrm>
            <a:off x="10074975" y="4251175"/>
            <a:ext cx="377100" cy="0"/>
          </a:xfrm>
          <a:prstGeom prst="straightConnector1">
            <a:avLst/>
          </a:prstGeom>
          <a:noFill/>
          <a:ln cap="flat" cmpd="sng" w="38100">
            <a:solidFill>
              <a:schemeClr val="dk2"/>
            </a:solidFill>
            <a:prstDash val="solid"/>
            <a:round/>
            <a:headEnd len="lg" w="lg" type="none"/>
            <a:tailEnd len="lg" w="lg" type="triangle"/>
          </a:ln>
        </p:spPr>
      </p:cxnSp>
      <p:sp>
        <p:nvSpPr>
          <p:cNvPr id="203" name="Google Shape;203;g8ddfdc1992_0_84"/>
          <p:cNvSpPr txBox="1"/>
          <p:nvPr/>
        </p:nvSpPr>
        <p:spPr>
          <a:xfrm>
            <a:off x="275825" y="5992925"/>
            <a:ext cx="108450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Average Max and Min Temperatures in Winter  and Min in Summer have positive correlations with year, but r value indicates low predictive power.</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Average Max Temperature in Summer is not correlated to year.</a:t>
            </a:r>
            <a:endParaRPr>
              <a:latin typeface="Calibri"/>
              <a:ea typeface="Calibri"/>
              <a:cs typeface="Calibri"/>
              <a:sym typeface="Calibri"/>
            </a:endParaRPr>
          </a:p>
        </p:txBody>
      </p:sp>
      <p:pic>
        <p:nvPicPr>
          <p:cNvPr id="204" name="Google Shape;204;g8ddfdc1992_0_84"/>
          <p:cNvPicPr preferRelativeResize="0"/>
          <p:nvPr/>
        </p:nvPicPr>
        <p:blipFill>
          <a:blip r:embed="rId4">
            <a:alphaModFix/>
          </a:blip>
          <a:stretch>
            <a:fillRect/>
          </a:stretch>
        </p:blipFill>
        <p:spPr>
          <a:xfrm>
            <a:off x="1383450" y="3402075"/>
            <a:ext cx="8429596" cy="264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8ddfdc1992_0_10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Team 7 - Has Weather in Minnesota Gotten More Severe?</a:t>
            </a:r>
            <a:endParaRPr/>
          </a:p>
        </p:txBody>
      </p:sp>
      <p:sp>
        <p:nvSpPr>
          <p:cNvPr id="210" name="Google Shape;210;g8ddfdc1992_0_10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g8ddfdc1992_0_104"/>
          <p:cNvSpPr txBox="1"/>
          <p:nvPr/>
        </p:nvSpPr>
        <p:spPr>
          <a:xfrm>
            <a:off x="0" y="0"/>
            <a:ext cx="12111300" cy="589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b="1" lang="en-US" sz="1600">
                <a:solidFill>
                  <a:schemeClr val="dk1"/>
                </a:solidFill>
              </a:rPr>
              <a:t>Look at seasonal temperature swing (maximum - minimum) in winter and summer (regression) as function of year.  Range of temperatures experienced is a measure of volatility or severity.</a:t>
            </a:r>
            <a:endParaRPr b="1">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Look at statistical significance of seasonal swing by ANOVA.</a:t>
            </a:r>
            <a:endParaRPr b="1" sz="1600">
              <a:solidFill>
                <a:schemeClr val="dk1"/>
              </a:solidFill>
            </a:endParaRPr>
          </a:p>
        </p:txBody>
      </p:sp>
      <p:pic>
        <p:nvPicPr>
          <p:cNvPr id="212" name="Google Shape;212;g8ddfdc1992_0_104"/>
          <p:cNvPicPr preferRelativeResize="0"/>
          <p:nvPr/>
        </p:nvPicPr>
        <p:blipFill>
          <a:blip r:embed="rId3">
            <a:alphaModFix/>
          </a:blip>
          <a:stretch>
            <a:fillRect/>
          </a:stretch>
        </p:blipFill>
        <p:spPr>
          <a:xfrm>
            <a:off x="1042550" y="942200"/>
            <a:ext cx="8944741" cy="2809750"/>
          </a:xfrm>
          <a:prstGeom prst="rect">
            <a:avLst/>
          </a:prstGeom>
          <a:noFill/>
          <a:ln>
            <a:noFill/>
          </a:ln>
        </p:spPr>
      </p:pic>
      <p:pic>
        <p:nvPicPr>
          <p:cNvPr id="213" name="Google Shape;213;g8ddfdc1992_0_104"/>
          <p:cNvPicPr preferRelativeResize="0"/>
          <p:nvPr/>
        </p:nvPicPr>
        <p:blipFill>
          <a:blip r:embed="rId4">
            <a:alphaModFix/>
          </a:blip>
          <a:stretch>
            <a:fillRect/>
          </a:stretch>
        </p:blipFill>
        <p:spPr>
          <a:xfrm>
            <a:off x="1142850" y="3665350"/>
            <a:ext cx="4022575" cy="2927425"/>
          </a:xfrm>
          <a:prstGeom prst="rect">
            <a:avLst/>
          </a:prstGeom>
          <a:noFill/>
          <a:ln>
            <a:noFill/>
          </a:ln>
        </p:spPr>
      </p:pic>
      <p:sp>
        <p:nvSpPr>
          <p:cNvPr id="214" name="Google Shape;214;g8ddfdc1992_0_104"/>
          <p:cNvSpPr txBox="1"/>
          <p:nvPr/>
        </p:nvSpPr>
        <p:spPr>
          <a:xfrm>
            <a:off x="6017975" y="3751950"/>
            <a:ext cx="54414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50">
                <a:solidFill>
                  <a:schemeClr val="dk1"/>
                </a:solidFill>
                <a:highlight>
                  <a:srgbClr val="FFFFFF"/>
                </a:highlight>
              </a:rPr>
              <a:t>ANOVA Results</a:t>
            </a:r>
            <a:endParaRPr sz="1250">
              <a:solidFill>
                <a:schemeClr val="dk1"/>
              </a:solidFill>
              <a:highlight>
                <a:srgbClr val="FFFFFF"/>
              </a:highlight>
            </a:endParaRPr>
          </a:p>
          <a:p>
            <a:pPr indent="0" lvl="0" marL="0" rtl="0" algn="l">
              <a:lnSpc>
                <a:spcPct val="115000"/>
              </a:lnSpc>
              <a:spcBef>
                <a:spcPts val="0"/>
              </a:spcBef>
              <a:spcAft>
                <a:spcPts val="0"/>
              </a:spcAft>
              <a:buNone/>
            </a:pPr>
            <a:r>
              <a:rPr lang="en-US" sz="1250">
                <a:solidFill>
                  <a:schemeClr val="dk1"/>
                </a:solidFill>
                <a:highlight>
                  <a:srgbClr val="FFFFFF"/>
                </a:highlight>
              </a:rPr>
              <a:t>statistic=5.809, </a:t>
            </a:r>
            <a:endParaRPr sz="1250">
              <a:solidFill>
                <a:schemeClr val="dk1"/>
              </a:solidFill>
              <a:highlight>
                <a:srgbClr val="FFFFFF"/>
              </a:highlight>
            </a:endParaRPr>
          </a:p>
          <a:p>
            <a:pPr indent="0" lvl="0" marL="0" rtl="0" algn="l">
              <a:lnSpc>
                <a:spcPct val="115000"/>
              </a:lnSpc>
              <a:spcBef>
                <a:spcPts val="0"/>
              </a:spcBef>
              <a:spcAft>
                <a:spcPts val="0"/>
              </a:spcAft>
              <a:buNone/>
            </a:pPr>
            <a:r>
              <a:rPr lang="en-US" sz="1250">
                <a:solidFill>
                  <a:schemeClr val="dk1"/>
                </a:solidFill>
                <a:highlight>
                  <a:srgbClr val="FFFFFF"/>
                </a:highlight>
              </a:rPr>
              <a:t>pvalue=0.00073</a:t>
            </a:r>
            <a:endParaRPr sz="1250">
              <a:solidFill>
                <a:schemeClr val="dk1"/>
              </a:solidFill>
              <a:highlight>
                <a:srgbClr val="FFFFFF"/>
              </a:highlight>
            </a:endParaRPr>
          </a:p>
          <a:p>
            <a:pPr indent="0" lvl="0" marL="0" rtl="0" algn="l">
              <a:lnSpc>
                <a:spcPct val="115000"/>
              </a:lnSpc>
              <a:spcBef>
                <a:spcPts val="0"/>
              </a:spcBef>
              <a:spcAft>
                <a:spcPts val="0"/>
              </a:spcAft>
              <a:buNone/>
            </a:pPr>
            <a:r>
              <a:t/>
            </a:r>
            <a:endParaRPr sz="1250">
              <a:solidFill>
                <a:schemeClr val="dk1"/>
              </a:solidFill>
              <a:highlight>
                <a:srgbClr val="FFFFFF"/>
              </a:highlight>
            </a:endParaRPr>
          </a:p>
          <a:p>
            <a:pPr indent="0" lvl="0" marL="0" rtl="0" algn="l">
              <a:lnSpc>
                <a:spcPct val="115000"/>
              </a:lnSpc>
              <a:spcBef>
                <a:spcPts val="0"/>
              </a:spcBef>
              <a:spcAft>
                <a:spcPts val="0"/>
              </a:spcAft>
              <a:buNone/>
            </a:pPr>
            <a:r>
              <a:rPr lang="en-US" sz="1250">
                <a:solidFill>
                  <a:schemeClr val="dk1"/>
                </a:solidFill>
                <a:highlight>
                  <a:srgbClr val="FFFFFF"/>
                </a:highlight>
              </a:rPr>
              <a:t>The p value shows a significant difference exists among the data sets.</a:t>
            </a:r>
            <a:endParaRPr sz="1250">
              <a:solidFill>
                <a:schemeClr val="dk1"/>
              </a:solidFill>
              <a:highlight>
                <a:srgbClr val="FFFFFF"/>
              </a:highlight>
            </a:endParaRPr>
          </a:p>
          <a:p>
            <a:pPr indent="0" lvl="0" marL="0" rtl="0" algn="l">
              <a:lnSpc>
                <a:spcPct val="115000"/>
              </a:lnSpc>
              <a:spcBef>
                <a:spcPts val="0"/>
              </a:spcBef>
              <a:spcAft>
                <a:spcPts val="0"/>
              </a:spcAft>
              <a:buNone/>
            </a:pPr>
            <a:r>
              <a:t/>
            </a:r>
            <a:endParaRPr sz="1250">
              <a:solidFill>
                <a:schemeClr val="dk1"/>
              </a:solidFill>
              <a:highlight>
                <a:srgbClr val="FFFFFF"/>
              </a:highlight>
            </a:endParaRPr>
          </a:p>
          <a:p>
            <a:pPr indent="0" lvl="0" marL="0" rtl="0" algn="l">
              <a:lnSpc>
                <a:spcPct val="115000"/>
              </a:lnSpc>
              <a:spcBef>
                <a:spcPts val="0"/>
              </a:spcBef>
              <a:spcAft>
                <a:spcPts val="0"/>
              </a:spcAft>
              <a:buNone/>
            </a:pPr>
            <a:r>
              <a:rPr lang="en-US" sz="1250">
                <a:solidFill>
                  <a:schemeClr val="dk1"/>
                </a:solidFill>
                <a:highlight>
                  <a:srgbClr val="FFFFFF"/>
                </a:highlight>
              </a:rPr>
              <a:t>The regression analysis shows shows the temperature swings between hottest and coldest points of season are negatively correlated.  While significant, it does not show increased severity due to temperature swings (decreasing rather than increasing).</a:t>
            </a:r>
            <a:endParaRPr sz="1250">
              <a:solidFill>
                <a:schemeClr val="dk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8ddfdc1992_0_1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Team 7 - Has Weather in Minnesota Gotten More Severe?</a:t>
            </a:r>
            <a:endParaRPr/>
          </a:p>
        </p:txBody>
      </p:sp>
      <p:sp>
        <p:nvSpPr>
          <p:cNvPr id="220" name="Google Shape;220;g8ddfdc1992_0_1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g8ddfdc1992_0_116"/>
          <p:cNvSpPr txBox="1"/>
          <p:nvPr/>
        </p:nvSpPr>
        <p:spPr>
          <a:xfrm>
            <a:off x="0" y="0"/>
            <a:ext cx="121113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1"/>
                </a:solidFill>
              </a:rPr>
              <a:t>Conclusions:</a:t>
            </a:r>
            <a:endParaRPr b="1" sz="1600">
              <a:solidFill>
                <a:schemeClr val="dk1"/>
              </a:solidFill>
            </a:endParaRPr>
          </a:p>
        </p:txBody>
      </p:sp>
      <p:sp>
        <p:nvSpPr>
          <p:cNvPr id="222" name="Google Shape;222;g8ddfdc1992_0_116"/>
          <p:cNvSpPr txBox="1"/>
          <p:nvPr/>
        </p:nvSpPr>
        <p:spPr>
          <a:xfrm>
            <a:off x="106650" y="589200"/>
            <a:ext cx="11898000" cy="56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450">
                <a:solidFill>
                  <a:schemeClr val="dk1"/>
                </a:solidFill>
                <a:highlight>
                  <a:schemeClr val="lt1"/>
                </a:highlight>
              </a:rPr>
              <a:t>Severe Weather:</a:t>
            </a:r>
            <a:endParaRPr b="1" sz="1450">
              <a:solidFill>
                <a:schemeClr val="dk1"/>
              </a:solidFill>
              <a:highlight>
                <a:schemeClr val="lt1"/>
              </a:highlight>
            </a:endParaRPr>
          </a:p>
          <a:p>
            <a:pPr indent="0" lvl="0" marL="0" rtl="0" algn="l">
              <a:spcBef>
                <a:spcPts val="0"/>
              </a:spcBef>
              <a:spcAft>
                <a:spcPts val="0"/>
              </a:spcAft>
              <a:buNone/>
            </a:pPr>
            <a:r>
              <a:rPr i="1" lang="en-US" sz="1450">
                <a:solidFill>
                  <a:schemeClr val="dk1"/>
                </a:solidFill>
                <a:highlight>
                  <a:schemeClr val="lt1"/>
                </a:highlight>
              </a:rPr>
              <a:t>Hypothesis</a:t>
            </a:r>
            <a:r>
              <a:rPr lang="en-US" sz="1450">
                <a:solidFill>
                  <a:schemeClr val="dk1"/>
                </a:solidFill>
                <a:highlight>
                  <a:schemeClr val="lt1"/>
                </a:highlight>
              </a:rPr>
              <a:t>: </a:t>
            </a:r>
            <a:r>
              <a:rPr lang="en-US">
                <a:solidFill>
                  <a:schemeClr val="dk1"/>
                </a:solidFill>
              </a:rPr>
              <a:t>Between 1950 and 2020, on average there has been an increase in the number of severe weather instances.</a:t>
            </a:r>
            <a:endParaRPr sz="1050">
              <a:solidFill>
                <a:schemeClr val="dk1"/>
              </a:solidFill>
              <a:highlight>
                <a:schemeClr val="lt1"/>
              </a:highlight>
            </a:endParaRPr>
          </a:p>
          <a:p>
            <a:pPr indent="0" lvl="0" marL="0" rtl="0" algn="l">
              <a:spcBef>
                <a:spcPts val="0"/>
              </a:spcBef>
              <a:spcAft>
                <a:spcPts val="0"/>
              </a:spcAft>
              <a:buNone/>
            </a:pPr>
            <a:r>
              <a:rPr i="1" lang="en-US" sz="1450">
                <a:solidFill>
                  <a:schemeClr val="dk1"/>
                </a:solidFill>
                <a:highlight>
                  <a:schemeClr val="lt1"/>
                </a:highlight>
              </a:rPr>
              <a:t>Null Hypothesis:</a:t>
            </a:r>
            <a:r>
              <a:rPr lang="en-US" sz="1450">
                <a:solidFill>
                  <a:schemeClr val="dk1"/>
                </a:solidFill>
                <a:highlight>
                  <a:schemeClr val="lt1"/>
                </a:highlight>
              </a:rPr>
              <a:t> </a:t>
            </a:r>
            <a:r>
              <a:rPr lang="en-US">
                <a:solidFill>
                  <a:schemeClr val="dk1"/>
                </a:solidFill>
              </a:rPr>
              <a:t>The average number of instances of severe weather between 1950 to 2020 has not changed or has no statistical significance</a:t>
            </a:r>
            <a:endParaRPr sz="1450">
              <a:solidFill>
                <a:schemeClr val="dk1"/>
              </a:solidFill>
              <a:highlight>
                <a:schemeClr val="lt1"/>
              </a:highlight>
            </a:endParaRPr>
          </a:p>
          <a:p>
            <a:pPr indent="0" lvl="0" marL="0" rtl="0" algn="l">
              <a:spcBef>
                <a:spcPts val="0"/>
              </a:spcBef>
              <a:spcAft>
                <a:spcPts val="0"/>
              </a:spcAft>
              <a:buNone/>
            </a:pPr>
            <a:r>
              <a:t/>
            </a:r>
            <a:endParaRPr sz="1450">
              <a:solidFill>
                <a:schemeClr val="dk1"/>
              </a:solidFill>
              <a:highlight>
                <a:schemeClr val="lt1"/>
              </a:highlight>
            </a:endParaRPr>
          </a:p>
          <a:p>
            <a:pPr indent="0" lvl="0" marL="0" rtl="0" algn="l">
              <a:lnSpc>
                <a:spcPct val="115000"/>
              </a:lnSpc>
              <a:spcBef>
                <a:spcPts val="0"/>
              </a:spcBef>
              <a:spcAft>
                <a:spcPts val="0"/>
              </a:spcAft>
              <a:buNone/>
            </a:pPr>
            <a:r>
              <a:rPr lang="en-US" sz="1450">
                <a:solidFill>
                  <a:schemeClr val="dk1"/>
                </a:solidFill>
                <a:highlight>
                  <a:schemeClr val="lt1"/>
                </a:highlight>
              </a:rPr>
              <a:t>Based on ANOVA test of significance, reject the Null Hypothesis.   Therefore </a:t>
            </a:r>
            <a:r>
              <a:rPr lang="en-US">
                <a:solidFill>
                  <a:schemeClr val="dk1"/>
                </a:solidFill>
              </a:rPr>
              <a:t>b</a:t>
            </a:r>
            <a:r>
              <a:rPr lang="en-US">
                <a:solidFill>
                  <a:schemeClr val="dk1"/>
                </a:solidFill>
              </a:rPr>
              <a:t>etween 1950 and 2020, on average there has been an increase in the number of severe weather instances.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US">
                <a:solidFill>
                  <a:schemeClr val="dk1"/>
                </a:solidFill>
              </a:rPr>
              <a:t>Seasonal Temperature:</a:t>
            </a:r>
            <a:endParaRPr b="1">
              <a:solidFill>
                <a:schemeClr val="dk1"/>
              </a:solidFill>
            </a:endParaRPr>
          </a:p>
          <a:p>
            <a:pPr indent="0" lvl="0" marL="0" rtl="0" algn="l">
              <a:lnSpc>
                <a:spcPct val="115000"/>
              </a:lnSpc>
              <a:spcBef>
                <a:spcPts val="0"/>
              </a:spcBef>
              <a:spcAft>
                <a:spcPts val="0"/>
              </a:spcAft>
              <a:buNone/>
            </a:pPr>
            <a:r>
              <a:rPr lang="en-US" u="sng">
                <a:solidFill>
                  <a:schemeClr val="dk1"/>
                </a:solidFill>
              </a:rPr>
              <a:t>Average Temperature in Summer and Winter</a:t>
            </a:r>
            <a:endParaRPr u="sng">
              <a:solidFill>
                <a:schemeClr val="dk1"/>
              </a:solidFill>
            </a:endParaRPr>
          </a:p>
          <a:p>
            <a:pPr indent="0" lvl="0" marL="0" rtl="0" algn="l">
              <a:lnSpc>
                <a:spcPct val="115000"/>
              </a:lnSpc>
              <a:spcBef>
                <a:spcPts val="0"/>
              </a:spcBef>
              <a:spcAft>
                <a:spcPts val="0"/>
              </a:spcAft>
              <a:buNone/>
            </a:pPr>
            <a:r>
              <a:rPr lang="en-US">
                <a:solidFill>
                  <a:schemeClr val="dk1"/>
                </a:solidFill>
              </a:rPr>
              <a:t>Regression analysis showed no correlation of average monthly temperature in summer to year.  However a correlation was found for the average monthly temperature in winter.  The predictive power of this correlation is weak.  To check for significance:</a:t>
            </a:r>
            <a:endParaRPr>
              <a:solidFill>
                <a:schemeClr val="dk1"/>
              </a:solidFill>
            </a:endParaRPr>
          </a:p>
          <a:p>
            <a:pPr indent="0" lvl="0" marL="0" rtl="0" algn="l">
              <a:spcBef>
                <a:spcPts val="0"/>
              </a:spcBef>
              <a:spcAft>
                <a:spcPts val="0"/>
              </a:spcAft>
              <a:buNone/>
            </a:pPr>
            <a:r>
              <a:t/>
            </a:r>
            <a:endParaRPr i="1">
              <a:solidFill>
                <a:schemeClr val="dk1"/>
              </a:solidFill>
            </a:endParaRPr>
          </a:p>
          <a:p>
            <a:pPr indent="0" lvl="0" marL="0" rtl="0" algn="l">
              <a:spcBef>
                <a:spcPts val="0"/>
              </a:spcBef>
              <a:spcAft>
                <a:spcPts val="0"/>
              </a:spcAft>
              <a:buNone/>
            </a:pPr>
            <a:r>
              <a:rPr i="1" lang="en-US">
                <a:solidFill>
                  <a:schemeClr val="dk1"/>
                </a:solidFill>
              </a:rPr>
              <a:t>Hypothesis</a:t>
            </a:r>
            <a:r>
              <a:rPr lang="en-US">
                <a:solidFill>
                  <a:schemeClr val="dk1"/>
                </a:solidFill>
              </a:rPr>
              <a:t>: The average winter temperature is dependent upon the year (increasing).</a:t>
            </a:r>
            <a:endParaRPr>
              <a:solidFill>
                <a:schemeClr val="dk1"/>
              </a:solidFill>
            </a:endParaRPr>
          </a:p>
          <a:p>
            <a:pPr indent="0" lvl="0" marL="0" rtl="0" algn="l">
              <a:spcBef>
                <a:spcPts val="0"/>
              </a:spcBef>
              <a:spcAft>
                <a:spcPts val="0"/>
              </a:spcAft>
              <a:buNone/>
            </a:pPr>
            <a:r>
              <a:rPr i="1" lang="en-US">
                <a:solidFill>
                  <a:schemeClr val="dk1"/>
                </a:solidFill>
              </a:rPr>
              <a:t>Null Hypothesis</a:t>
            </a:r>
            <a:r>
              <a:rPr lang="en-US">
                <a:solidFill>
                  <a:schemeClr val="dk1"/>
                </a:solidFill>
              </a:rPr>
              <a:t>: The average winter temperature is independent of the year.</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Based on an ANOVA test of significance, accept the Null Hypothesis.  Therefore between 1950 and 2020 there is not a statistically significant relationship between year and average monthly temperature.</a:t>
            </a:r>
            <a:endParaRPr>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US">
                <a:solidFill>
                  <a:schemeClr val="dk1"/>
                </a:solidFill>
              </a:rPr>
              <a:t>Recommended Next Steps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Heat map for tornados in MN.  Kind of cool to see.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Dig into the differences in hail definition from 1950-1995 versus 1996 -2020.</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Look into other states (neighboring for direct comparison and Southern states).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Look into insurance claims for storm damage - expense increased?</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nvSpPr>
        <p:spPr>
          <a:xfrm>
            <a:off x="341783" y="119806"/>
            <a:ext cx="1109207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Team 7 Presentation – Has Weather in Minnesota Gotten More Severe?</a:t>
            </a:r>
            <a:endParaRPr/>
          </a:p>
        </p:txBody>
      </p:sp>
      <p:sp>
        <p:nvSpPr>
          <p:cNvPr id="97" name="Google Shape;97;p2"/>
          <p:cNvSpPr txBox="1"/>
          <p:nvPr/>
        </p:nvSpPr>
        <p:spPr>
          <a:xfrm>
            <a:off x="341783" y="740926"/>
            <a:ext cx="11224746" cy="56938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u="none" strike="noStrike">
                <a:solidFill>
                  <a:srgbClr val="000000"/>
                </a:solidFill>
                <a:latin typeface="Arial"/>
                <a:ea typeface="Arial"/>
                <a:cs typeface="Arial"/>
                <a:sym typeface="Arial"/>
              </a:rPr>
              <a:t>Team Members</a:t>
            </a:r>
            <a:r>
              <a:rPr b="0" i="0" lang="en-US" sz="1400" u="none" strike="noStrike">
                <a:solidFill>
                  <a:srgbClr val="000000"/>
                </a:solidFill>
                <a:latin typeface="Arial"/>
                <a:ea typeface="Arial"/>
                <a:cs typeface="Arial"/>
                <a:sym typeface="Arial"/>
              </a:rPr>
              <a:t>:</a:t>
            </a:r>
            <a:endParaRPr b="0" sz="1400">
              <a:solidFill>
                <a:schemeClr val="dk1"/>
              </a:solidFill>
              <a:latin typeface="Calibri"/>
              <a:ea typeface="Calibri"/>
              <a:cs typeface="Calibri"/>
              <a:sym typeface="Calibri"/>
            </a:endParaRPr>
          </a:p>
          <a:p>
            <a:pPr indent="457200" lvl="0" marL="0" marR="0" rtl="0" algn="l">
              <a:spcBef>
                <a:spcPts val="0"/>
              </a:spcBef>
              <a:spcAft>
                <a:spcPts val="0"/>
              </a:spcAft>
              <a:buNone/>
            </a:pPr>
            <a:r>
              <a:rPr b="0" i="0" lang="en-US" sz="1400" u="none" strike="noStrike">
                <a:solidFill>
                  <a:srgbClr val="000000"/>
                </a:solidFill>
                <a:latin typeface="Arial"/>
                <a:ea typeface="Arial"/>
                <a:cs typeface="Arial"/>
                <a:sym typeface="Arial"/>
              </a:rPr>
              <a:t>Kristina Langsten, Emily Frels, Faduma Ali, Jeff Brown</a:t>
            </a:r>
            <a:endParaRPr b="0" sz="1400">
              <a:solidFill>
                <a:schemeClr val="dk1"/>
              </a:solidFill>
              <a:latin typeface="Calibri"/>
              <a:ea typeface="Calibri"/>
              <a:cs typeface="Calibri"/>
              <a:sym typeface="Calibri"/>
            </a:endParaRPr>
          </a:p>
          <a:p>
            <a:pPr indent="457200" lvl="0" marL="0" marR="0" rtl="0" algn="l">
              <a:spcBef>
                <a:spcPts val="0"/>
              </a:spcBef>
              <a:spcAft>
                <a:spcPts val="0"/>
              </a:spcAft>
              <a:buNone/>
            </a:pPr>
            <a:r>
              <a:t/>
            </a:r>
            <a:endParaRPr b="0" sz="1400">
              <a:solidFill>
                <a:schemeClr val="dk1"/>
              </a:solidFill>
              <a:latin typeface="Calibri"/>
              <a:ea typeface="Calibri"/>
              <a:cs typeface="Calibri"/>
              <a:sym typeface="Calibri"/>
            </a:endParaRPr>
          </a:p>
          <a:p>
            <a:pPr indent="457200" lvl="0" marL="0" marR="0" rtl="0" algn="l">
              <a:spcBef>
                <a:spcPts val="0"/>
              </a:spcBef>
              <a:spcAft>
                <a:spcPts val="0"/>
              </a:spcAft>
              <a:buNone/>
            </a:pPr>
            <a:r>
              <a:t/>
            </a:r>
            <a:endParaRPr b="0" sz="1400">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400" u="none" strike="noStrike">
                <a:solidFill>
                  <a:srgbClr val="000000"/>
                </a:solidFill>
                <a:latin typeface="Arial"/>
                <a:ea typeface="Arial"/>
                <a:cs typeface="Arial"/>
                <a:sym typeface="Arial"/>
              </a:rPr>
              <a:t>Project Description/Outline</a:t>
            </a:r>
            <a:r>
              <a:rPr b="0" i="0" lang="en-US" sz="1400" u="none" strike="noStrike">
                <a:solidFill>
                  <a:srgbClr val="000000"/>
                </a:solidFill>
                <a:latin typeface="Arial"/>
                <a:ea typeface="Arial"/>
                <a:cs typeface="Arial"/>
                <a:sym typeface="Arial"/>
              </a:rPr>
              <a:t>:</a:t>
            </a:r>
            <a:endParaRPr b="0" sz="14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Group 7 will be looking at weather statistics for the state of Minnesota to determine if severe weather is trending upward in the past 70 years. We believe severe weather has increased over the years due to Global Warming and from personal experience. </a:t>
            </a:r>
            <a:endParaRPr b="0" sz="1400">
              <a:solidFill>
                <a:schemeClr val="dk1"/>
              </a:solidFill>
              <a:latin typeface="Calibri"/>
              <a:ea typeface="Calibri"/>
              <a:cs typeface="Calibri"/>
              <a:sym typeface="Calibri"/>
            </a:endParaRPr>
          </a:p>
          <a:p>
            <a:pPr indent="0" lvl="0" marL="0" marR="0" rtl="0" algn="l">
              <a:spcBef>
                <a:spcPts val="0"/>
              </a:spcBef>
              <a:spcAft>
                <a:spcPts val="0"/>
              </a:spcAft>
              <a:buNone/>
            </a:pPr>
            <a:br>
              <a:rPr b="0" lang="en-US" sz="1400">
                <a:solidFill>
                  <a:schemeClr val="dk1"/>
                </a:solidFill>
                <a:latin typeface="Calibri"/>
                <a:ea typeface="Calibri"/>
                <a:cs typeface="Calibri"/>
                <a:sym typeface="Calibri"/>
              </a:rPr>
            </a:br>
            <a:r>
              <a:rPr b="0" i="0" lang="en-US" sz="1400" u="none" strike="noStrike">
                <a:solidFill>
                  <a:srgbClr val="000000"/>
                </a:solidFill>
                <a:latin typeface="Arial"/>
                <a:ea typeface="Arial"/>
                <a:cs typeface="Arial"/>
                <a:sym typeface="Arial"/>
              </a:rPr>
              <a:t>All of the data in our dataset is considered severe. There are also definitions provided on the NOAA website with numbers corresponding to what is severe, but we will not have to determine this on our end with the data provided.</a:t>
            </a:r>
            <a:endParaRPr/>
          </a:p>
          <a:p>
            <a:pPr indent="0" lvl="0" marL="0" marR="0" rtl="0" algn="l">
              <a:spcBef>
                <a:spcPts val="0"/>
              </a:spcBef>
              <a:spcAft>
                <a:spcPts val="0"/>
              </a:spcAft>
              <a:buNone/>
            </a:pPr>
            <a:br>
              <a:rPr b="0" lang="en-US" sz="1400">
                <a:solidFill>
                  <a:schemeClr val="dk1"/>
                </a:solidFill>
                <a:latin typeface="Calibri"/>
                <a:ea typeface="Calibri"/>
                <a:cs typeface="Calibri"/>
                <a:sym typeface="Calibri"/>
              </a:rPr>
            </a:br>
            <a:r>
              <a:rPr b="1" i="0" lang="en-US" sz="1400" u="none" strike="noStrike">
                <a:solidFill>
                  <a:srgbClr val="000000"/>
                </a:solidFill>
                <a:latin typeface="Arial"/>
                <a:ea typeface="Arial"/>
                <a:cs typeface="Arial"/>
                <a:sym typeface="Arial"/>
              </a:rPr>
              <a:t>Hypothesis</a:t>
            </a:r>
            <a:r>
              <a:rPr b="0" i="0" lang="en-US" sz="1400" u="none" strike="noStrike">
                <a:solidFill>
                  <a:srgbClr val="000000"/>
                </a:solidFill>
                <a:latin typeface="Arial"/>
                <a:ea typeface="Arial"/>
                <a:cs typeface="Arial"/>
                <a:sym typeface="Arial"/>
              </a:rPr>
              <a:t>:</a:t>
            </a:r>
            <a:endParaRPr b="0" sz="1400">
              <a:solidFill>
                <a:schemeClr val="dk1"/>
              </a:solidFill>
              <a:latin typeface="Calibri"/>
              <a:ea typeface="Calibri"/>
              <a:cs typeface="Calibri"/>
              <a:sym typeface="Calibri"/>
            </a:endParaRPr>
          </a:p>
          <a:p>
            <a:pPr indent="0" lvl="0" marL="457200" marR="0" rtl="0" algn="l">
              <a:spcBef>
                <a:spcPts val="0"/>
              </a:spcBef>
              <a:spcAft>
                <a:spcPts val="0"/>
              </a:spcAft>
              <a:buNone/>
            </a:pPr>
            <a:r>
              <a:rPr b="0" i="0" lang="en-US" sz="1400" u="none" strike="noStrike">
                <a:solidFill>
                  <a:srgbClr val="000000"/>
                </a:solidFill>
                <a:latin typeface="Arial"/>
                <a:ea typeface="Arial"/>
                <a:cs typeface="Arial"/>
                <a:sym typeface="Arial"/>
              </a:rPr>
              <a:t>Between 1950 and 2020, on average there has been an increase in the number of severe weather instances.</a:t>
            </a:r>
            <a:endParaRPr b="0" sz="1400">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400" u="none" strike="noStrike">
                <a:solidFill>
                  <a:srgbClr val="000000"/>
                </a:solidFill>
                <a:latin typeface="Arial"/>
                <a:ea typeface="Arial"/>
                <a:cs typeface="Arial"/>
                <a:sym typeface="Arial"/>
              </a:rPr>
              <a:t>Null Hypothesis:</a:t>
            </a:r>
            <a:endParaRPr b="0" sz="1400">
              <a:solidFill>
                <a:schemeClr val="dk1"/>
              </a:solidFill>
              <a:latin typeface="Calibri"/>
              <a:ea typeface="Calibri"/>
              <a:cs typeface="Calibri"/>
              <a:sym typeface="Calibri"/>
            </a:endParaRPr>
          </a:p>
          <a:p>
            <a:pPr indent="0" lvl="0" marL="457200" marR="0" rtl="0" algn="l">
              <a:spcBef>
                <a:spcPts val="0"/>
              </a:spcBef>
              <a:spcAft>
                <a:spcPts val="0"/>
              </a:spcAft>
              <a:buNone/>
            </a:pPr>
            <a:r>
              <a:rPr b="0" i="0" lang="en-US" sz="1400" u="none" strike="noStrike">
                <a:solidFill>
                  <a:srgbClr val="000000"/>
                </a:solidFill>
                <a:latin typeface="Arial"/>
                <a:ea typeface="Arial"/>
                <a:cs typeface="Arial"/>
                <a:sym typeface="Arial"/>
              </a:rPr>
              <a:t>The average number of instances of severe weather between 1950 to 2020 has not changed or has no statistical significance. </a:t>
            </a:r>
            <a:endParaRPr b="0" sz="1400">
              <a:solidFill>
                <a:schemeClr val="dk1"/>
              </a:solidFill>
              <a:latin typeface="Calibri"/>
              <a:ea typeface="Calibri"/>
              <a:cs typeface="Calibri"/>
              <a:sym typeface="Calibri"/>
            </a:endParaRPr>
          </a:p>
          <a:p>
            <a:pPr indent="0" lvl="0" marL="0" marR="0" rtl="0" algn="l">
              <a:spcBef>
                <a:spcPts val="0"/>
              </a:spcBef>
              <a:spcAft>
                <a:spcPts val="0"/>
              </a:spcAft>
              <a:buNone/>
            </a:pPr>
            <a:br>
              <a:rPr b="0" lang="en-US" sz="1400">
                <a:solidFill>
                  <a:schemeClr val="dk1"/>
                </a:solidFill>
                <a:latin typeface="Calibri"/>
                <a:ea typeface="Calibri"/>
                <a:cs typeface="Calibri"/>
                <a:sym typeface="Calibri"/>
              </a:rPr>
            </a:br>
            <a:r>
              <a:rPr b="1" i="0" lang="en-US" sz="1400" u="none" strike="noStrike">
                <a:solidFill>
                  <a:srgbClr val="000000"/>
                </a:solidFill>
                <a:latin typeface="Arial"/>
                <a:ea typeface="Arial"/>
                <a:cs typeface="Arial"/>
                <a:sym typeface="Arial"/>
              </a:rPr>
              <a:t>Research Questions to Answer</a:t>
            </a:r>
            <a:r>
              <a:rPr b="0" i="0" lang="en-US" sz="1400" u="none" strike="noStrike">
                <a:solidFill>
                  <a:srgbClr val="000000"/>
                </a:solidFill>
                <a:latin typeface="Arial"/>
                <a:ea typeface="Arial"/>
                <a:cs typeface="Arial"/>
                <a:sym typeface="Arial"/>
              </a:rPr>
              <a:t>:</a:t>
            </a:r>
            <a:endParaRPr b="0" sz="14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Basic Questions:</a:t>
            </a:r>
            <a:endParaRPr b="0" sz="1400">
              <a:solidFill>
                <a:schemeClr val="dk1"/>
              </a:solidFill>
              <a:latin typeface="Calibri"/>
              <a:ea typeface="Calibri"/>
              <a:cs typeface="Calibri"/>
              <a:sym typeface="Calibri"/>
            </a:endParaRPr>
          </a:p>
          <a:p>
            <a:pPr indent="-88900" lvl="0" marL="0" marR="0" rtl="0" algn="l">
              <a:spcBef>
                <a:spcPts val="0"/>
              </a:spcBef>
              <a:spcAft>
                <a:spcPts val="0"/>
              </a:spcAft>
              <a:buClr>
                <a:srgbClr val="000000"/>
              </a:buClr>
              <a:buSzPts val="1400"/>
              <a:buFont typeface="Arial"/>
              <a:buChar char="•"/>
            </a:pPr>
            <a:r>
              <a:rPr b="0" i="0" lang="en-US" sz="1400" u="none" strike="noStrike">
                <a:solidFill>
                  <a:srgbClr val="000000"/>
                </a:solidFill>
                <a:latin typeface="Arial"/>
                <a:ea typeface="Arial"/>
                <a:cs typeface="Arial"/>
                <a:sym typeface="Arial"/>
              </a:rPr>
              <a:t>Has Minnesota weather gotten more severe over the years since 1950? </a:t>
            </a:r>
            <a:endParaRPr/>
          </a:p>
          <a:p>
            <a:pPr indent="-285750" lvl="1" marL="742950" marR="0" rtl="0" algn="l">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Seasonal Temperature Trends</a:t>
            </a:r>
            <a:endParaRPr/>
          </a:p>
          <a:p>
            <a:pPr indent="-285750" lvl="1" marL="742950" marR="0" rtl="0" algn="l">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Average yearly temperature</a:t>
            </a:r>
            <a:endParaRPr/>
          </a:p>
          <a:p>
            <a:pPr indent="0" lvl="0" marL="914400" marR="0" rtl="0" algn="l">
              <a:spcBef>
                <a:spcPts val="0"/>
              </a:spcBef>
              <a:spcAft>
                <a:spcPts val="0"/>
              </a:spcAft>
              <a:buNone/>
            </a:pPr>
            <a:r>
              <a:t/>
            </a:r>
            <a:endParaRPr i="1"/>
          </a:p>
          <a:p>
            <a:pPr indent="-88900" lvl="0" marL="0" marR="0" rtl="0" algn="l">
              <a:spcBef>
                <a:spcPts val="0"/>
              </a:spcBef>
              <a:spcAft>
                <a:spcPts val="0"/>
              </a:spcAft>
              <a:buClr>
                <a:srgbClr val="000000"/>
              </a:buClr>
              <a:buSzPts val="1400"/>
              <a:buFont typeface="Arial"/>
              <a:buChar char="•"/>
            </a:pPr>
            <a:r>
              <a:rPr b="0" i="0" lang="en-US" sz="1400" u="none" strike="noStrike">
                <a:solidFill>
                  <a:srgbClr val="000000"/>
                </a:solidFill>
                <a:latin typeface="Arial"/>
                <a:ea typeface="Arial"/>
                <a:cs typeface="Arial"/>
                <a:sym typeface="Arial"/>
              </a:rPr>
              <a:t>Has number of tornadoes experienced in Minnesota increased?</a:t>
            </a:r>
            <a:endParaRPr/>
          </a:p>
          <a:p>
            <a:pPr indent="-88900" lvl="0" marL="0" marR="0" rtl="0" algn="l">
              <a:spcBef>
                <a:spcPts val="0"/>
              </a:spcBef>
              <a:spcAft>
                <a:spcPts val="0"/>
              </a:spcAft>
              <a:buClr>
                <a:srgbClr val="000000"/>
              </a:buClr>
              <a:buSzPts val="1400"/>
              <a:buFont typeface="Arial"/>
              <a:buChar char="•"/>
            </a:pPr>
            <a:r>
              <a:rPr lang="en-US" sz="1400">
                <a:solidFill>
                  <a:srgbClr val="000000"/>
                </a:solidFill>
                <a:latin typeface="Arial"/>
                <a:ea typeface="Arial"/>
                <a:cs typeface="Arial"/>
                <a:sym typeface="Arial"/>
              </a:rPr>
              <a:t>Has the number of total severe storms in Minnesota increased?</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br>
              <a:rPr b="0" lang="en-US" sz="1400">
                <a:solidFill>
                  <a:schemeClr val="dk1"/>
                </a:solidFill>
                <a:latin typeface="Calibri"/>
                <a:ea typeface="Calibri"/>
                <a:cs typeface="Calibri"/>
                <a:sym typeface="Calibri"/>
              </a:rPr>
            </a:br>
            <a:endParaRPr b="0" i="0" sz="1400" u="none" strike="noStrike">
              <a:solidFill>
                <a:srgbClr val="000000"/>
              </a:solidFill>
              <a:latin typeface="Arial"/>
              <a:ea typeface="Arial"/>
              <a:cs typeface="Arial"/>
              <a:sym typeface="Arial"/>
            </a:endParaRPr>
          </a:p>
        </p:txBody>
      </p:sp>
      <p:sp>
        <p:nvSpPr>
          <p:cNvPr id="98" name="Google Shape;9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Team 7 - Has Weather in Minnesota Gotten More Severe?</a:t>
            </a:r>
            <a:endParaRPr/>
          </a:p>
        </p:txBody>
      </p:sp>
      <p:sp>
        <p:nvSpPr>
          <p:cNvPr id="99" name="Google Shape;9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If you think winter in minnesota ends in March You're gonna have a bad time  - Super Cool Ski Instructor - quickmeme" id="100" name="Google Shape;100;p2"/>
          <p:cNvPicPr preferRelativeResize="0"/>
          <p:nvPr/>
        </p:nvPicPr>
        <p:blipFill rotWithShape="1">
          <a:blip r:embed="rId3">
            <a:alphaModFix/>
          </a:blip>
          <a:srcRect b="0" l="0" r="0" t="0"/>
          <a:stretch/>
        </p:blipFill>
        <p:spPr>
          <a:xfrm>
            <a:off x="7996621" y="4093636"/>
            <a:ext cx="3357179" cy="22627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nvSpPr>
        <p:spPr>
          <a:xfrm>
            <a:off x="341783" y="119806"/>
            <a:ext cx="1109207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Team 7 Presentation – Has Weather in Minnesota Gotten More Severe?</a:t>
            </a:r>
            <a:endParaRPr/>
          </a:p>
        </p:txBody>
      </p:sp>
      <p:sp>
        <p:nvSpPr>
          <p:cNvPr id="106" name="Google Shape;106;p3"/>
          <p:cNvSpPr txBox="1"/>
          <p:nvPr/>
        </p:nvSpPr>
        <p:spPr>
          <a:xfrm>
            <a:off x="483627" y="696261"/>
            <a:ext cx="11224746" cy="41857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400" u="none" strike="noStrike">
                <a:solidFill>
                  <a:srgbClr val="000000"/>
                </a:solidFill>
                <a:latin typeface="Arial"/>
                <a:ea typeface="Arial"/>
                <a:cs typeface="Arial"/>
                <a:sym typeface="Arial"/>
              </a:rPr>
              <a:t>Where can we find </a:t>
            </a:r>
            <a:r>
              <a:rPr lang="en-US" sz="1400">
                <a:solidFill>
                  <a:srgbClr val="000000"/>
                </a:solidFill>
                <a:latin typeface="Arial"/>
                <a:ea typeface="Arial"/>
                <a:cs typeface="Arial"/>
                <a:sym typeface="Arial"/>
              </a:rPr>
              <a:t>data?</a:t>
            </a:r>
            <a:endParaRPr/>
          </a:p>
          <a:p>
            <a:pPr indent="0" lvl="0" marL="0" marR="0" rtl="0" algn="l">
              <a:spcBef>
                <a:spcPts val="0"/>
              </a:spcBef>
              <a:spcAft>
                <a:spcPts val="0"/>
              </a:spcAft>
              <a:buNone/>
            </a:pPr>
            <a:r>
              <a:t/>
            </a:r>
            <a:endParaRPr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1400">
                <a:solidFill>
                  <a:srgbClr val="000000"/>
                </a:solidFill>
                <a:latin typeface="Arial"/>
                <a:ea typeface="Arial"/>
                <a:cs typeface="Arial"/>
                <a:sym typeface="Arial"/>
              </a:rPr>
              <a:t>National Oceanic and Atmospheric Administration (NOAA) have some amazing databases:</a:t>
            </a:r>
            <a:endParaRPr/>
          </a:p>
          <a:p>
            <a:pPr indent="0" lvl="0" marL="0" marR="0" rtl="0" algn="l">
              <a:spcBef>
                <a:spcPts val="0"/>
              </a:spcBef>
              <a:spcAft>
                <a:spcPts val="0"/>
              </a:spcAft>
              <a:buNone/>
            </a:pPr>
            <a:r>
              <a:t/>
            </a:r>
            <a:endParaRPr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1400">
                <a:solidFill>
                  <a:srgbClr val="000000"/>
                </a:solidFill>
                <a:latin typeface="Arial"/>
                <a:ea typeface="Arial"/>
                <a:cs typeface="Arial"/>
                <a:sym typeface="Arial"/>
              </a:rPr>
              <a:t>Severe Storm Database </a:t>
            </a:r>
            <a:r>
              <a:rPr lang="en-US" sz="1200">
                <a:solidFill>
                  <a:srgbClr val="000000"/>
                </a:solidFill>
                <a:latin typeface="Arial"/>
                <a:ea typeface="Arial"/>
                <a:cs typeface="Arial"/>
                <a:sym typeface="Arial"/>
              </a:rPr>
              <a:t>(</a:t>
            </a:r>
            <a:r>
              <a:rPr b="0" i="0" lang="en-US" sz="1200" u="none" strike="noStrike">
                <a:solidFill>
                  <a:srgbClr val="000000"/>
                </a:solidFill>
                <a:latin typeface="Arial"/>
                <a:ea typeface="Arial"/>
                <a:cs typeface="Arial"/>
                <a:sym typeface="Arial"/>
              </a:rPr>
              <a:t>ftp://</a:t>
            </a:r>
            <a:r>
              <a:rPr b="0" i="0" lang="en-US" sz="1200" u="sng" strike="noStrike">
                <a:solidFill>
                  <a:srgbClr val="1155CC"/>
                </a:solidFill>
                <a:latin typeface="Arial"/>
                <a:ea typeface="Arial"/>
                <a:cs typeface="Arial"/>
                <a:sym typeface="Arial"/>
                <a:hlinkClick r:id="rId3"/>
              </a:rPr>
              <a:t>ftp.ncdc.noaa.gov/pub/data/swdi/stormevents/csvfiles/</a:t>
            </a:r>
            <a:r>
              <a:rPr b="0" i="0" lang="en-US" sz="1200" u="sng" strike="noStrike">
                <a:solidFill>
                  <a:srgbClr val="1155CC"/>
                </a:solidFill>
                <a:latin typeface="Arial"/>
                <a:ea typeface="Arial"/>
                <a:cs typeface="Arial"/>
                <a:sym typeface="Arial"/>
              </a:rPr>
              <a:t>)</a:t>
            </a:r>
            <a:endParaRPr sz="1200">
              <a:solidFill>
                <a:srgbClr val="000000"/>
              </a:solidFill>
              <a:latin typeface="Arial"/>
              <a:ea typeface="Arial"/>
              <a:cs typeface="Arial"/>
              <a:sym typeface="Arial"/>
            </a:endParaRPr>
          </a:p>
          <a:p>
            <a:pPr indent="-285750" lvl="0" marL="285750" marR="0" rtl="0" algn="l">
              <a:spcBef>
                <a:spcPts val="0"/>
              </a:spcBef>
              <a:spcAft>
                <a:spcPts val="0"/>
              </a:spcAft>
              <a:buClr>
                <a:srgbClr val="000000"/>
              </a:buClr>
              <a:buSzPts val="1400"/>
              <a:buFont typeface="Arial"/>
              <a:buChar char="•"/>
            </a:pPr>
            <a:r>
              <a:rPr i="0" lang="en-US" sz="1400" u="none" strike="noStrike">
                <a:solidFill>
                  <a:srgbClr val="000000"/>
                </a:solidFill>
                <a:latin typeface="Arial"/>
                <a:ea typeface="Arial"/>
                <a:cs typeface="Arial"/>
                <a:sym typeface="Arial"/>
              </a:rPr>
              <a:t>Counts of sever</a:t>
            </a:r>
            <a:r>
              <a:rPr lang="en-US" sz="1400">
                <a:solidFill>
                  <a:srgbClr val="000000"/>
                </a:solidFill>
                <a:latin typeface="Arial"/>
                <a:ea typeface="Arial"/>
                <a:cs typeface="Arial"/>
                <a:sym typeface="Arial"/>
              </a:rPr>
              <a:t>e storms by State for the US.</a:t>
            </a:r>
            <a:endParaRPr/>
          </a:p>
          <a:p>
            <a:pPr indent="-285750" lvl="0" marL="285750" marR="0" rtl="0" algn="l">
              <a:spcBef>
                <a:spcPts val="0"/>
              </a:spcBef>
              <a:spcAft>
                <a:spcPts val="0"/>
              </a:spcAft>
              <a:buClr>
                <a:srgbClr val="000000"/>
              </a:buClr>
              <a:buSzPts val="1400"/>
              <a:buFont typeface="Arial"/>
              <a:buChar char="•"/>
            </a:pPr>
            <a:r>
              <a:rPr i="0" lang="en-US" sz="1400" u="none" strike="noStrike">
                <a:solidFill>
                  <a:srgbClr val="000000"/>
                </a:solidFill>
                <a:latin typeface="Arial"/>
                <a:ea typeface="Arial"/>
                <a:cs typeface="Arial"/>
                <a:sym typeface="Arial"/>
              </a:rPr>
              <a:t>Defines and counts 48 different types of storms (did you know Minnesota </a:t>
            </a:r>
            <a:r>
              <a:rPr lang="en-US" sz="1400">
                <a:solidFill>
                  <a:srgbClr val="000000"/>
                </a:solidFill>
                <a:latin typeface="Arial"/>
                <a:ea typeface="Arial"/>
                <a:cs typeface="Arial"/>
                <a:sym typeface="Arial"/>
              </a:rPr>
              <a:t>had an incident of rip currents?  Who knew!)</a:t>
            </a:r>
            <a:endParaRPr/>
          </a:p>
          <a:p>
            <a:pPr indent="-285750" lvl="0" marL="285750" marR="0" rtl="0" algn="l">
              <a:spcBef>
                <a:spcPts val="0"/>
              </a:spcBef>
              <a:spcAft>
                <a:spcPts val="0"/>
              </a:spcAft>
              <a:buClr>
                <a:srgbClr val="000000"/>
              </a:buClr>
              <a:buSzPts val="1400"/>
              <a:buFont typeface="Arial"/>
              <a:buChar char="•"/>
            </a:pPr>
            <a:r>
              <a:rPr i="0" lang="en-US" sz="1400" u="none" strike="noStrike">
                <a:solidFill>
                  <a:srgbClr val="000000"/>
                </a:solidFill>
                <a:latin typeface="Arial"/>
                <a:ea typeface="Arial"/>
                <a:cs typeface="Arial"/>
                <a:sym typeface="Arial"/>
              </a:rPr>
              <a:t>Data from 1950 to present, each year </a:t>
            </a:r>
            <a:r>
              <a:rPr lang="en-US" sz="1400">
                <a:solidFill>
                  <a:srgbClr val="000000"/>
                </a:solidFill>
                <a:latin typeface="Arial"/>
                <a:ea typeface="Arial"/>
                <a:cs typeface="Arial"/>
                <a:sym typeface="Arial"/>
              </a:rPr>
              <a:t>as a separate CSV.</a:t>
            </a:r>
            <a:endParaRPr/>
          </a:p>
          <a:p>
            <a:pPr indent="-285750" lvl="0" marL="285750" marR="0" rtl="0" algn="l">
              <a:spcBef>
                <a:spcPts val="0"/>
              </a:spcBef>
              <a:spcAft>
                <a:spcPts val="0"/>
              </a:spcAft>
              <a:buClr>
                <a:srgbClr val="000000"/>
              </a:buClr>
              <a:buSzPts val="1400"/>
              <a:buFont typeface="Arial"/>
              <a:buChar char="•"/>
            </a:pPr>
            <a:r>
              <a:rPr lang="en-US" sz="1400">
                <a:solidFill>
                  <a:srgbClr val="000000"/>
                </a:solidFill>
                <a:latin typeface="Arial"/>
                <a:ea typeface="Arial"/>
                <a:cs typeface="Arial"/>
                <a:sym typeface="Arial"/>
              </a:rPr>
              <a:t>Is source for our Severe Storm Incident Data (like Tornados)</a:t>
            </a:r>
            <a:endParaRPr/>
          </a:p>
          <a:p>
            <a:pPr indent="-285750" lvl="0" marL="285750" marR="0" rtl="0" algn="l">
              <a:spcBef>
                <a:spcPts val="0"/>
              </a:spcBef>
              <a:spcAft>
                <a:spcPts val="0"/>
              </a:spcAft>
              <a:buClr>
                <a:srgbClr val="000000"/>
              </a:buClr>
              <a:buSzPts val="1400"/>
              <a:buFont typeface="Arial"/>
              <a:buChar char="•"/>
            </a:pPr>
            <a:r>
              <a:rPr lang="en-US" sz="1400">
                <a:solidFill>
                  <a:srgbClr val="000000"/>
                </a:solidFill>
                <a:latin typeface="Arial"/>
                <a:ea typeface="Arial"/>
                <a:cs typeface="Arial"/>
                <a:sym typeface="Arial"/>
              </a:rPr>
              <a:t>Important note: from 1950-1995 only recorded Tornados, Wind and Hail as severe storms.  Starting 1996 recorded all 48 types of severe storms.</a:t>
            </a:r>
            <a:endParaRPr/>
          </a:p>
          <a:p>
            <a:pPr indent="-196850" lvl="0" marL="285750" marR="0" rtl="0" algn="l">
              <a:spcBef>
                <a:spcPts val="0"/>
              </a:spcBef>
              <a:spcAft>
                <a:spcPts val="0"/>
              </a:spcAft>
              <a:buClr>
                <a:schemeClr val="dk1"/>
              </a:buClr>
              <a:buSzPts val="1400"/>
              <a:buFont typeface="Arial"/>
              <a:buNone/>
            </a:pPr>
            <a:r>
              <a:t/>
            </a:r>
            <a:endParaRPr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1400">
                <a:solidFill>
                  <a:srgbClr val="000000"/>
                </a:solidFill>
                <a:latin typeface="Arial"/>
                <a:ea typeface="Arial"/>
                <a:cs typeface="Arial"/>
                <a:sym typeface="Arial"/>
              </a:rPr>
              <a:t>NOAA Online Climate Database </a:t>
            </a:r>
            <a:r>
              <a:rPr lang="en-US" sz="1200">
                <a:solidFill>
                  <a:srgbClr val="000000"/>
                </a:solidFill>
                <a:latin typeface="Arial"/>
                <a:ea typeface="Arial"/>
                <a:cs typeface="Arial"/>
                <a:sym typeface="Arial"/>
              </a:rPr>
              <a:t>(</a:t>
            </a:r>
            <a:r>
              <a:rPr b="0" i="0" lang="en-US" sz="1200" u="sng" strike="noStrike">
                <a:solidFill>
                  <a:srgbClr val="1155CC"/>
                </a:solidFill>
                <a:latin typeface="Arial"/>
                <a:ea typeface="Arial"/>
                <a:cs typeface="Arial"/>
                <a:sym typeface="Arial"/>
                <a:hlinkClick r:id="rId4"/>
              </a:rPr>
              <a:t>https://www.ncdc.noaa.gov/cdo-web/datatools/findstation</a:t>
            </a:r>
            <a:r>
              <a:rPr b="0" i="0" lang="en-US" sz="1200" u="sng" strike="noStrike">
                <a:solidFill>
                  <a:srgbClr val="1155CC"/>
                </a:solidFill>
                <a:latin typeface="Arial"/>
                <a:ea typeface="Arial"/>
                <a:cs typeface="Arial"/>
                <a:sym typeface="Arial"/>
              </a:rPr>
              <a:t>)</a:t>
            </a:r>
            <a:endParaRPr sz="1200">
              <a:solidFill>
                <a:srgbClr val="000000"/>
              </a:solidFill>
              <a:latin typeface="Arial"/>
              <a:ea typeface="Arial"/>
              <a:cs typeface="Arial"/>
              <a:sym typeface="Arial"/>
            </a:endParaRPr>
          </a:p>
          <a:p>
            <a:pPr indent="-285750" lvl="0" marL="285750" marR="0" rtl="0" algn="l">
              <a:spcBef>
                <a:spcPts val="0"/>
              </a:spcBef>
              <a:spcAft>
                <a:spcPts val="0"/>
              </a:spcAft>
              <a:buClr>
                <a:srgbClr val="000000"/>
              </a:buClr>
              <a:buSzPts val="1400"/>
              <a:buFont typeface="Arial"/>
              <a:buChar char="•"/>
            </a:pPr>
            <a:r>
              <a:rPr i="0" lang="en-US" sz="1400" u="none" strike="noStrike">
                <a:solidFill>
                  <a:srgbClr val="000000"/>
                </a:solidFill>
                <a:latin typeface="Arial"/>
                <a:ea typeface="Arial"/>
                <a:cs typeface="Arial"/>
                <a:sym typeface="Arial"/>
              </a:rPr>
              <a:t>Data as far back as 1853 for select weather stations.</a:t>
            </a:r>
            <a:endParaRPr/>
          </a:p>
          <a:p>
            <a:pPr indent="-285750" lvl="0" marL="285750" marR="0" rtl="0" algn="l">
              <a:spcBef>
                <a:spcPts val="0"/>
              </a:spcBef>
              <a:spcAft>
                <a:spcPts val="0"/>
              </a:spcAft>
              <a:buClr>
                <a:srgbClr val="000000"/>
              </a:buClr>
              <a:buSzPts val="1400"/>
              <a:buFont typeface="Arial"/>
              <a:buChar char="•"/>
            </a:pPr>
            <a:r>
              <a:rPr lang="en-US" sz="1400">
                <a:solidFill>
                  <a:srgbClr val="000000"/>
                </a:solidFill>
                <a:latin typeface="Arial"/>
                <a:ea typeface="Arial"/>
                <a:cs typeface="Arial"/>
                <a:sym typeface="Arial"/>
              </a:rPr>
              <a:t>Can find stations by state and then see what is recorded.</a:t>
            </a:r>
            <a:endParaRPr/>
          </a:p>
          <a:p>
            <a:pPr indent="-285750" lvl="0" marL="285750" marR="0" rtl="0" algn="l">
              <a:spcBef>
                <a:spcPts val="0"/>
              </a:spcBef>
              <a:spcAft>
                <a:spcPts val="0"/>
              </a:spcAft>
              <a:buClr>
                <a:srgbClr val="000000"/>
              </a:buClr>
              <a:buSzPts val="1400"/>
              <a:buFont typeface="Arial"/>
              <a:buChar char="•"/>
            </a:pPr>
            <a:r>
              <a:rPr i="0" lang="en-US" sz="1400" u="none" strike="noStrike">
                <a:solidFill>
                  <a:srgbClr val="000000"/>
                </a:solidFill>
                <a:latin typeface="Arial"/>
                <a:ea typeface="Arial"/>
                <a:cs typeface="Arial"/>
                <a:sym typeface="Arial"/>
              </a:rPr>
              <a:t>Can retrieve Average Temperature and Precipitation Data for Stations.  Each station is a unique csv file.</a:t>
            </a:r>
            <a:endParaRPr/>
          </a:p>
          <a:p>
            <a:pPr indent="-285750" lvl="0" marL="285750" marR="0" rtl="0" algn="l">
              <a:spcBef>
                <a:spcPts val="0"/>
              </a:spcBef>
              <a:spcAft>
                <a:spcPts val="0"/>
              </a:spcAft>
              <a:buClr>
                <a:srgbClr val="000000"/>
              </a:buClr>
              <a:buSzPts val="1400"/>
              <a:buFont typeface="Arial"/>
              <a:buChar char="•"/>
            </a:pPr>
            <a:r>
              <a:rPr lang="en-US" sz="1400">
                <a:solidFill>
                  <a:srgbClr val="000000"/>
                </a:solidFill>
                <a:latin typeface="Arial"/>
                <a:ea typeface="Arial"/>
                <a:cs typeface="Arial"/>
                <a:sym typeface="Arial"/>
              </a:rPr>
              <a:t>For Minnesota found 7 stations that had good data to work with: ADA, Cloquet, Roseau, Winnibigoshish Dam, Warroad, Hallock, Alexandria Chandler Field, Canby, Collegeville St. John</a:t>
            </a:r>
            <a:endParaRPr/>
          </a:p>
          <a:p>
            <a:pPr indent="0" lvl="0" marL="0" marR="0" rtl="0" algn="l">
              <a:spcBef>
                <a:spcPts val="0"/>
              </a:spcBef>
              <a:spcAft>
                <a:spcPts val="0"/>
              </a:spcAft>
              <a:buNone/>
            </a:pPr>
            <a:r>
              <a:t/>
            </a:r>
            <a:endParaRPr i="0" sz="1400" u="none" strike="noStrike">
              <a:solidFill>
                <a:srgbClr val="000000"/>
              </a:solidFill>
              <a:latin typeface="Arial"/>
              <a:ea typeface="Arial"/>
              <a:cs typeface="Arial"/>
              <a:sym typeface="Arial"/>
            </a:endParaRPr>
          </a:p>
        </p:txBody>
      </p:sp>
      <p:pic>
        <p:nvPicPr>
          <p:cNvPr id="107" name="Google Shape;107;p3"/>
          <p:cNvPicPr preferRelativeResize="0"/>
          <p:nvPr/>
        </p:nvPicPr>
        <p:blipFill rotWithShape="1">
          <a:blip r:embed="rId5">
            <a:alphaModFix/>
          </a:blip>
          <a:srcRect b="0" l="0" r="0" t="0"/>
          <a:stretch/>
        </p:blipFill>
        <p:spPr>
          <a:xfrm>
            <a:off x="5430246" y="5771214"/>
            <a:ext cx="6562725" cy="781050"/>
          </a:xfrm>
          <a:prstGeom prst="rect">
            <a:avLst/>
          </a:prstGeom>
          <a:noFill/>
          <a:ln>
            <a:noFill/>
          </a:ln>
        </p:spPr>
      </p:pic>
      <p:sp>
        <p:nvSpPr>
          <p:cNvPr id="108" name="Google Shape;108;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Team 7 - Has Weather in Minnesota Gotten More Severe?</a:t>
            </a:r>
            <a:endParaRPr/>
          </a:p>
        </p:txBody>
      </p:sp>
      <p:sp>
        <p:nvSpPr>
          <p:cNvPr id="109" name="Google Shape;10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nvSpPr>
        <p:spPr>
          <a:xfrm>
            <a:off x="694352" y="398550"/>
            <a:ext cx="11224746" cy="42780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00"/>
                </a:solidFill>
                <a:latin typeface="Arial"/>
                <a:ea typeface="Arial"/>
                <a:cs typeface="Arial"/>
                <a:sym typeface="Arial"/>
              </a:rPr>
              <a:t>What Data </a:t>
            </a:r>
            <a:r>
              <a:rPr b="1" lang="en-US" sz="1800">
                <a:solidFill>
                  <a:srgbClr val="000000"/>
                </a:solidFill>
                <a:latin typeface="Arial"/>
                <a:ea typeface="Arial"/>
                <a:cs typeface="Arial"/>
                <a:sym typeface="Arial"/>
              </a:rPr>
              <a:t>D</a:t>
            </a:r>
            <a:r>
              <a:rPr b="1" i="0" lang="en-US" sz="1800" u="none" strike="noStrike">
                <a:solidFill>
                  <a:srgbClr val="000000"/>
                </a:solidFill>
                <a:latin typeface="Arial"/>
                <a:ea typeface="Arial"/>
                <a:cs typeface="Arial"/>
                <a:sym typeface="Arial"/>
              </a:rPr>
              <a:t>id </a:t>
            </a:r>
            <a:r>
              <a:rPr b="1" lang="en-US" sz="1800">
                <a:solidFill>
                  <a:srgbClr val="000000"/>
                </a:solidFill>
                <a:latin typeface="Arial"/>
                <a:ea typeface="Arial"/>
                <a:cs typeface="Arial"/>
                <a:sym typeface="Arial"/>
              </a:rPr>
              <a:t>W</a:t>
            </a:r>
            <a:r>
              <a:rPr b="1" i="0" lang="en-US" sz="1800" u="none" strike="noStrike">
                <a:solidFill>
                  <a:srgbClr val="000000"/>
                </a:solidFill>
                <a:latin typeface="Arial"/>
                <a:ea typeface="Arial"/>
                <a:cs typeface="Arial"/>
                <a:sym typeface="Arial"/>
              </a:rPr>
              <a:t>e Analyze to Test our Hypothesis?</a:t>
            </a:r>
            <a:endParaRPr/>
          </a:p>
          <a:p>
            <a:pPr indent="0" lvl="0" marL="0" marR="0" rtl="0" algn="l">
              <a:spcBef>
                <a:spcPts val="0"/>
              </a:spcBef>
              <a:spcAft>
                <a:spcPts val="0"/>
              </a:spcAft>
              <a:buNone/>
            </a:pPr>
            <a:r>
              <a:t/>
            </a:r>
            <a:endParaRPr b="1" sz="1600">
              <a:solidFill>
                <a:srgbClr val="000000"/>
              </a:solidFill>
              <a:latin typeface="Arial"/>
              <a:ea typeface="Arial"/>
              <a:cs typeface="Arial"/>
              <a:sym typeface="Arial"/>
            </a:endParaRPr>
          </a:p>
          <a:p>
            <a:pPr indent="0" lvl="0" marL="0" marR="0" rtl="0" algn="l">
              <a:spcBef>
                <a:spcPts val="0"/>
              </a:spcBef>
              <a:spcAft>
                <a:spcPts val="0"/>
              </a:spcAft>
              <a:buNone/>
            </a:pPr>
            <a:r>
              <a:rPr b="1" lang="en-US" sz="1600">
                <a:solidFill>
                  <a:srgbClr val="000000"/>
                </a:solidFill>
                <a:latin typeface="Arial"/>
                <a:ea typeface="Arial"/>
                <a:cs typeface="Arial"/>
                <a:sym typeface="Arial"/>
              </a:rPr>
              <a:t>Severe Storms</a:t>
            </a:r>
            <a:endParaRPr/>
          </a:p>
          <a:p>
            <a:pPr indent="-285750" lvl="0" marL="285750" marR="0" rtl="0" algn="l">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Number of </a:t>
            </a:r>
            <a:r>
              <a:rPr lang="en-US" sz="1600"/>
              <a:t>Tornadoes</a:t>
            </a:r>
            <a:r>
              <a:rPr lang="en-US" sz="1600">
                <a:solidFill>
                  <a:srgbClr val="000000"/>
                </a:solidFill>
                <a:latin typeface="Arial"/>
                <a:ea typeface="Arial"/>
                <a:cs typeface="Arial"/>
                <a:sym typeface="Arial"/>
              </a:rPr>
              <a:t> and Wind/Hail storms per year from 1950 to 2019 (regression)</a:t>
            </a:r>
            <a:endParaRPr/>
          </a:p>
          <a:p>
            <a:pPr indent="-285750" lvl="0" marL="285750" marR="0" rtl="0" algn="l">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ANOVA on </a:t>
            </a:r>
            <a:r>
              <a:rPr lang="en-US" sz="1600"/>
              <a:t>data</a:t>
            </a:r>
            <a:r>
              <a:rPr lang="en-US" sz="1600">
                <a:solidFill>
                  <a:srgbClr val="000000"/>
                </a:solidFill>
                <a:latin typeface="Arial"/>
                <a:ea typeface="Arial"/>
                <a:cs typeface="Arial"/>
                <a:sym typeface="Arial"/>
              </a:rPr>
              <a:t> – any statistical significance?</a:t>
            </a:r>
            <a:endParaRPr/>
          </a:p>
          <a:p>
            <a:pPr indent="-285750" lvl="0" marL="285750" marR="0" rtl="0" algn="l">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Occurrence of different severe storms from 1996 to present (because we can and it is cool to see).</a:t>
            </a:r>
            <a:endParaRPr/>
          </a:p>
          <a:p>
            <a:pPr indent="-285750" lvl="0" marL="285750" marR="0" rtl="0" algn="l">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Number of Severe Storm Events per year from 1996 to present (regression).  </a:t>
            </a:r>
            <a:endParaRPr/>
          </a:p>
          <a:p>
            <a:pPr indent="-285750" lvl="0" marL="285750" marR="0" rtl="0" algn="l">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ANOVA on </a:t>
            </a:r>
            <a:r>
              <a:rPr lang="en-US" sz="1600"/>
              <a:t>Severe Storm Events per year from 1996 to present</a:t>
            </a:r>
            <a:r>
              <a:rPr lang="en-US" sz="1600">
                <a:solidFill>
                  <a:srgbClr val="000000"/>
                </a:solidFill>
                <a:latin typeface="Arial"/>
                <a:ea typeface="Arial"/>
                <a:cs typeface="Arial"/>
                <a:sym typeface="Arial"/>
              </a:rPr>
              <a:t> – any statistical significance?</a:t>
            </a:r>
            <a:endParaRPr/>
          </a:p>
          <a:p>
            <a:pPr indent="-184150" lvl="0" marL="285750" marR="0" rtl="0" algn="l">
              <a:spcBef>
                <a:spcPts val="0"/>
              </a:spcBef>
              <a:spcAft>
                <a:spcPts val="0"/>
              </a:spcAft>
              <a:buClr>
                <a:schemeClr val="dk1"/>
              </a:buClr>
              <a:buSzPts val="1600"/>
              <a:buFont typeface="Arial"/>
              <a:buNone/>
            </a:pPr>
            <a:r>
              <a:t/>
            </a:r>
            <a:endParaRPr sz="1600">
              <a:solidFill>
                <a:srgbClr val="000000"/>
              </a:solidFill>
              <a:latin typeface="Arial"/>
              <a:ea typeface="Arial"/>
              <a:cs typeface="Arial"/>
              <a:sym typeface="Arial"/>
            </a:endParaRPr>
          </a:p>
          <a:p>
            <a:pPr indent="0" lvl="0" marL="0" marR="0" rtl="0" algn="l">
              <a:spcBef>
                <a:spcPts val="0"/>
              </a:spcBef>
              <a:spcAft>
                <a:spcPts val="0"/>
              </a:spcAft>
              <a:buNone/>
            </a:pPr>
            <a:r>
              <a:rPr b="1" lang="en-US" sz="1600">
                <a:solidFill>
                  <a:srgbClr val="000000"/>
                </a:solidFill>
                <a:latin typeface="Arial"/>
                <a:ea typeface="Arial"/>
                <a:cs typeface="Arial"/>
                <a:sym typeface="Arial"/>
              </a:rPr>
              <a:t>General Weather Severity</a:t>
            </a:r>
            <a:endParaRPr/>
          </a:p>
          <a:p>
            <a:pPr indent="-285750" lvl="0" marL="285750" marR="0" rtl="0" algn="l">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Break weather database into seasons – interested in winter and summer (coldest and hottest times).</a:t>
            </a:r>
            <a:endParaRPr/>
          </a:p>
          <a:p>
            <a:pPr indent="-285750" lvl="1" marL="742950" marR="0" rtl="0" algn="l">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Look at change in average seasonal temperature in winter and summer (regression) as a function of years.</a:t>
            </a:r>
            <a:endParaRPr b="0" i="0" sz="1600" u="none" cap="none" strike="noStrike">
              <a:solidFill>
                <a:srgbClr val="000000"/>
              </a:solidFill>
              <a:latin typeface="Arial"/>
              <a:ea typeface="Arial"/>
              <a:cs typeface="Arial"/>
              <a:sym typeface="Arial"/>
            </a:endParaRPr>
          </a:p>
          <a:p>
            <a:pPr indent="-330200" lvl="2" marL="1371600" marR="0" rtl="0" algn="l">
              <a:spcBef>
                <a:spcPts val="0"/>
              </a:spcBef>
              <a:spcAft>
                <a:spcPts val="0"/>
              </a:spcAft>
              <a:buSzPts val="1600"/>
              <a:buChar char="■"/>
            </a:pPr>
            <a:r>
              <a:rPr lang="en-US" sz="1600"/>
              <a:t>ANOVA on any statistically significant correlation.</a:t>
            </a:r>
            <a:endParaRPr sz="1600"/>
          </a:p>
          <a:p>
            <a:pPr indent="-285750" lvl="1" marL="742950" marR="0" rtl="0" algn="l">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Look at change in average maximum and minimum seasonal temperatures (regression) as a function of years.</a:t>
            </a:r>
            <a:endParaRPr/>
          </a:p>
          <a:p>
            <a:pPr indent="-285750" lvl="1" marL="742950" marR="0" rtl="0" algn="l">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Look at seasonal temperature swing (maximum - minimum) in winter and summer (regression) as function of year.</a:t>
            </a:r>
            <a:endParaRPr/>
          </a:p>
          <a:p>
            <a:pPr indent="-285750" lvl="1" marL="742950" marR="0" rtl="0" algn="l">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Look at statistical significance of seasonal swing by ANOVA.</a:t>
            </a:r>
            <a:endParaRPr/>
          </a:p>
          <a:p>
            <a:pPr indent="0" lvl="0" marL="457200" marR="0" rtl="0" algn="l">
              <a:spcBef>
                <a:spcPts val="0"/>
              </a:spcBef>
              <a:spcAft>
                <a:spcPts val="0"/>
              </a:spcAft>
              <a:buNone/>
            </a:pPr>
            <a:r>
              <a:t/>
            </a:r>
            <a:endParaRPr i="1"/>
          </a:p>
          <a:p>
            <a:pPr indent="-184150" lvl="0" marL="285750" marR="0" rtl="0" algn="l">
              <a:spcBef>
                <a:spcPts val="0"/>
              </a:spcBef>
              <a:spcAft>
                <a:spcPts val="0"/>
              </a:spcAft>
              <a:buClr>
                <a:schemeClr val="dk1"/>
              </a:buClr>
              <a:buSzPts val="1600"/>
              <a:buFont typeface="Arial"/>
              <a:buNone/>
            </a:pPr>
            <a:r>
              <a:t/>
            </a:r>
            <a:endParaRPr i="0" sz="1600" u="none" strike="noStrike">
              <a:solidFill>
                <a:srgbClr val="000000"/>
              </a:solidFill>
              <a:latin typeface="Arial"/>
              <a:ea typeface="Arial"/>
              <a:cs typeface="Arial"/>
              <a:sym typeface="Arial"/>
            </a:endParaRPr>
          </a:p>
        </p:txBody>
      </p:sp>
      <p:sp>
        <p:nvSpPr>
          <p:cNvPr id="115" name="Google Shape;11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Team 7 - Has Weather in Minnesota Gotten More Severe?</a:t>
            </a:r>
            <a:endParaRPr/>
          </a:p>
        </p:txBody>
      </p:sp>
      <p:sp>
        <p:nvSpPr>
          <p:cNvPr id="116" name="Google Shape;11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idx="1" type="body"/>
          </p:nvPr>
        </p:nvSpPr>
        <p:spPr>
          <a:xfrm>
            <a:off x="933893" y="99628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Jupyter Notebook to look at how data was cleaned</a:t>
            </a:r>
            <a:endParaRPr/>
          </a:p>
        </p:txBody>
      </p:sp>
      <p:sp>
        <p:nvSpPr>
          <p:cNvPr id="122" name="Google Shape;12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Team 7 - Has Weather in Minnesota Gotten More Severe?</a:t>
            </a:r>
            <a:endParaRPr/>
          </a:p>
        </p:txBody>
      </p:sp>
      <p:sp>
        <p:nvSpPr>
          <p:cNvPr id="123" name="Google Shape;12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8ddfdc1992_0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Team 7 - Has Weather in Minnesota Gotten More Severe?</a:t>
            </a:r>
            <a:endParaRPr/>
          </a:p>
        </p:txBody>
      </p:sp>
      <p:sp>
        <p:nvSpPr>
          <p:cNvPr id="129" name="Google Shape;129;g8ddfdc1992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0" name="Google Shape;130;g8ddfdc1992_0_0"/>
          <p:cNvSpPr txBox="1"/>
          <p:nvPr/>
        </p:nvSpPr>
        <p:spPr>
          <a:xfrm>
            <a:off x="0" y="0"/>
            <a:ext cx="12111300" cy="589200"/>
          </a:xfrm>
          <a:prstGeom prst="rect">
            <a:avLst/>
          </a:prstGeom>
          <a:noFill/>
          <a:ln>
            <a:noFill/>
          </a:ln>
        </p:spPr>
        <p:txBody>
          <a:bodyPr anchorCtr="0" anchor="t" bIns="91425" lIns="91425" spcFirstLastPara="1" rIns="91425" wrap="square" tIns="91425">
            <a:noAutofit/>
          </a:bodyPr>
          <a:lstStyle/>
          <a:p>
            <a:pPr indent="-285750" lvl="0" marL="285750" rtl="0" algn="l">
              <a:spcBef>
                <a:spcPts val="0"/>
              </a:spcBef>
              <a:spcAft>
                <a:spcPts val="0"/>
              </a:spcAft>
              <a:buClr>
                <a:schemeClr val="dk1"/>
              </a:buClr>
              <a:buSzPts val="1600"/>
              <a:buChar char="•"/>
            </a:pPr>
            <a:r>
              <a:rPr b="1" lang="en-US" sz="1600">
                <a:solidFill>
                  <a:schemeClr val="dk1"/>
                </a:solidFill>
              </a:rPr>
              <a:t>Number of </a:t>
            </a:r>
            <a:r>
              <a:rPr b="1" lang="en-US" sz="1600">
                <a:solidFill>
                  <a:schemeClr val="dk1"/>
                </a:solidFill>
              </a:rPr>
              <a:t>Tornadoes</a:t>
            </a:r>
            <a:r>
              <a:rPr b="1" lang="en-US" sz="1600">
                <a:solidFill>
                  <a:schemeClr val="dk1"/>
                </a:solidFill>
              </a:rPr>
              <a:t> and Wind/Hail storms per year from 1950 to 2019 (regression)</a:t>
            </a:r>
            <a:endParaRPr b="1"/>
          </a:p>
        </p:txBody>
      </p:sp>
      <p:pic>
        <p:nvPicPr>
          <p:cNvPr id="131" name="Google Shape;131;g8ddfdc1992_0_0"/>
          <p:cNvPicPr preferRelativeResize="0"/>
          <p:nvPr/>
        </p:nvPicPr>
        <p:blipFill>
          <a:blip r:embed="rId3">
            <a:alphaModFix/>
          </a:blip>
          <a:stretch>
            <a:fillRect/>
          </a:stretch>
        </p:blipFill>
        <p:spPr>
          <a:xfrm>
            <a:off x="6992365" y="530176"/>
            <a:ext cx="4199636" cy="2904200"/>
          </a:xfrm>
          <a:prstGeom prst="rect">
            <a:avLst/>
          </a:prstGeom>
          <a:noFill/>
          <a:ln>
            <a:noFill/>
          </a:ln>
        </p:spPr>
      </p:pic>
      <p:pic>
        <p:nvPicPr>
          <p:cNvPr id="132" name="Google Shape;132;g8ddfdc1992_0_0"/>
          <p:cNvPicPr preferRelativeResize="0"/>
          <p:nvPr/>
        </p:nvPicPr>
        <p:blipFill rotWithShape="1">
          <a:blip r:embed="rId4">
            <a:alphaModFix/>
          </a:blip>
          <a:srcRect b="0" l="0" r="7587" t="0"/>
          <a:stretch/>
        </p:blipFill>
        <p:spPr>
          <a:xfrm>
            <a:off x="-76200" y="428650"/>
            <a:ext cx="4678076" cy="3301750"/>
          </a:xfrm>
          <a:prstGeom prst="rect">
            <a:avLst/>
          </a:prstGeom>
          <a:noFill/>
          <a:ln>
            <a:noFill/>
          </a:ln>
        </p:spPr>
      </p:pic>
      <p:pic>
        <p:nvPicPr>
          <p:cNvPr id="133" name="Google Shape;133;g8ddfdc1992_0_0"/>
          <p:cNvPicPr preferRelativeResize="0"/>
          <p:nvPr/>
        </p:nvPicPr>
        <p:blipFill>
          <a:blip r:embed="rId5">
            <a:alphaModFix/>
          </a:blip>
          <a:stretch>
            <a:fillRect/>
          </a:stretch>
        </p:blipFill>
        <p:spPr>
          <a:xfrm>
            <a:off x="3741638" y="3343675"/>
            <a:ext cx="4329234" cy="309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8ddfdc1992_0_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Team 7 - Has Weather in Minnesota Gotten More Severe?</a:t>
            </a:r>
            <a:endParaRPr/>
          </a:p>
        </p:txBody>
      </p:sp>
      <p:sp>
        <p:nvSpPr>
          <p:cNvPr id="139" name="Google Shape;139;g8ddfdc1992_0_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g8ddfdc1992_0_28"/>
          <p:cNvSpPr txBox="1"/>
          <p:nvPr/>
        </p:nvSpPr>
        <p:spPr>
          <a:xfrm>
            <a:off x="0" y="0"/>
            <a:ext cx="12111300" cy="589200"/>
          </a:xfrm>
          <a:prstGeom prst="rect">
            <a:avLst/>
          </a:prstGeom>
          <a:noFill/>
          <a:ln>
            <a:noFill/>
          </a:ln>
        </p:spPr>
        <p:txBody>
          <a:bodyPr anchorCtr="0" anchor="t" bIns="91425" lIns="91425" spcFirstLastPara="1" rIns="91425" wrap="square" tIns="91425">
            <a:noAutofit/>
          </a:bodyPr>
          <a:lstStyle/>
          <a:p>
            <a:pPr indent="-285750" lvl="0" marL="285750" rtl="0" algn="l">
              <a:spcBef>
                <a:spcPts val="0"/>
              </a:spcBef>
              <a:spcAft>
                <a:spcPts val="0"/>
              </a:spcAft>
              <a:buClr>
                <a:schemeClr val="dk1"/>
              </a:buClr>
              <a:buSzPts val="1600"/>
              <a:buChar char="•"/>
            </a:pPr>
            <a:r>
              <a:rPr b="1" lang="en-US" sz="1600">
                <a:solidFill>
                  <a:schemeClr val="dk1"/>
                </a:solidFill>
              </a:rPr>
              <a:t>Number of </a:t>
            </a:r>
            <a:r>
              <a:rPr b="1" lang="en-US" sz="1600">
                <a:solidFill>
                  <a:schemeClr val="dk1"/>
                </a:solidFill>
              </a:rPr>
              <a:t>Tornadoes</a:t>
            </a:r>
            <a:r>
              <a:rPr b="1" lang="en-US" sz="1600">
                <a:solidFill>
                  <a:schemeClr val="dk1"/>
                </a:solidFill>
              </a:rPr>
              <a:t> and Wind/Hail storms per year from 1950 to 2019 (regression)</a:t>
            </a:r>
            <a:endParaRPr b="1"/>
          </a:p>
        </p:txBody>
      </p:sp>
      <p:pic>
        <p:nvPicPr>
          <p:cNvPr id="141" name="Google Shape;141;g8ddfdc1992_0_28"/>
          <p:cNvPicPr preferRelativeResize="0"/>
          <p:nvPr/>
        </p:nvPicPr>
        <p:blipFill>
          <a:blip r:embed="rId3">
            <a:alphaModFix/>
          </a:blip>
          <a:stretch>
            <a:fillRect/>
          </a:stretch>
        </p:blipFill>
        <p:spPr>
          <a:xfrm>
            <a:off x="627100" y="508975"/>
            <a:ext cx="5192375" cy="3420575"/>
          </a:xfrm>
          <a:prstGeom prst="rect">
            <a:avLst/>
          </a:prstGeom>
          <a:noFill/>
          <a:ln>
            <a:noFill/>
          </a:ln>
        </p:spPr>
      </p:pic>
      <p:pic>
        <p:nvPicPr>
          <p:cNvPr id="142" name="Google Shape;142;g8ddfdc1992_0_28"/>
          <p:cNvPicPr preferRelativeResize="0"/>
          <p:nvPr/>
        </p:nvPicPr>
        <p:blipFill>
          <a:blip r:embed="rId4">
            <a:alphaModFix/>
          </a:blip>
          <a:stretch>
            <a:fillRect/>
          </a:stretch>
        </p:blipFill>
        <p:spPr>
          <a:xfrm>
            <a:off x="6267450" y="508978"/>
            <a:ext cx="4789025" cy="3279175"/>
          </a:xfrm>
          <a:prstGeom prst="rect">
            <a:avLst/>
          </a:prstGeom>
          <a:noFill/>
          <a:ln>
            <a:noFill/>
          </a:ln>
        </p:spPr>
      </p:pic>
      <p:cxnSp>
        <p:nvCxnSpPr>
          <p:cNvPr id="143" name="Google Shape;143;g8ddfdc1992_0_28"/>
          <p:cNvCxnSpPr/>
          <p:nvPr/>
        </p:nvCxnSpPr>
        <p:spPr>
          <a:xfrm flipH="1" rot="10800000">
            <a:off x="5528250" y="1449350"/>
            <a:ext cx="739200" cy="3600"/>
          </a:xfrm>
          <a:prstGeom prst="straightConnector1">
            <a:avLst/>
          </a:prstGeom>
          <a:noFill/>
          <a:ln cap="flat" cmpd="sng" w="38100">
            <a:solidFill>
              <a:schemeClr val="dk2"/>
            </a:solidFill>
            <a:prstDash val="solid"/>
            <a:round/>
            <a:headEnd len="lg" w="lg" type="none"/>
            <a:tailEnd len="lg" w="lg" type="triangle"/>
          </a:ln>
        </p:spPr>
      </p:cxnSp>
      <p:sp>
        <p:nvSpPr>
          <p:cNvPr id="144" name="Google Shape;144;g8ddfdc1992_0_28"/>
          <p:cNvSpPr txBox="1"/>
          <p:nvPr/>
        </p:nvSpPr>
        <p:spPr>
          <a:xfrm>
            <a:off x="112825" y="4124625"/>
            <a:ext cx="11885400" cy="21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450">
                <a:solidFill>
                  <a:schemeClr val="dk1"/>
                </a:solidFill>
                <a:highlight>
                  <a:srgbClr val="FFFFFF"/>
                </a:highlight>
              </a:rPr>
              <a:t>Results:</a:t>
            </a:r>
            <a:endParaRPr b="1" sz="1450">
              <a:solidFill>
                <a:schemeClr val="dk1"/>
              </a:solidFill>
              <a:highlight>
                <a:srgbClr val="FFFFFF"/>
              </a:highlight>
            </a:endParaRPr>
          </a:p>
          <a:p>
            <a:pPr indent="0" lvl="0" marL="0" rtl="0" algn="l">
              <a:spcBef>
                <a:spcPts val="0"/>
              </a:spcBef>
              <a:spcAft>
                <a:spcPts val="0"/>
              </a:spcAft>
              <a:buNone/>
            </a:pPr>
            <a:r>
              <a:rPr lang="en-US" sz="1450">
                <a:solidFill>
                  <a:schemeClr val="dk1"/>
                </a:solidFill>
                <a:highlight>
                  <a:srgbClr val="FFFFFF"/>
                </a:highlight>
              </a:rPr>
              <a:t>Hypothesis: </a:t>
            </a:r>
            <a:r>
              <a:rPr lang="en-US">
                <a:solidFill>
                  <a:schemeClr val="dk1"/>
                </a:solidFill>
              </a:rPr>
              <a:t>Between 1950 and 2020, on average there has been an increase in the number of severe weather instances.</a:t>
            </a:r>
            <a:endParaRPr sz="1050">
              <a:solidFill>
                <a:schemeClr val="dk1"/>
              </a:solidFill>
              <a:highlight>
                <a:srgbClr val="FFFFFF"/>
              </a:highlight>
            </a:endParaRPr>
          </a:p>
          <a:p>
            <a:pPr indent="0" lvl="0" marL="0" rtl="0" algn="l">
              <a:spcBef>
                <a:spcPts val="0"/>
              </a:spcBef>
              <a:spcAft>
                <a:spcPts val="0"/>
              </a:spcAft>
              <a:buNone/>
            </a:pPr>
            <a:r>
              <a:rPr lang="en-US" sz="1450">
                <a:solidFill>
                  <a:schemeClr val="dk1"/>
                </a:solidFill>
                <a:highlight>
                  <a:srgbClr val="FFFFFF"/>
                </a:highlight>
              </a:rPr>
              <a:t>Null Hypothesis: </a:t>
            </a:r>
            <a:r>
              <a:rPr lang="en-US">
                <a:solidFill>
                  <a:schemeClr val="dk1"/>
                </a:solidFill>
              </a:rPr>
              <a:t>The average number of instances of severe weather between 1950 to 2020 has not changed or has no statistical significance</a:t>
            </a:r>
            <a:endParaRPr sz="1450">
              <a:solidFill>
                <a:schemeClr val="dk1"/>
              </a:solidFill>
              <a:highlight>
                <a:srgbClr val="FFFFFF"/>
              </a:highlight>
            </a:endParaRPr>
          </a:p>
          <a:p>
            <a:pPr indent="0" lvl="0" marL="0" rtl="0" algn="l">
              <a:spcBef>
                <a:spcPts val="0"/>
              </a:spcBef>
              <a:spcAft>
                <a:spcPts val="0"/>
              </a:spcAft>
              <a:buNone/>
            </a:pPr>
            <a:r>
              <a:t/>
            </a:r>
            <a:endParaRPr sz="1450">
              <a:solidFill>
                <a:schemeClr val="dk1"/>
              </a:solidFill>
              <a:highlight>
                <a:srgbClr val="FFFFFF"/>
              </a:highlight>
            </a:endParaRPr>
          </a:p>
          <a:p>
            <a:pPr indent="0" lvl="0" marL="0" rtl="0" algn="l">
              <a:spcBef>
                <a:spcPts val="0"/>
              </a:spcBef>
              <a:spcAft>
                <a:spcPts val="0"/>
              </a:spcAft>
              <a:buNone/>
            </a:pPr>
            <a:r>
              <a:rPr lang="en-US" sz="1450">
                <a:solidFill>
                  <a:schemeClr val="dk1"/>
                </a:solidFill>
                <a:highlight>
                  <a:srgbClr val="FFFFFF"/>
                </a:highlight>
              </a:rPr>
              <a:t>ANOVA for  Binned Data statistic=11.1131, pvalue=5.7817e-06</a:t>
            </a:r>
            <a:endParaRPr sz="1450">
              <a:solidFill>
                <a:schemeClr val="dk1"/>
              </a:solidFill>
              <a:highlight>
                <a:srgbClr val="FFFFFF"/>
              </a:highlight>
            </a:endParaRPr>
          </a:p>
          <a:p>
            <a:pPr indent="0" lvl="0" marL="0" rtl="0" algn="l">
              <a:lnSpc>
                <a:spcPct val="115000"/>
              </a:lnSpc>
              <a:spcBef>
                <a:spcPts val="0"/>
              </a:spcBef>
              <a:spcAft>
                <a:spcPts val="0"/>
              </a:spcAft>
              <a:buNone/>
            </a:pPr>
            <a:r>
              <a:rPr lang="en-US" sz="1450">
                <a:solidFill>
                  <a:schemeClr val="dk1"/>
                </a:solidFill>
                <a:highlight>
                  <a:srgbClr val="FFFFFF"/>
                </a:highlight>
              </a:rPr>
              <a:t>The p-value is less than 5% so we reject the Null Hypothesis - Events are not independent of years.</a:t>
            </a:r>
            <a:endParaRPr sz="1450">
              <a:solidFill>
                <a:schemeClr val="dk1"/>
              </a:solidFill>
              <a:highlight>
                <a:srgbClr val="FFFFFF"/>
              </a:highlight>
            </a:endParaRPr>
          </a:p>
          <a:p>
            <a:pPr indent="0" lvl="0" marL="0" rtl="0" algn="l">
              <a:lnSpc>
                <a:spcPct val="115000"/>
              </a:lnSpc>
              <a:spcBef>
                <a:spcPts val="0"/>
              </a:spcBef>
              <a:spcAft>
                <a:spcPts val="0"/>
              </a:spcAft>
              <a:buNone/>
            </a:pPr>
            <a:r>
              <a:rPr lang="en-US" sz="1450">
                <a:solidFill>
                  <a:schemeClr val="dk1"/>
                </a:solidFill>
                <a:highlight>
                  <a:srgbClr val="FFFFFF"/>
                </a:highlight>
              </a:rPr>
              <a:t>Regressions show increasing counts with years.    Correlation coefficent r = 0.79, R2 = 0.62 (62% of variation due to linear change with time).</a:t>
            </a:r>
            <a:endParaRPr sz="1450">
              <a:solidFill>
                <a:schemeClr val="dk1"/>
              </a:solidFill>
              <a:highlight>
                <a:srgbClr val="FFFFFF"/>
              </a:highlight>
            </a:endParaRPr>
          </a:p>
          <a:p>
            <a:pPr indent="0" lvl="0" marL="0" rtl="0" algn="l">
              <a:lnSpc>
                <a:spcPct val="115000"/>
              </a:lnSpc>
              <a:spcBef>
                <a:spcPts val="0"/>
              </a:spcBef>
              <a:spcAft>
                <a:spcPts val="0"/>
              </a:spcAft>
              <a:buNone/>
            </a:pPr>
            <a:r>
              <a:rPr lang="en-US" sz="1450">
                <a:solidFill>
                  <a:schemeClr val="dk1"/>
                </a:solidFill>
                <a:highlight>
                  <a:srgbClr val="FFFFFF"/>
                </a:highlight>
              </a:rPr>
              <a:t>Note: 2020 is not included in the ANOVA test (not complete year)</a:t>
            </a:r>
            <a:endParaRPr sz="1450">
              <a:solidFill>
                <a:schemeClr val="dk1"/>
              </a:solidFill>
              <a:highlight>
                <a:srgbClr val="FFFFFF"/>
              </a:highlight>
            </a:endParaRPr>
          </a:p>
          <a:p>
            <a:pPr indent="0" lvl="0" marL="0" rtl="0" algn="l">
              <a:lnSpc>
                <a:spcPct val="115000"/>
              </a:lnSpc>
              <a:spcBef>
                <a:spcPts val="0"/>
              </a:spcBef>
              <a:spcAft>
                <a:spcPts val="0"/>
              </a:spcAft>
              <a:buNone/>
            </a:pPr>
            <a:r>
              <a:rPr lang="en-US" sz="1450">
                <a:solidFill>
                  <a:schemeClr val="dk1"/>
                </a:solidFill>
                <a:highlight>
                  <a:srgbClr val="FFFFFF"/>
                </a:highlight>
              </a:rPr>
              <a:t>Therefore, reject the Null Hypothesis - </a:t>
            </a:r>
            <a:r>
              <a:rPr lang="en-US">
                <a:solidFill>
                  <a:schemeClr val="dk1"/>
                </a:solidFill>
              </a:rPr>
              <a:t>Between 1950 and 2020, on average there has been an increase in the number of severe weather instances</a:t>
            </a:r>
            <a:endParaRPr sz="145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8ddfdc1992_0_4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Team 7 - Has Weather in Minnesota Gotten More Severe?</a:t>
            </a:r>
            <a:endParaRPr/>
          </a:p>
        </p:txBody>
      </p:sp>
      <p:sp>
        <p:nvSpPr>
          <p:cNvPr id="150" name="Google Shape;150;g8ddfdc1992_0_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1" name="Google Shape;151;g8ddfdc1992_0_41"/>
          <p:cNvSpPr txBox="1"/>
          <p:nvPr/>
        </p:nvSpPr>
        <p:spPr>
          <a:xfrm>
            <a:off x="0" y="0"/>
            <a:ext cx="12111300" cy="589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b="1" lang="en-US" sz="1600">
                <a:solidFill>
                  <a:schemeClr val="dk1"/>
                </a:solidFill>
              </a:rPr>
              <a:t>Occurrence of Different Severe Storms pre 1996 to Present (because we can and it is cool to see).</a:t>
            </a:r>
            <a:endParaRPr b="1"/>
          </a:p>
        </p:txBody>
      </p:sp>
      <p:pic>
        <p:nvPicPr>
          <p:cNvPr id="152" name="Google Shape;152;g8ddfdc1992_0_41"/>
          <p:cNvPicPr preferRelativeResize="0"/>
          <p:nvPr/>
        </p:nvPicPr>
        <p:blipFill rotWithShape="1">
          <a:blip r:embed="rId3">
            <a:alphaModFix/>
          </a:blip>
          <a:srcRect b="0" l="24265" r="0" t="0"/>
          <a:stretch/>
        </p:blipFill>
        <p:spPr>
          <a:xfrm>
            <a:off x="702225" y="589200"/>
            <a:ext cx="9891076" cy="5374950"/>
          </a:xfrm>
          <a:prstGeom prst="rect">
            <a:avLst/>
          </a:prstGeom>
          <a:noFill/>
          <a:ln>
            <a:noFill/>
          </a:ln>
        </p:spPr>
      </p:pic>
      <p:sp>
        <p:nvSpPr>
          <p:cNvPr id="153" name="Google Shape;153;g8ddfdc1992_0_41"/>
          <p:cNvSpPr txBox="1"/>
          <p:nvPr/>
        </p:nvSpPr>
        <p:spPr>
          <a:xfrm>
            <a:off x="7357550" y="2394275"/>
            <a:ext cx="4114800" cy="30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450">
                <a:solidFill>
                  <a:schemeClr val="dk1"/>
                </a:solidFill>
                <a:highlight>
                  <a:srgbClr val="FFFFFF"/>
                </a:highlight>
              </a:rPr>
              <a:t>Notes:</a:t>
            </a:r>
            <a:endParaRPr b="1" sz="1450">
              <a:solidFill>
                <a:schemeClr val="dk1"/>
              </a:solidFill>
              <a:highlight>
                <a:srgbClr val="FFFFFF"/>
              </a:highlight>
            </a:endParaRPr>
          </a:p>
          <a:p>
            <a:pPr indent="0" lvl="0" marL="0" rtl="0" algn="l">
              <a:spcBef>
                <a:spcPts val="0"/>
              </a:spcBef>
              <a:spcAft>
                <a:spcPts val="0"/>
              </a:spcAft>
              <a:buNone/>
            </a:pPr>
            <a:r>
              <a:t/>
            </a:r>
            <a:endParaRPr sz="1450">
              <a:solidFill>
                <a:schemeClr val="dk1"/>
              </a:solidFill>
              <a:highlight>
                <a:srgbClr val="FFFFFF"/>
              </a:highlight>
            </a:endParaRPr>
          </a:p>
          <a:p>
            <a:pPr indent="0" lvl="0" marL="0" rtl="0" algn="l">
              <a:spcBef>
                <a:spcPts val="0"/>
              </a:spcBef>
              <a:spcAft>
                <a:spcPts val="0"/>
              </a:spcAft>
              <a:buNone/>
            </a:pPr>
            <a:r>
              <a:rPr lang="en-US" sz="1450">
                <a:solidFill>
                  <a:schemeClr val="dk1"/>
                </a:solidFill>
                <a:highlight>
                  <a:srgbClr val="FFFFFF"/>
                </a:highlight>
              </a:rPr>
              <a:t>Remember, only three storm types tracked before 1996.</a:t>
            </a:r>
            <a:endParaRPr sz="1450">
              <a:solidFill>
                <a:schemeClr val="dk1"/>
              </a:solidFill>
              <a:highlight>
                <a:srgbClr val="FFFFFF"/>
              </a:highlight>
            </a:endParaRPr>
          </a:p>
          <a:p>
            <a:pPr indent="0" lvl="0" marL="0" rtl="0" algn="l">
              <a:spcBef>
                <a:spcPts val="0"/>
              </a:spcBef>
              <a:spcAft>
                <a:spcPts val="0"/>
              </a:spcAft>
              <a:buNone/>
            </a:pPr>
            <a:r>
              <a:t/>
            </a:r>
            <a:endParaRPr sz="1450">
              <a:solidFill>
                <a:schemeClr val="dk1"/>
              </a:solidFill>
              <a:highlight>
                <a:srgbClr val="FFFFFF"/>
              </a:highlight>
            </a:endParaRPr>
          </a:p>
          <a:p>
            <a:pPr indent="0" lvl="0" marL="0" rtl="0" algn="l">
              <a:spcBef>
                <a:spcPts val="0"/>
              </a:spcBef>
              <a:spcAft>
                <a:spcPts val="0"/>
              </a:spcAft>
              <a:buNone/>
            </a:pPr>
            <a:r>
              <a:rPr lang="en-US" sz="1450">
                <a:solidFill>
                  <a:schemeClr val="dk1"/>
                </a:solidFill>
                <a:highlight>
                  <a:srgbClr val="FFFFFF"/>
                </a:highlight>
              </a:rPr>
              <a:t>Thunderstorm/Wind is dominant storm type, accounting for almost 50%.</a:t>
            </a:r>
            <a:endParaRPr sz="1450">
              <a:solidFill>
                <a:schemeClr val="dk1"/>
              </a:solidFill>
              <a:highlight>
                <a:srgbClr val="FFFFFF"/>
              </a:highlight>
            </a:endParaRPr>
          </a:p>
          <a:p>
            <a:pPr indent="0" lvl="0" marL="0" rtl="0" algn="l">
              <a:spcBef>
                <a:spcPts val="0"/>
              </a:spcBef>
              <a:spcAft>
                <a:spcPts val="0"/>
              </a:spcAft>
              <a:buNone/>
            </a:pPr>
            <a:r>
              <a:t/>
            </a:r>
            <a:endParaRPr sz="1450">
              <a:solidFill>
                <a:schemeClr val="dk1"/>
              </a:solidFill>
              <a:highlight>
                <a:srgbClr val="FFFFFF"/>
              </a:highlight>
            </a:endParaRPr>
          </a:p>
          <a:p>
            <a:pPr indent="0" lvl="0" marL="0" rtl="0" algn="l">
              <a:spcBef>
                <a:spcPts val="0"/>
              </a:spcBef>
              <a:spcAft>
                <a:spcPts val="0"/>
              </a:spcAft>
              <a:buNone/>
            </a:pPr>
            <a:r>
              <a:rPr lang="en-US" sz="1450">
                <a:solidFill>
                  <a:schemeClr val="dk1"/>
                </a:solidFill>
                <a:highlight>
                  <a:srgbClr val="FFFFFF"/>
                </a:highlight>
              </a:rPr>
              <a:t>Does this seem reasonable?</a:t>
            </a:r>
            <a:endParaRPr sz="145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8ddfdc1992_0_5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Team 7 - Has Weather in Minnesota Gotten More Severe?</a:t>
            </a:r>
            <a:endParaRPr/>
          </a:p>
        </p:txBody>
      </p:sp>
      <p:sp>
        <p:nvSpPr>
          <p:cNvPr id="159" name="Google Shape;159;g8ddfdc1992_0_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g8ddfdc1992_0_53"/>
          <p:cNvSpPr txBox="1"/>
          <p:nvPr/>
        </p:nvSpPr>
        <p:spPr>
          <a:xfrm>
            <a:off x="0" y="0"/>
            <a:ext cx="12111300" cy="589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b="1" lang="en-US" sz="1600">
                <a:solidFill>
                  <a:schemeClr val="dk1"/>
                </a:solidFill>
              </a:rPr>
              <a:t>Occurrence of Different Severe Storms pre 1996 to Present (because we can and it is cool to see).</a:t>
            </a:r>
            <a:endParaRPr b="1"/>
          </a:p>
        </p:txBody>
      </p:sp>
      <p:pic>
        <p:nvPicPr>
          <p:cNvPr id="161" name="Google Shape;161;g8ddfdc1992_0_53"/>
          <p:cNvPicPr preferRelativeResize="0"/>
          <p:nvPr/>
        </p:nvPicPr>
        <p:blipFill>
          <a:blip r:embed="rId3">
            <a:alphaModFix/>
          </a:blip>
          <a:stretch>
            <a:fillRect/>
          </a:stretch>
        </p:blipFill>
        <p:spPr>
          <a:xfrm>
            <a:off x="1646500" y="425550"/>
            <a:ext cx="7602076" cy="6126448"/>
          </a:xfrm>
          <a:prstGeom prst="rect">
            <a:avLst/>
          </a:prstGeom>
          <a:noFill/>
          <a:ln>
            <a:noFill/>
          </a:ln>
        </p:spPr>
      </p:pic>
      <p:pic>
        <p:nvPicPr>
          <p:cNvPr id="162" name="Google Shape;162;g8ddfdc1992_0_53"/>
          <p:cNvPicPr preferRelativeResize="0"/>
          <p:nvPr/>
        </p:nvPicPr>
        <p:blipFill>
          <a:blip r:embed="rId4">
            <a:alphaModFix/>
          </a:blip>
          <a:stretch>
            <a:fillRect/>
          </a:stretch>
        </p:blipFill>
        <p:spPr>
          <a:xfrm>
            <a:off x="331750" y="589200"/>
            <a:ext cx="2327825" cy="5034600"/>
          </a:xfrm>
          <a:prstGeom prst="rect">
            <a:avLst/>
          </a:prstGeom>
          <a:noFill/>
          <a:ln>
            <a:noFill/>
          </a:ln>
        </p:spPr>
      </p:pic>
      <p:sp>
        <p:nvSpPr>
          <p:cNvPr id="163" name="Google Shape;163;g8ddfdc1992_0_53"/>
          <p:cNvSpPr txBox="1"/>
          <p:nvPr/>
        </p:nvSpPr>
        <p:spPr>
          <a:xfrm>
            <a:off x="8725625" y="1393250"/>
            <a:ext cx="3254100" cy="43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450">
                <a:solidFill>
                  <a:schemeClr val="dk1"/>
                </a:solidFill>
                <a:highlight>
                  <a:srgbClr val="FFFFFF"/>
                </a:highlight>
              </a:rPr>
              <a:t>Notes:</a:t>
            </a:r>
            <a:endParaRPr b="1" sz="1450">
              <a:solidFill>
                <a:schemeClr val="dk1"/>
              </a:solidFill>
              <a:highlight>
                <a:srgbClr val="FFFFFF"/>
              </a:highlight>
            </a:endParaRPr>
          </a:p>
          <a:p>
            <a:pPr indent="0" lvl="0" marL="0" rtl="0" algn="l">
              <a:spcBef>
                <a:spcPts val="0"/>
              </a:spcBef>
              <a:spcAft>
                <a:spcPts val="0"/>
              </a:spcAft>
              <a:buNone/>
            </a:pPr>
            <a:r>
              <a:t/>
            </a:r>
            <a:endParaRPr sz="1450">
              <a:solidFill>
                <a:schemeClr val="dk1"/>
              </a:solidFill>
              <a:highlight>
                <a:srgbClr val="FFFFFF"/>
              </a:highlight>
            </a:endParaRPr>
          </a:p>
          <a:p>
            <a:pPr indent="0" lvl="0" marL="0" rtl="0" algn="l">
              <a:spcBef>
                <a:spcPts val="0"/>
              </a:spcBef>
              <a:spcAft>
                <a:spcPts val="0"/>
              </a:spcAft>
              <a:buNone/>
            </a:pPr>
            <a:r>
              <a:rPr lang="en-US" sz="1450">
                <a:solidFill>
                  <a:schemeClr val="dk1"/>
                </a:solidFill>
                <a:highlight>
                  <a:srgbClr val="FFFFFF"/>
                </a:highlight>
              </a:rPr>
              <a:t>Previously Thunderstorm/Wind was nearly half.  Now only ~21%.</a:t>
            </a:r>
            <a:endParaRPr sz="1450">
              <a:solidFill>
                <a:schemeClr val="dk1"/>
              </a:solidFill>
              <a:highlight>
                <a:srgbClr val="FFFFFF"/>
              </a:highlight>
            </a:endParaRPr>
          </a:p>
          <a:p>
            <a:pPr indent="0" lvl="0" marL="0" rtl="0" algn="l">
              <a:spcBef>
                <a:spcPts val="0"/>
              </a:spcBef>
              <a:spcAft>
                <a:spcPts val="0"/>
              </a:spcAft>
              <a:buNone/>
            </a:pPr>
            <a:r>
              <a:t/>
            </a:r>
            <a:endParaRPr sz="1450">
              <a:solidFill>
                <a:schemeClr val="dk1"/>
              </a:solidFill>
              <a:highlight>
                <a:srgbClr val="FFFFFF"/>
              </a:highlight>
            </a:endParaRPr>
          </a:p>
          <a:p>
            <a:pPr indent="0" lvl="0" marL="0" rtl="0" algn="l">
              <a:spcBef>
                <a:spcPts val="0"/>
              </a:spcBef>
              <a:spcAft>
                <a:spcPts val="0"/>
              </a:spcAft>
              <a:buNone/>
            </a:pPr>
            <a:r>
              <a:rPr lang="en-US" sz="1450">
                <a:solidFill>
                  <a:schemeClr val="dk1"/>
                </a:solidFill>
                <a:highlight>
                  <a:srgbClr val="FFFFFF"/>
                </a:highlight>
              </a:rPr>
              <a:t>Winter Weather* accounts for 24%</a:t>
            </a:r>
            <a:endParaRPr sz="1450">
              <a:solidFill>
                <a:schemeClr val="dk1"/>
              </a:solidFill>
              <a:highlight>
                <a:srgbClr val="FFFFFF"/>
              </a:highlight>
            </a:endParaRPr>
          </a:p>
          <a:p>
            <a:pPr indent="0" lvl="0" marL="0" rtl="0" algn="l">
              <a:spcBef>
                <a:spcPts val="0"/>
              </a:spcBef>
              <a:spcAft>
                <a:spcPts val="0"/>
              </a:spcAft>
              <a:buNone/>
            </a:pPr>
            <a:r>
              <a:t/>
            </a:r>
            <a:endParaRPr sz="1450">
              <a:solidFill>
                <a:schemeClr val="dk1"/>
              </a:solidFill>
              <a:highlight>
                <a:srgbClr val="FFFFFF"/>
              </a:highlight>
            </a:endParaRPr>
          </a:p>
          <a:p>
            <a:pPr indent="0" lvl="0" marL="0" rtl="0" algn="l">
              <a:spcBef>
                <a:spcPts val="0"/>
              </a:spcBef>
              <a:spcAft>
                <a:spcPts val="0"/>
              </a:spcAft>
              <a:buNone/>
            </a:pPr>
            <a:r>
              <a:rPr lang="en-US" sz="1450">
                <a:solidFill>
                  <a:schemeClr val="dk1"/>
                </a:solidFill>
                <a:highlight>
                  <a:srgbClr val="FFFFFF"/>
                </a:highlight>
              </a:rPr>
              <a:t>Unexpected:</a:t>
            </a:r>
            <a:endParaRPr sz="1450">
              <a:solidFill>
                <a:schemeClr val="dk1"/>
              </a:solidFill>
              <a:highlight>
                <a:srgbClr val="FFFFFF"/>
              </a:highlight>
            </a:endParaRPr>
          </a:p>
          <a:p>
            <a:pPr indent="0" lvl="0" marL="0" rtl="0" algn="l">
              <a:spcBef>
                <a:spcPts val="0"/>
              </a:spcBef>
              <a:spcAft>
                <a:spcPts val="0"/>
              </a:spcAft>
              <a:buNone/>
            </a:pPr>
            <a:r>
              <a:rPr lang="en-US" sz="1450">
                <a:solidFill>
                  <a:schemeClr val="dk1"/>
                </a:solidFill>
                <a:highlight>
                  <a:srgbClr val="FFFFFF"/>
                </a:highlight>
              </a:rPr>
              <a:t>Water spout, rip current, coastal flood</a:t>
            </a:r>
            <a:endParaRPr sz="1450">
              <a:solidFill>
                <a:schemeClr val="dk1"/>
              </a:solidFill>
              <a:highlight>
                <a:srgbClr val="FFFFFF"/>
              </a:highlight>
            </a:endParaRPr>
          </a:p>
          <a:p>
            <a:pPr indent="0" lvl="0" marL="0" rtl="0" algn="l">
              <a:spcBef>
                <a:spcPts val="0"/>
              </a:spcBef>
              <a:spcAft>
                <a:spcPts val="0"/>
              </a:spcAft>
              <a:buNone/>
            </a:pPr>
            <a:r>
              <a:t/>
            </a:r>
            <a:endParaRPr sz="1450">
              <a:solidFill>
                <a:schemeClr val="dk1"/>
              </a:solidFill>
              <a:highlight>
                <a:srgbClr val="FFFFFF"/>
              </a:highlight>
            </a:endParaRPr>
          </a:p>
          <a:p>
            <a:pPr indent="0" lvl="0" marL="0" rtl="0" algn="l">
              <a:spcBef>
                <a:spcPts val="0"/>
              </a:spcBef>
              <a:spcAft>
                <a:spcPts val="0"/>
              </a:spcAft>
              <a:buNone/>
            </a:pPr>
            <a:r>
              <a:t/>
            </a:r>
            <a:endParaRPr sz="1450">
              <a:solidFill>
                <a:schemeClr val="dk1"/>
              </a:solidFill>
              <a:highlight>
                <a:srgbClr val="FFFFFF"/>
              </a:highlight>
            </a:endParaRPr>
          </a:p>
          <a:p>
            <a:pPr indent="0" lvl="0" marL="0" rtl="0" algn="l">
              <a:spcBef>
                <a:spcPts val="0"/>
              </a:spcBef>
              <a:spcAft>
                <a:spcPts val="0"/>
              </a:spcAft>
              <a:buNone/>
            </a:pPr>
            <a:r>
              <a:rPr lang="en-US" sz="1050">
                <a:solidFill>
                  <a:schemeClr val="dk1"/>
                </a:solidFill>
                <a:highlight>
                  <a:srgbClr val="FFFFFF"/>
                </a:highlight>
              </a:rPr>
              <a:t>Winter Weather (Z). A winter precipitation event that causes a death, injury, or a significant impact to commerce or transportation, but does not meet locally/regionally defined warning criteria. A Winter Weather event could result from one or more winter precipitation types (snow, or blowing/drifting sn</a:t>
            </a:r>
            <a:r>
              <a:rPr lang="en-US" sz="1450">
                <a:solidFill>
                  <a:schemeClr val="dk1"/>
                </a:solidFill>
                <a:highlight>
                  <a:srgbClr val="FFFFFF"/>
                </a:highlight>
              </a:rPr>
              <a:t>ow, </a:t>
            </a:r>
            <a:r>
              <a:rPr lang="en-US" sz="1150">
                <a:solidFill>
                  <a:schemeClr val="dk1"/>
                </a:solidFill>
                <a:highlight>
                  <a:srgbClr val="FFFFFF"/>
                </a:highlight>
              </a:rPr>
              <a:t>or freezing rain/drizzle). </a:t>
            </a:r>
            <a:endParaRPr sz="1150">
              <a:solidFill>
                <a:schemeClr val="dk1"/>
              </a:solidFill>
              <a:highlight>
                <a:srgbClr val="FFFFFF"/>
              </a:highlight>
            </a:endParaRPr>
          </a:p>
          <a:p>
            <a:pPr indent="0" lvl="0" marL="0" rtl="0" algn="l">
              <a:spcBef>
                <a:spcPts val="0"/>
              </a:spcBef>
              <a:spcAft>
                <a:spcPts val="0"/>
              </a:spcAft>
              <a:buNone/>
            </a:pPr>
            <a:r>
              <a:t/>
            </a:r>
            <a:endParaRPr sz="1150">
              <a:solidFill>
                <a:schemeClr val="dk1"/>
              </a:solidFill>
              <a:highlight>
                <a:srgbClr val="FFFFFF"/>
              </a:highlight>
            </a:endParaRPr>
          </a:p>
          <a:p>
            <a:pPr indent="0" lvl="0" marL="0" rtl="0" algn="l">
              <a:spcBef>
                <a:spcPts val="0"/>
              </a:spcBef>
              <a:spcAft>
                <a:spcPts val="0"/>
              </a:spcAft>
              <a:buNone/>
            </a:pPr>
            <a:r>
              <a:rPr lang="en-US" sz="1100" u="sng">
                <a:solidFill>
                  <a:schemeClr val="hlink"/>
                </a:solidFill>
                <a:hlinkClick r:id="rId5"/>
              </a:rPr>
              <a:t>https://www.ncdc.noaa.gov/stormevents/pd01016005curr.pdf</a:t>
            </a:r>
            <a:endParaRPr sz="115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2020-07-31T00:28:38Z</dcterms:created>
  <dc:creator>Jeff</dc:creator>
</cp:coreProperties>
</file>