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65" r:id="rId5"/>
    <p:sldId id="259" r:id="rId6"/>
    <p:sldId id="262" r:id="rId7"/>
    <p:sldId id="266" r:id="rId8"/>
    <p:sldId id="260" r:id="rId9"/>
    <p:sldId id="261" r:id="rId10"/>
    <p:sldId id="263" r:id="rId11"/>
    <p:sldId id="264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BB1C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40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40E7CB-B090-6140-958A-EAE3EFECA0AB}" type="datetimeFigureOut">
              <a:rPr lang="en-US" smtClean="0"/>
              <a:t>7/02/17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684B47-5E3B-754C-B4C6-63CEFEAD9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8934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8FA2BA-21CB-AC41-BDFF-8AF1F2C23B5F}" type="datetimeFigureOut">
              <a:rPr lang="en-US" smtClean="0"/>
              <a:t>7/02/17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A75954-64D3-3547-9E41-BA5D253C7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0947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06800" y="670561"/>
            <a:ext cx="5262880" cy="2929890"/>
          </a:xfrm>
        </p:spPr>
        <p:txBody>
          <a:bodyPr anchor="b" anchorCtr="0"/>
          <a:lstStyle>
            <a:lvl1pPr algn="l">
              <a:defRPr b="0" i="0" baseline="0">
                <a:solidFill>
                  <a:schemeClr val="bg1"/>
                </a:solidFill>
                <a:latin typeface="Helvetica Neue"/>
                <a:cs typeface="Helvetica Neue"/>
              </a:defRPr>
            </a:lvl1pPr>
          </a:lstStyle>
          <a:p>
            <a:r>
              <a:rPr lang="en-AU" dirty="0" smtClean="0"/>
              <a:t>Click to edit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06800" y="4145280"/>
            <a:ext cx="5262880" cy="109728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400" b="0" i="0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0" indent="0" algn="l">
              <a:buNone/>
              <a:defRPr sz="2200" b="0" i="0">
                <a:solidFill>
                  <a:srgbClr val="FFFFFF"/>
                </a:solidFill>
                <a:latin typeface="Arial"/>
                <a:cs typeface="Arial"/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dirty="0" smtClean="0"/>
              <a:t>Click to edit subtitle</a:t>
            </a:r>
          </a:p>
          <a:p>
            <a:pPr lvl="1"/>
            <a:r>
              <a:rPr lang="en-AU" dirty="0" err="1" smtClean="0"/>
              <a:t>Subsubtitle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560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9680" y="132080"/>
            <a:ext cx="7670800" cy="650240"/>
          </a:xfrm>
        </p:spPr>
        <p:txBody>
          <a:bodyPr/>
          <a:lstStyle/>
          <a:p>
            <a:r>
              <a:rPr lang="en-AU" dirty="0" smtClean="0"/>
              <a:t>Click to edit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Presentation Title (Edit in File &gt; 'Page Setup' &gt; ‘Header/footer’)</a:t>
            </a:r>
            <a:endParaRPr lang="en-US" dirty="0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8707120" y="6583680"/>
            <a:ext cx="447040" cy="269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b="0" i="0" kern="1200">
                <a:solidFill>
                  <a:schemeClr val="bg1"/>
                </a:solidFill>
                <a:latin typeface="Helvetica Neue"/>
                <a:ea typeface="+mn-ea"/>
                <a:cs typeface="Helvetica Neue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D1588C-AB24-5646-A060-72B6CDFB3A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246137" y="1158875"/>
            <a:ext cx="8674026" cy="5211763"/>
          </a:xfrm>
        </p:spPr>
        <p:txBody>
          <a:bodyPr/>
          <a:lstStyle/>
          <a:p>
            <a:pPr lvl="0"/>
            <a:r>
              <a:rPr lang="en-AU" dirty="0" smtClean="0"/>
              <a:t>Click to edit Master text styles</a:t>
            </a:r>
          </a:p>
          <a:p>
            <a:pPr lvl="1"/>
            <a:r>
              <a:rPr lang="en-AU" dirty="0" smtClean="0"/>
              <a:t>Second level</a:t>
            </a:r>
          </a:p>
          <a:p>
            <a:pPr lvl="2"/>
            <a:r>
              <a:rPr lang="en-AU" dirty="0" smtClean="0"/>
              <a:t>Third level</a:t>
            </a:r>
          </a:p>
          <a:p>
            <a:pPr lvl="3"/>
            <a:r>
              <a:rPr lang="en-AU" dirty="0" smtClean="0"/>
              <a:t>Fourth level</a:t>
            </a:r>
          </a:p>
          <a:p>
            <a:pPr lvl="4"/>
            <a:r>
              <a:rPr lang="en-AU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385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9680" y="132080"/>
            <a:ext cx="7518400" cy="650240"/>
          </a:xfrm>
        </p:spPr>
        <p:txBody>
          <a:bodyPr/>
          <a:lstStyle/>
          <a:p>
            <a:r>
              <a:rPr lang="en-AU" dirty="0" smtClean="0"/>
              <a:t>Click to edit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Presentation Title (Edit in File &gt; 'Page Setup' &gt; ‘Header/footer’)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D1588C-AB24-5646-A060-72B6CDFB3A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457200" y="1158240"/>
            <a:ext cx="4287520" cy="4967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rgbClr val="F6BB1C"/>
                </a:solidFill>
              </a:defRPr>
            </a:lvl1pPr>
          </a:lstStyle>
          <a:p>
            <a:pPr lvl="0"/>
            <a:r>
              <a:rPr lang="en-AU" dirty="0" smtClean="0"/>
              <a:t>Click to edit</a:t>
            </a:r>
          </a:p>
          <a:p>
            <a:pPr lvl="1"/>
            <a:r>
              <a:rPr lang="en-AU" dirty="0" smtClean="0"/>
              <a:t>Second level</a:t>
            </a:r>
          </a:p>
          <a:p>
            <a:pPr lvl="2"/>
            <a:r>
              <a:rPr lang="en-AU" dirty="0" smtClean="0"/>
              <a:t>Third level</a:t>
            </a:r>
          </a:p>
          <a:p>
            <a:pPr lvl="3"/>
            <a:r>
              <a:rPr lang="en-AU" dirty="0" smtClean="0"/>
              <a:t>Fourth level</a:t>
            </a:r>
          </a:p>
          <a:p>
            <a:pPr lvl="4"/>
            <a:r>
              <a:rPr lang="en-AU" dirty="0" smtClean="0"/>
              <a:t>Fifth level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4886325" y="1158875"/>
            <a:ext cx="3881438" cy="496728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515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tion and Landscape Imag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9680" y="132080"/>
            <a:ext cx="7518400" cy="650240"/>
          </a:xfrm>
        </p:spPr>
        <p:txBody>
          <a:bodyPr/>
          <a:lstStyle/>
          <a:p>
            <a:r>
              <a:rPr lang="en-AU" dirty="0" smtClean="0"/>
              <a:t>Click to edit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Presentation Title (Edit in File &gt; 'Page Setup' &gt; ‘Header/footer’)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D1588C-AB24-5646-A060-72B6CDFB3A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325120" y="1158875"/>
            <a:ext cx="8442643" cy="410400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25438" y="5414963"/>
            <a:ext cx="8442325" cy="1077912"/>
          </a:xfrm>
        </p:spPr>
        <p:txBody>
          <a:bodyPr/>
          <a:lstStyle>
            <a:lvl1pPr algn="ctr">
              <a:defRPr sz="2400"/>
            </a:lvl1pPr>
            <a:lvl2pPr algn="ctr">
              <a:defRPr/>
            </a:lvl2pPr>
            <a:lvl3pPr marL="0" indent="0" algn="ctr">
              <a:buNone/>
              <a:defRPr sz="2400"/>
            </a:lvl3pPr>
            <a:lvl4pPr marL="0" indent="0" algn="ctr">
              <a:buNone/>
              <a:defRPr sz="2400"/>
            </a:lvl4pPr>
            <a:lvl5pPr marL="0" indent="0" algn="ctr">
              <a:buNone/>
              <a:defRPr sz="2400"/>
            </a:lvl5pPr>
          </a:lstStyle>
          <a:p>
            <a:pPr lvl="0"/>
            <a:r>
              <a:rPr lang="en-AU" dirty="0" smtClean="0"/>
              <a:t>Click to edit</a:t>
            </a:r>
          </a:p>
          <a:p>
            <a:pPr lvl="1"/>
            <a:r>
              <a:rPr lang="en-AU" dirty="0" smtClean="0"/>
              <a:t>Second level</a:t>
            </a:r>
          </a:p>
          <a:p>
            <a:pPr lvl="2"/>
            <a:r>
              <a:rPr lang="en-AU" dirty="0" smtClean="0"/>
              <a:t>Third level</a:t>
            </a:r>
          </a:p>
          <a:p>
            <a:pPr lvl="3"/>
            <a:r>
              <a:rPr lang="en-AU" dirty="0" smtClean="0"/>
              <a:t>Fourth level</a:t>
            </a:r>
          </a:p>
          <a:p>
            <a:pPr lvl="4"/>
            <a:r>
              <a:rPr lang="en-AU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314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06800" y="3850640"/>
            <a:ext cx="5262880" cy="833120"/>
          </a:xfrm>
        </p:spPr>
        <p:txBody>
          <a:bodyPr anchor="b" anchorCtr="0">
            <a:normAutofit/>
          </a:bodyPr>
          <a:lstStyle>
            <a:lvl1pPr algn="l">
              <a:defRPr sz="2800" b="0" i="0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AU" dirty="0" smtClean="0"/>
              <a:t>Click to edit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06800" y="4765040"/>
            <a:ext cx="5262880" cy="47752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000" b="0" i="0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dirty="0" smtClean="0"/>
              <a:t>Click to edit subtitle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3606799" y="599440"/>
            <a:ext cx="5262563" cy="315976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587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7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49680" y="140350"/>
            <a:ext cx="7518400" cy="6502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dirty="0" smtClean="0"/>
              <a:t>Click to edit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4438" y="1158240"/>
            <a:ext cx="8413642" cy="52112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dirty="0" smtClean="0"/>
              <a:t>Click to edit</a:t>
            </a:r>
          </a:p>
          <a:p>
            <a:pPr lvl="1"/>
            <a:r>
              <a:rPr lang="en-AU" dirty="0" smtClean="0"/>
              <a:t>Second level</a:t>
            </a:r>
          </a:p>
          <a:p>
            <a:pPr lvl="2"/>
            <a:r>
              <a:rPr lang="en-AU" dirty="0" smtClean="0"/>
              <a:t>Third level</a:t>
            </a:r>
          </a:p>
          <a:p>
            <a:pPr lvl="3"/>
            <a:r>
              <a:rPr lang="en-AU" dirty="0" smtClean="0"/>
              <a:t>Fourth level</a:t>
            </a:r>
          </a:p>
          <a:p>
            <a:pPr lvl="4"/>
            <a:r>
              <a:rPr lang="en-AU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2480" y="6573520"/>
            <a:ext cx="5135880" cy="269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rgbClr val="000000"/>
                </a:solidFill>
                <a:latin typeface="Helvetica Neue"/>
                <a:cs typeface="Helvetica Neue"/>
              </a:defRPr>
            </a:lvl1pPr>
          </a:lstStyle>
          <a:p>
            <a:r>
              <a:rPr lang="en-US" dirty="0" smtClean="0"/>
              <a:t>Presentation Title (Edit in File &gt; 'Page Setup' &gt; ‘Header/footer’)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6573520"/>
            <a:ext cx="447040" cy="269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bg1"/>
                </a:solidFill>
                <a:latin typeface="Helvetica Neue"/>
                <a:cs typeface="Helvetica Neue"/>
              </a:defRPr>
            </a:lvl1pPr>
          </a:lstStyle>
          <a:p>
            <a:fld id="{93D1588C-AB24-5646-A060-72B6CDFB3A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486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2" r:id="rId3"/>
    <p:sldLayoutId id="2147483653" r:id="rId4"/>
    <p:sldLayoutId id="2147483651" r:id="rId5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400" b="0" i="0" kern="1200">
          <a:solidFill>
            <a:srgbClr val="FFFFFF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2800" b="1" i="0" kern="1200">
          <a:solidFill>
            <a:srgbClr val="F6BB1C"/>
          </a:solidFill>
          <a:latin typeface="Arial"/>
          <a:ea typeface="+mn-ea"/>
          <a:cs typeface="Arial"/>
        </a:defRPr>
      </a:lvl1pPr>
      <a:lvl2pPr marL="0" indent="0" algn="l" defTabSz="457200" rtl="0" eaLnBrk="1" latinLnBrk="0" hangingPunct="1">
        <a:spcBef>
          <a:spcPts val="0"/>
        </a:spcBef>
        <a:buFont typeface="Arial"/>
        <a:buNone/>
        <a:defRPr sz="2400" b="0" i="0" kern="1200">
          <a:solidFill>
            <a:srgbClr val="FFFFFF"/>
          </a:solidFill>
          <a:latin typeface="Arial"/>
          <a:ea typeface="+mn-ea"/>
          <a:cs typeface="Arial"/>
        </a:defRPr>
      </a:lvl2pPr>
      <a:lvl3pPr marL="532800" indent="-228600" algn="l" defTabSz="457200" rtl="0" eaLnBrk="1" latinLnBrk="0" hangingPunct="1">
        <a:spcBef>
          <a:spcPts val="0"/>
        </a:spcBef>
        <a:buSzPct val="80000"/>
        <a:buFont typeface="Arial"/>
        <a:buChar char="•"/>
        <a:defRPr sz="2400" b="0" i="0" kern="1200">
          <a:solidFill>
            <a:srgbClr val="FFFFFF"/>
          </a:solidFill>
          <a:latin typeface="Arial"/>
          <a:ea typeface="+mn-ea"/>
          <a:cs typeface="Arial"/>
        </a:defRPr>
      </a:lvl3pPr>
      <a:lvl4pPr marL="846000" indent="-228600" algn="l" defTabSz="457200" rtl="0" eaLnBrk="1" latinLnBrk="0" hangingPunct="1">
        <a:spcBef>
          <a:spcPts val="0"/>
        </a:spcBef>
        <a:buSzPct val="80000"/>
        <a:buFont typeface="Arial"/>
        <a:buChar char="–"/>
        <a:defRPr sz="2200" b="0" i="0" kern="1200">
          <a:solidFill>
            <a:srgbClr val="FFFFFF"/>
          </a:solidFill>
          <a:latin typeface="Arial"/>
          <a:ea typeface="+mn-ea"/>
          <a:cs typeface="Arial"/>
        </a:defRPr>
      </a:lvl4pPr>
      <a:lvl5pPr marL="1339200" indent="-228600" algn="l" defTabSz="457200" rtl="0" eaLnBrk="1" latinLnBrk="0" hangingPunct="1">
        <a:spcBef>
          <a:spcPts val="0"/>
        </a:spcBef>
        <a:buSzPct val="80000"/>
        <a:buFont typeface="Arial"/>
        <a:buChar char="•"/>
        <a:defRPr sz="2000" b="0" i="0" kern="1200">
          <a:solidFill>
            <a:srgbClr val="FFFFFF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Alignment of Stellar Halos with Filaments of the Cosmic Web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Emily Hackett</a:t>
            </a:r>
          </a:p>
          <a:p>
            <a:r>
              <a:rPr lang="en-US" sz="2000" dirty="0" smtClean="0"/>
              <a:t>ICRAR-</a:t>
            </a:r>
            <a:r>
              <a:rPr lang="en-US" sz="2000" dirty="0" err="1" smtClean="0"/>
              <a:t>Pawsey</a:t>
            </a:r>
            <a:r>
              <a:rPr lang="en-US" sz="2000" dirty="0" smtClean="0"/>
              <a:t> Summer Studentship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25234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Examing</a:t>
            </a:r>
            <a:r>
              <a:rPr lang="en-US" dirty="0" smtClean="0"/>
              <a:t> Correlations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Presentation Title (Edit in File &gt; 'Page Setup')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Plotting angle between the major axis of the halo and the filament</a:t>
            </a:r>
            <a:endParaRPr lang="en-US" dirty="0" smtClean="0"/>
          </a:p>
          <a:p>
            <a:pPr lvl="1"/>
            <a:r>
              <a:rPr lang="en-US" dirty="0" smtClean="0"/>
              <a:t>What about the other axes? Did we plot these?</a:t>
            </a:r>
            <a:endParaRPr lang="en-US" dirty="0" smtClean="0"/>
          </a:p>
          <a:p>
            <a:pPr lvl="2"/>
            <a:r>
              <a:rPr lang="en-US" dirty="0" smtClean="0"/>
              <a:t>Bullet 1</a:t>
            </a:r>
          </a:p>
          <a:p>
            <a:pPr lvl="3"/>
            <a:r>
              <a:rPr lang="en-US" dirty="0" smtClean="0"/>
              <a:t>Bullet 2</a:t>
            </a:r>
          </a:p>
          <a:p>
            <a:pPr lvl="4"/>
            <a:r>
              <a:rPr lang="en-US" dirty="0" smtClean="0"/>
              <a:t>Bullet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23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Results?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Presentation Title (Edit in File &gt; 'Page Setup')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What did this say about large-scale structure formation?</a:t>
            </a:r>
          </a:p>
          <a:p>
            <a:pPr lvl="1"/>
            <a:r>
              <a:rPr lang="en-US" dirty="0" smtClean="0"/>
              <a:t>On the level of this single cluster</a:t>
            </a:r>
            <a:endParaRPr lang="en-US" dirty="0" smtClean="0"/>
          </a:p>
          <a:p>
            <a:pPr lvl="2"/>
            <a:r>
              <a:rPr lang="en-US" dirty="0" smtClean="0"/>
              <a:t>Bullet 1</a:t>
            </a:r>
          </a:p>
          <a:p>
            <a:pPr lvl="3"/>
            <a:r>
              <a:rPr lang="en-US" dirty="0" smtClean="0"/>
              <a:t>Bullet 2</a:t>
            </a:r>
          </a:p>
          <a:p>
            <a:pPr lvl="4"/>
            <a:r>
              <a:rPr lang="en-US" dirty="0" smtClean="0"/>
              <a:t>Bullet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04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Results?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Presentation Title (Edit in File &gt; 'Page Setup')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What did this say about large-scale structure formation?</a:t>
            </a:r>
          </a:p>
          <a:p>
            <a:pPr lvl="1"/>
            <a:r>
              <a:rPr lang="en-US" dirty="0" smtClean="0"/>
              <a:t>What could we expect to see in a larger simulation data set (such as Horizon-AGN)?</a:t>
            </a:r>
            <a:endParaRPr lang="en-US" dirty="0" smtClean="0"/>
          </a:p>
          <a:p>
            <a:pPr lvl="2"/>
            <a:r>
              <a:rPr lang="en-US" dirty="0" smtClean="0"/>
              <a:t>Bullet 1</a:t>
            </a:r>
          </a:p>
          <a:p>
            <a:pPr lvl="3"/>
            <a:r>
              <a:rPr lang="en-US" dirty="0" smtClean="0"/>
              <a:t>Bullet 2</a:t>
            </a:r>
          </a:p>
          <a:p>
            <a:pPr lvl="4"/>
            <a:r>
              <a:rPr lang="en-US" dirty="0" smtClean="0"/>
              <a:t>Bullet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433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Acknowledgments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Presentation Title (Edit in File &gt; 'Page Setup')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Thank you to both supervisors at ICRAR (</a:t>
            </a:r>
            <a:r>
              <a:rPr lang="en-US" dirty="0" err="1" smtClean="0"/>
              <a:t>Dr</a:t>
            </a:r>
            <a:r>
              <a:rPr lang="en-US" dirty="0" smtClean="0"/>
              <a:t> Chris Power and </a:t>
            </a:r>
            <a:r>
              <a:rPr lang="en-US" dirty="0" err="1" smtClean="0"/>
              <a:t>Dr</a:t>
            </a:r>
            <a:r>
              <a:rPr lang="en-US" dirty="0" smtClean="0"/>
              <a:t> Charlotte Welker)</a:t>
            </a:r>
          </a:p>
          <a:p>
            <a:r>
              <a:rPr lang="en-US" dirty="0" smtClean="0"/>
              <a:t>Thank you to Chris </a:t>
            </a:r>
            <a:r>
              <a:rPr lang="en-US" dirty="0" err="1" smtClean="0"/>
              <a:t>Bording</a:t>
            </a:r>
            <a:r>
              <a:rPr lang="en-US" dirty="0" smtClean="0"/>
              <a:t> at </a:t>
            </a:r>
            <a:r>
              <a:rPr lang="en-US" dirty="0" err="1" smtClean="0"/>
              <a:t>Pawsey</a:t>
            </a:r>
            <a:r>
              <a:rPr lang="en-US" dirty="0" smtClean="0"/>
              <a:t> Supercomputing Centre</a:t>
            </a:r>
            <a:endParaRPr lang="en-US" dirty="0" smtClean="0"/>
          </a:p>
          <a:p>
            <a:pPr lvl="1"/>
            <a:r>
              <a:rPr lang="en-US" dirty="0" smtClean="0"/>
              <a:t>Text</a:t>
            </a:r>
            <a:endParaRPr lang="en-US" dirty="0" smtClean="0"/>
          </a:p>
          <a:p>
            <a:pPr lvl="2"/>
            <a:r>
              <a:rPr lang="en-US" dirty="0" smtClean="0"/>
              <a:t>Bullet 1</a:t>
            </a:r>
          </a:p>
          <a:p>
            <a:pPr lvl="3"/>
            <a:r>
              <a:rPr lang="en-US" dirty="0" smtClean="0"/>
              <a:t>Bullet 2</a:t>
            </a:r>
          </a:p>
          <a:p>
            <a:pPr lvl="4"/>
            <a:r>
              <a:rPr lang="en-US" dirty="0" smtClean="0"/>
              <a:t>Bullet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433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Hierarchical Structure Formation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Presentation Title (Edit in File &gt; 'Page Setup')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Why look at cosmic web alignment?</a:t>
            </a:r>
            <a:endParaRPr lang="en-US" dirty="0" smtClean="0"/>
          </a:p>
          <a:p>
            <a:pPr lvl="1"/>
            <a:r>
              <a:rPr lang="en-US" dirty="0" smtClean="0"/>
              <a:t>Text</a:t>
            </a:r>
          </a:p>
          <a:p>
            <a:pPr lvl="2"/>
            <a:r>
              <a:rPr lang="en-US" dirty="0" smtClean="0"/>
              <a:t>Bullet 1</a:t>
            </a:r>
          </a:p>
          <a:p>
            <a:pPr lvl="3"/>
            <a:r>
              <a:rPr lang="en-US" dirty="0" smtClean="0"/>
              <a:t>Bullet 2</a:t>
            </a:r>
          </a:p>
          <a:p>
            <a:pPr lvl="4"/>
            <a:r>
              <a:rPr lang="en-US" dirty="0" smtClean="0"/>
              <a:t>Bullet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246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Stellar Halos?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Presentation Title (Edit in File &gt; 'Page Setup')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In previous research, stellar halo is filtered out (e.g. to look at galaxies or DM only)</a:t>
            </a:r>
            <a:endParaRPr lang="en-US" dirty="0" smtClean="0"/>
          </a:p>
          <a:p>
            <a:pPr lvl="1"/>
            <a:r>
              <a:rPr lang="en-US" dirty="0" smtClean="0"/>
              <a:t>Text</a:t>
            </a:r>
          </a:p>
          <a:p>
            <a:pPr lvl="2"/>
            <a:r>
              <a:rPr lang="en-US" dirty="0" smtClean="0"/>
              <a:t>Bullet 1</a:t>
            </a:r>
          </a:p>
          <a:p>
            <a:pPr lvl="3"/>
            <a:r>
              <a:rPr lang="en-US" dirty="0" smtClean="0"/>
              <a:t>Bullet 2</a:t>
            </a:r>
          </a:p>
          <a:p>
            <a:pPr lvl="4"/>
            <a:r>
              <a:rPr lang="en-US" dirty="0" smtClean="0"/>
              <a:t>Bullet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072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nIFTy</a:t>
            </a:r>
            <a:r>
              <a:rPr lang="en-US" dirty="0" smtClean="0"/>
              <a:t> Cluster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Presentation Title (Edit in File &gt; 'Page Setup')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Why the </a:t>
            </a:r>
            <a:r>
              <a:rPr lang="en-US" dirty="0" err="1" smtClean="0"/>
              <a:t>nIFTy</a:t>
            </a:r>
            <a:r>
              <a:rPr lang="en-US" dirty="0" smtClean="0"/>
              <a:t> cluster?</a:t>
            </a:r>
            <a:endParaRPr lang="en-US" dirty="0" smtClean="0"/>
          </a:p>
          <a:p>
            <a:pPr lvl="2"/>
            <a:r>
              <a:rPr lang="en-US" dirty="0" smtClean="0"/>
              <a:t>Relationship to Horizon-AGN simulation (initial goal)</a:t>
            </a:r>
            <a:endParaRPr lang="en-US" dirty="0" smtClean="0"/>
          </a:p>
          <a:p>
            <a:pPr lvl="3"/>
            <a:r>
              <a:rPr lang="en-US" dirty="0" smtClean="0"/>
              <a:t>Bullet 2</a:t>
            </a:r>
          </a:p>
          <a:p>
            <a:pPr lvl="4"/>
            <a:r>
              <a:rPr lang="en-US" dirty="0" smtClean="0"/>
              <a:t>Bullet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668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Halo Shape Properties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Presentation Title (Edit in File &gt; 'Page Setup')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Reduced moment of inertia tensor</a:t>
            </a:r>
            <a:endParaRPr lang="en-US" dirty="0" smtClean="0"/>
          </a:p>
          <a:p>
            <a:pPr lvl="1"/>
            <a:r>
              <a:rPr lang="en-US" dirty="0" smtClean="0"/>
              <a:t>Text</a:t>
            </a:r>
          </a:p>
          <a:p>
            <a:pPr lvl="2"/>
            <a:r>
              <a:rPr lang="en-US" dirty="0" smtClean="0"/>
              <a:t>Bullet 1</a:t>
            </a:r>
          </a:p>
          <a:p>
            <a:pPr lvl="3"/>
            <a:r>
              <a:rPr lang="en-US" dirty="0" smtClean="0"/>
              <a:t>Bullet 2</a:t>
            </a:r>
          </a:p>
          <a:p>
            <a:pPr lvl="4"/>
            <a:r>
              <a:rPr lang="en-US" dirty="0" smtClean="0"/>
              <a:t>Bullet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072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Halo Shape Properties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Presentation Title (Edit in File &gt; 'Page Setup')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 smtClean="0"/>
              <a:t>Sphericity</a:t>
            </a:r>
            <a:r>
              <a:rPr lang="en-US" dirty="0" smtClean="0"/>
              <a:t>, </a:t>
            </a:r>
            <a:r>
              <a:rPr lang="en-US" dirty="0" err="1" smtClean="0"/>
              <a:t>Triaxiality</a:t>
            </a:r>
            <a:r>
              <a:rPr lang="en-US" dirty="0" smtClean="0"/>
              <a:t> and </a:t>
            </a:r>
            <a:r>
              <a:rPr lang="en-US" dirty="0" err="1" smtClean="0"/>
              <a:t>Ellipticity</a:t>
            </a:r>
            <a:endParaRPr lang="en-US" dirty="0" smtClean="0"/>
          </a:p>
          <a:p>
            <a:pPr lvl="1"/>
            <a:r>
              <a:rPr lang="en-US" dirty="0" smtClean="0"/>
              <a:t>Differences between these properties?</a:t>
            </a:r>
            <a:endParaRPr lang="en-US" dirty="0" smtClean="0"/>
          </a:p>
          <a:p>
            <a:pPr lvl="2"/>
            <a:r>
              <a:rPr lang="en-US" dirty="0" smtClean="0"/>
              <a:t>Bullet 1</a:t>
            </a:r>
          </a:p>
          <a:p>
            <a:pPr lvl="3"/>
            <a:r>
              <a:rPr lang="en-US" dirty="0" smtClean="0"/>
              <a:t>Bullet 2</a:t>
            </a:r>
          </a:p>
          <a:p>
            <a:pPr lvl="4"/>
            <a:r>
              <a:rPr lang="en-US" dirty="0" smtClean="0"/>
              <a:t>Bullet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23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Presentation Title (Edit in File &gt; 'Page Setup')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What do the shape characteristics at different radii say about large-scale structure formation?</a:t>
            </a:r>
            <a:endParaRPr lang="en-US" dirty="0" smtClean="0"/>
          </a:p>
          <a:p>
            <a:pPr lvl="2"/>
            <a:r>
              <a:rPr lang="en-US" dirty="0" smtClean="0"/>
              <a:t>Strongly influenced by large mergers (e.g. in </a:t>
            </a:r>
            <a:r>
              <a:rPr lang="en-US" dirty="0" err="1" smtClean="0"/>
              <a:t>nIFTy</a:t>
            </a:r>
            <a:r>
              <a:rPr lang="en-US" dirty="0" smtClean="0"/>
              <a:t> cluster picture)</a:t>
            </a:r>
            <a:endParaRPr lang="en-US" dirty="0" smtClean="0"/>
          </a:p>
          <a:p>
            <a:pPr lvl="4"/>
            <a:r>
              <a:rPr lang="en-US" dirty="0" smtClean="0"/>
              <a:t>Show picture of cluster with circle of radius at same point in dip of </a:t>
            </a:r>
            <a:r>
              <a:rPr lang="en-US" dirty="0" err="1" smtClean="0"/>
              <a:t>sphericity</a:t>
            </a:r>
            <a:r>
              <a:rPr lang="en-US" dirty="0" smtClean="0"/>
              <a:t>/</a:t>
            </a:r>
            <a:r>
              <a:rPr lang="en-US" dirty="0" err="1" smtClean="0"/>
              <a:t>ellipticity</a:t>
            </a:r>
            <a:r>
              <a:rPr lang="en-US" dirty="0" smtClean="0"/>
              <a:t> (whichever shows it the most)</a:t>
            </a:r>
          </a:p>
          <a:p>
            <a:pPr lvl="4"/>
            <a:r>
              <a:rPr lang="en-US" dirty="0" err="1" smtClean="0"/>
              <a:t>Ellipticity</a:t>
            </a:r>
            <a:r>
              <a:rPr lang="en-US" dirty="0" smtClean="0"/>
              <a:t> plots with dip</a:t>
            </a:r>
          </a:p>
        </p:txBody>
      </p:sp>
    </p:spTree>
    <p:extLst>
      <p:ext uri="{BB962C8B-B14F-4D97-AF65-F5344CB8AC3E}">
        <p14:creationId xmlns:p14="http://schemas.microsoft.com/office/powerpoint/2010/main" val="2194668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Extracting the Cosmic Web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Presentation Title (Edit in File &gt; 'Page Setup')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Discrete Persistent Source Extractor (</a:t>
            </a:r>
            <a:r>
              <a:rPr lang="en-US" dirty="0" err="1" smtClean="0"/>
              <a:t>DisPerSe</a:t>
            </a:r>
            <a:r>
              <a:rPr lang="en-US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Text</a:t>
            </a:r>
          </a:p>
          <a:p>
            <a:pPr lvl="2"/>
            <a:r>
              <a:rPr lang="en-US" dirty="0" smtClean="0"/>
              <a:t>Bullet 1</a:t>
            </a:r>
          </a:p>
          <a:p>
            <a:pPr lvl="3"/>
            <a:r>
              <a:rPr lang="en-US" dirty="0" smtClean="0"/>
              <a:t>Bullet 2</a:t>
            </a:r>
          </a:p>
          <a:p>
            <a:pPr lvl="4"/>
            <a:r>
              <a:rPr lang="en-US" dirty="0" smtClean="0"/>
              <a:t>Bullet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072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Defining Filament Structure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Presentation Title (Edit in File &gt; 'Page Setup')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(Pictures of filament directions for different radii)</a:t>
            </a:r>
            <a:endParaRPr lang="en-US" dirty="0" smtClean="0"/>
          </a:p>
          <a:p>
            <a:pPr lvl="1"/>
            <a:r>
              <a:rPr lang="en-US" dirty="0" smtClean="0"/>
              <a:t>Text</a:t>
            </a:r>
          </a:p>
          <a:p>
            <a:pPr lvl="2"/>
            <a:r>
              <a:rPr lang="en-US" dirty="0" smtClean="0"/>
              <a:t>Bullet 1</a:t>
            </a:r>
          </a:p>
          <a:p>
            <a:pPr lvl="3"/>
            <a:r>
              <a:rPr lang="en-US" dirty="0" smtClean="0"/>
              <a:t>Bullet 2</a:t>
            </a:r>
          </a:p>
          <a:p>
            <a:pPr lvl="4"/>
            <a:r>
              <a:rPr lang="en-US" dirty="0" smtClean="0"/>
              <a:t>Bullet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460800"/>
      </p:ext>
    </p:extLst>
  </p:cSld>
  <p:clrMapOvr>
    <a:masterClrMapping/>
  </p:clrMapOvr>
</p:sld>
</file>

<file path=ppt/theme/theme1.xml><?xml version="1.0" encoding="utf-8"?>
<a:theme xmlns:a="http://schemas.openxmlformats.org/drawingml/2006/main" name="ICRAR 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488</Words>
  <Application>Microsoft Macintosh PowerPoint</Application>
  <PresentationFormat>On-screen Show (4:3)</PresentationFormat>
  <Paragraphs>86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ICRAR Black</vt:lpstr>
      <vt:lpstr>Alignment of Stellar Halos with Filaments of the Cosmic Web</vt:lpstr>
      <vt:lpstr>Hierarchical Structure Formation</vt:lpstr>
      <vt:lpstr>Why Stellar Halos?</vt:lpstr>
      <vt:lpstr>nIFTy Cluster</vt:lpstr>
      <vt:lpstr>Halo Shape Properties</vt:lpstr>
      <vt:lpstr>Halo Shape Properties</vt:lpstr>
      <vt:lpstr>Results</vt:lpstr>
      <vt:lpstr>Extracting the Cosmic Web</vt:lpstr>
      <vt:lpstr>Defining Filament Structure</vt:lpstr>
      <vt:lpstr>Examing Correlations</vt:lpstr>
      <vt:lpstr>Results?</vt:lpstr>
      <vt:lpstr>Results?</vt:lpstr>
      <vt:lpstr>Acknowledgments</vt:lpstr>
    </vt:vector>
  </TitlesOfParts>
  <Company>The University of Western Australia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Kirsten Gottschalk</dc:creator>
  <cp:lastModifiedBy>Emily</cp:lastModifiedBy>
  <cp:revision>34</cp:revision>
  <dcterms:created xsi:type="dcterms:W3CDTF">2014-01-21T06:00:06Z</dcterms:created>
  <dcterms:modified xsi:type="dcterms:W3CDTF">2017-02-07T03:08:27Z</dcterms:modified>
</cp:coreProperties>
</file>