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57" r:id="rId4"/>
    <p:sldId id="273" r:id="rId5"/>
    <p:sldId id="259" r:id="rId6"/>
    <p:sldId id="272" r:id="rId7"/>
    <p:sldId id="266" r:id="rId8"/>
    <p:sldId id="262" r:id="rId9"/>
    <p:sldId id="263" r:id="rId10"/>
    <p:sldId id="26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14/2/17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14/2/17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75954-64D3-3547-9E41-BA5D253C7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 of a massive halo with cosmic web </a:t>
            </a:r>
            <a:r>
              <a:rPr lang="en-US" dirty="0" smtClean="0"/>
              <a:t>large-scale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axis for different skeletons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451" y="1093820"/>
            <a:ext cx="189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DM Alignment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841" y="1093820"/>
            <a:ext cx="209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Gas Alignment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7-02-14 at 7.47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76" y="1493930"/>
            <a:ext cx="4483408" cy="3198658"/>
          </a:xfrm>
          <a:prstGeom prst="rect">
            <a:avLst/>
          </a:prstGeom>
        </p:spPr>
      </p:pic>
      <p:pic>
        <p:nvPicPr>
          <p:cNvPr id="5" name="Picture 4" descr="Screen Shot 2017-02-14 at 7.47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930"/>
            <a:ext cx="4533197" cy="3198658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5054296"/>
            <a:ext cx="8674026" cy="131634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b="0" dirty="0" smtClean="0">
                <a:solidFill>
                  <a:srgbClr val="FFFFFF"/>
                </a:solidFill>
              </a:rPr>
              <a:t>Largely consistent for skeletons in DM, not so much Gas</a:t>
            </a:r>
          </a:p>
          <a:p>
            <a:pPr marL="457200" indent="-457200">
              <a:buFont typeface="Arial"/>
              <a:buChar char="•"/>
            </a:pPr>
            <a:r>
              <a:rPr lang="en-US" sz="2000" b="0" dirty="0" smtClean="0">
                <a:solidFill>
                  <a:srgbClr val="FFFFFF"/>
                </a:solidFill>
              </a:rPr>
              <a:t>Peak in misalignment at low radius in gas possibly due to shock</a:t>
            </a:r>
          </a:p>
          <a:p>
            <a:pPr marL="457200" indent="-457200">
              <a:buFont typeface="Arial"/>
              <a:buChar char="•"/>
            </a:pPr>
            <a:endParaRPr lang="en-US" sz="2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Hierarchical structure formation: </a:t>
            </a:r>
          </a:p>
          <a:p>
            <a:endParaRPr lang="en-US" dirty="0"/>
          </a:p>
          <a:p>
            <a:pPr lvl="2"/>
            <a:r>
              <a:rPr lang="en-US" dirty="0" smtClean="0"/>
              <a:t>Cosmological structures (such as large galaxy clusters) are formed by merging processes</a:t>
            </a:r>
          </a:p>
          <a:p>
            <a:pPr lvl="2"/>
            <a:r>
              <a:rPr lang="en-US" dirty="0" smtClean="0"/>
              <a:t>In such processes, gas in falls into the gravitational well formed by dark matter haloes</a:t>
            </a:r>
          </a:p>
          <a:p>
            <a:pPr lvl="3"/>
            <a:r>
              <a:rPr lang="en-US" dirty="0" smtClean="0"/>
              <a:t>Satellite galaxies are drawn in by a central galaxy in the dark matter halo</a:t>
            </a:r>
          </a:p>
          <a:p>
            <a:pPr lvl="2"/>
            <a:r>
              <a:rPr lang="en-US" dirty="0" smtClean="0"/>
              <a:t>As this occurs, stellar matter is tidally stripped during collisions, and we can suppose that this matter will tend to align with the smooth gravitational potential of the large-scale structure</a:t>
            </a:r>
          </a:p>
        </p:txBody>
      </p:sp>
    </p:spTree>
    <p:extLst>
      <p:ext uri="{BB962C8B-B14F-4D97-AF65-F5344CB8AC3E}">
        <p14:creationId xmlns:p14="http://schemas.microsoft.com/office/powerpoint/2010/main" val="39578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significant?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662726"/>
          </a:xfrm>
        </p:spPr>
        <p:txBody>
          <a:bodyPr/>
          <a:lstStyle/>
          <a:p>
            <a:r>
              <a:rPr lang="en-US" dirty="0" smtClean="0"/>
              <a:t>Why look at large-scale structure alignment?</a:t>
            </a:r>
          </a:p>
          <a:p>
            <a:pPr lvl="2"/>
            <a:r>
              <a:rPr lang="en-US" dirty="0" smtClean="0"/>
              <a:t>Original aim of this project was to analyse  stellar halos in the large Horizon-AGN simulation</a:t>
            </a:r>
          </a:p>
          <a:p>
            <a:pPr lvl="2"/>
            <a:r>
              <a:rPr lang="en-US" dirty="0" smtClean="0"/>
              <a:t>NEW AIM: Clarify the analysis that will likely be used on the dataset </a:t>
            </a:r>
            <a:r>
              <a:rPr lang="mr-IN" dirty="0" smtClean="0"/>
              <a:t>–</a:t>
            </a:r>
            <a:r>
              <a:rPr lang="en-US" dirty="0" smtClean="0"/>
              <a:t> determine which parameters are significant, what could introduce confounding effects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49680" y="3870231"/>
            <a:ext cx="7688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en-US" sz="4000" dirty="0">
                <a:solidFill>
                  <a:srgbClr val="F6BB1C"/>
                </a:solidFill>
              </a:rPr>
              <a:t>See if the structural properties of the </a:t>
            </a:r>
            <a:r>
              <a:rPr lang="en-US" sz="4000" dirty="0" smtClean="0">
                <a:solidFill>
                  <a:srgbClr val="F6BB1C"/>
                </a:solidFill>
              </a:rPr>
              <a:t>halo </a:t>
            </a:r>
            <a:r>
              <a:rPr lang="en-US" sz="4000" dirty="0">
                <a:solidFill>
                  <a:srgbClr val="F6BB1C"/>
                </a:solidFill>
              </a:rPr>
              <a:t>aligns </a:t>
            </a:r>
            <a:r>
              <a:rPr lang="en-US" sz="4000" dirty="0" smtClean="0">
                <a:solidFill>
                  <a:srgbClr val="F6BB1C"/>
                </a:solidFill>
              </a:rPr>
              <a:t>with large</a:t>
            </a:r>
            <a:r>
              <a:rPr lang="en-US" sz="4000" dirty="0">
                <a:solidFill>
                  <a:srgbClr val="F6BB1C"/>
                </a:solidFill>
              </a:rPr>
              <a:t>-scale filamentary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analysis - </a:t>
            </a:r>
            <a:r>
              <a:rPr lang="en-US" dirty="0" err="1" smtClean="0"/>
              <a:t>nIFTy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Developed using gadget </a:t>
            </a:r>
            <a:r>
              <a:rPr lang="mr-IN" dirty="0" smtClean="0"/>
              <a:t>–</a:t>
            </a:r>
            <a:r>
              <a:rPr lang="en-US" dirty="0" smtClean="0"/>
              <a:t> SPH type simulation</a:t>
            </a:r>
          </a:p>
          <a:p>
            <a:pPr marL="342900" lvl="2" indent="-342900">
              <a:spcBef>
                <a:spcPct val="20000"/>
              </a:spcBef>
              <a:buSzTx/>
            </a:pPr>
            <a:r>
              <a:rPr lang="en-US" dirty="0" smtClean="0"/>
              <a:t>Single galaxy cluster</a:t>
            </a:r>
          </a:p>
          <a:p>
            <a:pPr marL="342900" lvl="2" indent="-342900">
              <a:spcBef>
                <a:spcPct val="20000"/>
              </a:spcBef>
              <a:buSzTx/>
            </a:pPr>
            <a:r>
              <a:rPr lang="en-US" dirty="0" smtClean="0"/>
              <a:t>Idea was to be similar to the Horizon-AGN simulation </a:t>
            </a:r>
            <a:r>
              <a:rPr lang="mr-IN" dirty="0" smtClean="0"/>
              <a:t>–</a:t>
            </a:r>
            <a:r>
              <a:rPr lang="en-US" dirty="0" smtClean="0"/>
              <a:t> hopefully this analysis can extend to larger data set</a:t>
            </a:r>
          </a:p>
          <a:p>
            <a:pPr marL="656100" lvl="3" indent="-342900">
              <a:spcBef>
                <a:spcPct val="20000"/>
              </a:spcBef>
              <a:buSzTx/>
            </a:pPr>
            <a:r>
              <a:rPr lang="en-US" i="1" dirty="0" smtClean="0"/>
              <a:t>“What </a:t>
            </a:r>
            <a:r>
              <a:rPr lang="en-US" i="1" dirty="0"/>
              <a:t>properties of galaxies are driven by the cosmic environment</a:t>
            </a:r>
            <a:r>
              <a:rPr lang="en-US" i="1" dirty="0" smtClean="0"/>
              <a:t>?</a:t>
            </a:r>
            <a:r>
              <a:rPr lang="en-US" dirty="0" smtClean="0"/>
              <a:t>” (Horizon-AGN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tensor</a:t>
            </a:r>
            <a:endParaRPr lang="en-US" dirty="0"/>
          </a:p>
          <a:p>
            <a:pPr lvl="2"/>
            <a:r>
              <a:rPr lang="en-US" dirty="0" smtClean="0"/>
              <a:t>From here, find eigenvalues (square roots correspond to major, intermediate and minor axes lengths – eigenvalues correspond to axes’ direction)</a:t>
            </a:r>
          </a:p>
          <a:p>
            <a:pPr lvl="2"/>
            <a:r>
              <a:rPr lang="en-US" dirty="0" smtClean="0"/>
              <a:t>From here, can then get values for </a:t>
            </a:r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ellipticity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 Shot 2017-02-13 at 9.3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4" y="4019955"/>
            <a:ext cx="6254318" cy="13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480" y="132080"/>
            <a:ext cx="5588000" cy="6502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Ellipticity evolution with radius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pic>
        <p:nvPicPr>
          <p:cNvPr id="5" name="Picture 4" descr="Screen Shot 2017-02-13 at 3.1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38" y="1148519"/>
            <a:ext cx="4026042" cy="3843612"/>
          </a:xfrm>
          <a:prstGeom prst="rect">
            <a:avLst/>
          </a:prstGeom>
        </p:spPr>
      </p:pic>
      <p:pic>
        <p:nvPicPr>
          <p:cNvPr id="7" name="Picture 6" descr="Ellipticit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4107" r="2370" b="3059"/>
          <a:stretch/>
        </p:blipFill>
        <p:spPr>
          <a:xfrm>
            <a:off x="133632" y="1148519"/>
            <a:ext cx="4537277" cy="33206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7818" y="5068393"/>
            <a:ext cx="2819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0.1 Mpc thick slice through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projection for gas density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Screen Shot 2017-02-14 at 12.3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4652991"/>
            <a:ext cx="1358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0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pic>
        <p:nvPicPr>
          <p:cNvPr id="6" name="Picture 5" descr="DMDenEllip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" y="1332248"/>
            <a:ext cx="4318276" cy="4118970"/>
          </a:xfrm>
          <a:prstGeom prst="rect">
            <a:avLst/>
          </a:prstGeom>
        </p:spPr>
      </p:pic>
      <p:pic>
        <p:nvPicPr>
          <p:cNvPr id="7" name="Picture 6" descr="GasDenEllip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49" y="1332246"/>
            <a:ext cx="4318277" cy="411897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Projection of moment of inertia ellipsoids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Large-scale structure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422624"/>
          </a:xfrm>
        </p:spPr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Extracts filamentary skeleton from grid values through computation of the Morse-</a:t>
            </a:r>
            <a:r>
              <a:rPr lang="en-US" dirty="0" err="1" smtClean="0"/>
              <a:t>Smale</a:t>
            </a:r>
            <a:r>
              <a:rPr lang="en-US" dirty="0" smtClean="0"/>
              <a:t> complex</a:t>
            </a:r>
          </a:p>
          <a:p>
            <a:pPr lvl="2"/>
            <a:r>
              <a:rPr lang="en-US" dirty="0" smtClean="0"/>
              <a:t>Calculated up to a certain persistence level, allowing for removal of noise</a:t>
            </a:r>
          </a:p>
          <a:p>
            <a:pPr lvl="3"/>
            <a:r>
              <a:rPr lang="en-US" dirty="0" smtClean="0"/>
              <a:t>Specified for </a:t>
            </a:r>
            <a:r>
              <a:rPr lang="mr-IN" dirty="0" smtClean="0"/>
              <a:t>–</a:t>
            </a:r>
            <a:r>
              <a:rPr lang="en-US" dirty="0" smtClean="0"/>
              <a:t>cut = {0.001,0.01,0.1,1}</a:t>
            </a:r>
            <a:endParaRPr lang="en-US" dirty="0"/>
          </a:p>
        </p:txBody>
      </p:sp>
      <p:pic>
        <p:nvPicPr>
          <p:cNvPr id="5" name="Picture 4" descr="Screen Shot 2017-02-13 at 9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3581500"/>
            <a:ext cx="3067982" cy="2935698"/>
          </a:xfrm>
          <a:prstGeom prst="rect">
            <a:avLst/>
          </a:prstGeom>
        </p:spPr>
      </p:pic>
      <p:pic>
        <p:nvPicPr>
          <p:cNvPr id="7" name="Picture 6" descr="Screen Shot 2017-02-13 at 9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05" y="3581500"/>
            <a:ext cx="3119498" cy="2935698"/>
          </a:xfrm>
          <a:prstGeom prst="rect">
            <a:avLst/>
          </a:prstGeom>
        </p:spPr>
      </p:pic>
      <p:pic>
        <p:nvPicPr>
          <p:cNvPr id="9" name="Picture 8" descr="Screen Shot 2017-02-13 at 9.2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4" y="3581500"/>
            <a:ext cx="3104475" cy="2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54" y="146928"/>
            <a:ext cx="7670800" cy="650240"/>
          </a:xfrm>
        </p:spPr>
        <p:txBody>
          <a:bodyPr>
            <a:noAutofit/>
          </a:bodyPr>
          <a:lstStyle/>
          <a:p>
            <a:r>
              <a:rPr lang="en-US" sz="3000" dirty="0" smtClean="0"/>
              <a:t>Alignment between halo axes and filament 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222" y="5735187"/>
            <a:ext cx="730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Looking at DM and gas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major axis shows strongest alignment with filament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7-02-14 at 7.4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54" y="878189"/>
            <a:ext cx="6552529" cy="47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539</Words>
  <Application>Microsoft Macintosh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ICRAR Black</vt:lpstr>
      <vt:lpstr>Alignment of a massive halo with cosmic web large-scale structure</vt:lpstr>
      <vt:lpstr>Background</vt:lpstr>
      <vt:lpstr>Why is this significant?</vt:lpstr>
      <vt:lpstr>Cluster analysis - nIFTy</vt:lpstr>
      <vt:lpstr>Halo Shape Properties</vt:lpstr>
      <vt:lpstr>Ellipticity evolution with radius</vt:lpstr>
      <vt:lpstr>Projection of moment of inertia ellipsoids</vt:lpstr>
      <vt:lpstr>Large-scale structure </vt:lpstr>
      <vt:lpstr>Alignment between halo axes and filament </vt:lpstr>
      <vt:lpstr>Major axis for different skeletons</vt:lpstr>
      <vt:lpstr>Questions?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 Hackett</cp:lastModifiedBy>
  <cp:revision>170</cp:revision>
  <dcterms:created xsi:type="dcterms:W3CDTF">2014-01-21T06:00:06Z</dcterms:created>
  <dcterms:modified xsi:type="dcterms:W3CDTF">2017-02-14T05:36:11Z</dcterms:modified>
</cp:coreProperties>
</file>