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65" r:id="rId6"/>
    <p:sldId id="259" r:id="rId7"/>
    <p:sldId id="262" r:id="rId8"/>
    <p:sldId id="266" r:id="rId9"/>
    <p:sldId id="260" r:id="rId10"/>
    <p:sldId id="261" r:id="rId11"/>
    <p:sldId id="263" r:id="rId12"/>
    <p:sldId id="264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0E7CB-B090-6140-958A-EAE3EFECA0AB}" type="datetimeFigureOut">
              <a:rPr lang="en-US" smtClean="0"/>
              <a:t>13/02/17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B47-5E3B-754C-B4C6-63CEFEAD9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3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A2BA-21CB-AC41-BDFF-8AF1F2C23B5F}" type="datetimeFigureOut">
              <a:rPr lang="en-US" smtClean="0"/>
              <a:t>13/02/17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75954-64D3-3547-9E41-BA5D253C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94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670561"/>
            <a:ext cx="5262880" cy="2929890"/>
          </a:xfrm>
        </p:spPr>
        <p:txBody>
          <a:bodyPr anchor="b" anchorCtr="0"/>
          <a:lstStyle>
            <a:lvl1pPr algn="l">
              <a:defRPr b="0" i="0" baseline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145280"/>
            <a:ext cx="5262880" cy="109728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 algn="l">
              <a:buNone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</a:p>
          <a:p>
            <a:pPr lvl="1"/>
            <a:r>
              <a:rPr lang="en-AU" dirty="0" err="1" smtClean="0"/>
              <a:t>Subsubtitle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6708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07120" y="658368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6137" y="1158875"/>
            <a:ext cx="8674026" cy="5211763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4287520" cy="496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F6BB1C"/>
                </a:solidFill>
              </a:defRPr>
            </a:lvl1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86325" y="1158875"/>
            <a:ext cx="3881438" cy="4967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Landscape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32080"/>
            <a:ext cx="7518400" cy="650240"/>
          </a:xfrm>
        </p:spPr>
        <p:txBody>
          <a:bodyPr/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5120" y="1158875"/>
            <a:ext cx="8442643" cy="410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5438" y="5414963"/>
            <a:ext cx="8442325" cy="1077912"/>
          </a:xfrm>
        </p:spPr>
        <p:txBody>
          <a:bodyPr/>
          <a:lstStyle>
            <a:lvl1pPr algn="ctr">
              <a:defRPr sz="2400"/>
            </a:lvl1pPr>
            <a:lvl2pPr algn="ctr">
              <a:defRPr/>
            </a:lvl2pPr>
            <a:lvl3pPr marL="0" indent="0" algn="ctr">
              <a:buNone/>
              <a:defRPr sz="2400"/>
            </a:lvl3pPr>
            <a:lvl4pPr marL="0" indent="0" algn="ctr">
              <a:buNone/>
              <a:defRPr sz="2400"/>
            </a:lvl4pPr>
            <a:lvl5pPr marL="0" indent="0" algn="ctr">
              <a:buNone/>
              <a:defRPr sz="2400"/>
            </a:lvl5pPr>
          </a:lstStyle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6800" y="3850640"/>
            <a:ext cx="5262880" cy="833120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6800" y="4765040"/>
            <a:ext cx="5262880" cy="47752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subtitle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06799" y="599440"/>
            <a:ext cx="5262563" cy="3159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680" y="140350"/>
            <a:ext cx="751840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38" y="1158240"/>
            <a:ext cx="8413642" cy="521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480" y="6573520"/>
            <a:ext cx="513588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/>
              <a:t>Presentation Title (Edit in File &gt; 'Page Setup' &gt; ‘Header/footer’)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73520"/>
            <a:ext cx="44704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93D1588C-AB24-5646-A060-72B6CDFB3A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1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rgbClr val="F6BB1C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2pPr>
      <a:lvl3pPr marL="5328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400" b="0" i="0" kern="1200">
          <a:solidFill>
            <a:srgbClr val="FFFFFF"/>
          </a:solidFill>
          <a:latin typeface="Arial"/>
          <a:ea typeface="+mn-ea"/>
          <a:cs typeface="Arial"/>
        </a:defRPr>
      </a:lvl3pPr>
      <a:lvl4pPr marL="846000" indent="-228600" algn="l" defTabSz="457200" rtl="0" eaLnBrk="1" latinLnBrk="0" hangingPunct="1">
        <a:spcBef>
          <a:spcPts val="0"/>
        </a:spcBef>
        <a:buSzPct val="80000"/>
        <a:buFont typeface="Arial"/>
        <a:buChar char="–"/>
        <a:defRPr sz="2200" b="0" i="0" kern="1200">
          <a:solidFill>
            <a:srgbClr val="FFFFFF"/>
          </a:solidFill>
          <a:latin typeface="Arial"/>
          <a:ea typeface="+mn-ea"/>
          <a:cs typeface="Arial"/>
        </a:defRPr>
      </a:lvl4pPr>
      <a:lvl5pPr marL="1339200" indent="-228600" algn="l" defTabSz="457200" rtl="0" eaLnBrk="1" latinLnBrk="0" hangingPunct="1">
        <a:spcBef>
          <a:spcPts val="0"/>
        </a:spcBef>
        <a:buSzPct val="80000"/>
        <a:buFont typeface="Arial"/>
        <a:buChar char="•"/>
        <a:defRPr sz="2000" b="0" i="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Alignment of the stellar halo of the </a:t>
            </a:r>
            <a:r>
              <a:rPr lang="en-US" dirty="0" err="1" smtClean="0"/>
              <a:t>nIFTy</a:t>
            </a:r>
            <a:r>
              <a:rPr lang="en-US" dirty="0" smtClean="0"/>
              <a:t> cluster with cosmic web filaments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Emily Hackett</a:t>
            </a:r>
          </a:p>
          <a:p>
            <a:r>
              <a:rPr lang="en-US" sz="2000" dirty="0" smtClean="0"/>
              <a:t>ICRAR-</a:t>
            </a:r>
            <a:r>
              <a:rPr lang="en-US" sz="2000" dirty="0" err="1" smtClean="0"/>
              <a:t>Pawsey</a:t>
            </a:r>
            <a:r>
              <a:rPr lang="en-US" sz="2000" dirty="0" smtClean="0"/>
              <a:t> Summer Studentship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23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Filament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(Pictures of filament directions for different radii)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Examing</a:t>
            </a:r>
            <a:r>
              <a:rPr lang="en-US" dirty="0" smtClean="0"/>
              <a:t> Correlations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Plotting angle between the major axis of the halo and the filament</a:t>
            </a:r>
          </a:p>
          <a:p>
            <a:pPr lvl="1"/>
            <a:r>
              <a:rPr lang="en-US" dirty="0" smtClean="0"/>
              <a:t>What about the other axes? Did we plot these?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On the level of this single cluster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did this say about large-scale structure formation?</a:t>
            </a:r>
          </a:p>
          <a:p>
            <a:pPr lvl="1"/>
            <a:r>
              <a:rPr lang="en-US" dirty="0" smtClean="0"/>
              <a:t>What could we expect to see in a larger simulation data set (such as Horizon-AGN)?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Thank you to both supervisors at ICRAR (</a:t>
            </a:r>
            <a:r>
              <a:rPr lang="en-US" dirty="0" err="1" smtClean="0"/>
              <a:t>Dr</a:t>
            </a:r>
            <a:r>
              <a:rPr lang="en-US" dirty="0" smtClean="0"/>
              <a:t> Chris Power and </a:t>
            </a:r>
            <a:r>
              <a:rPr lang="en-US" dirty="0" err="1" smtClean="0"/>
              <a:t>Dr</a:t>
            </a:r>
            <a:r>
              <a:rPr lang="en-US" dirty="0" smtClean="0"/>
              <a:t> Charlotte Welker)</a:t>
            </a:r>
          </a:p>
          <a:p>
            <a:r>
              <a:rPr lang="en-US" dirty="0" smtClean="0"/>
              <a:t>Thank you to Chris </a:t>
            </a:r>
            <a:r>
              <a:rPr lang="en-US" dirty="0" err="1" smtClean="0"/>
              <a:t>Bording</a:t>
            </a:r>
            <a:r>
              <a:rPr lang="en-US" dirty="0" smtClean="0"/>
              <a:t> at </a:t>
            </a:r>
            <a:r>
              <a:rPr lang="en-US" dirty="0" err="1" smtClean="0"/>
              <a:t>Pawsey</a:t>
            </a:r>
            <a:r>
              <a:rPr lang="en-US" dirty="0" smtClean="0"/>
              <a:t> Supercomputing Centre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Structure Formation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look at large-scale structure alignment?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Provides insight into galaxy formation processes</a:t>
            </a:r>
          </a:p>
          <a:p>
            <a:pPr lvl="2"/>
            <a:r>
              <a:rPr lang="en-US" dirty="0" smtClean="0"/>
              <a:t>Simulations can predict mass distributions and much more, but what we are capable of observing is galaxies</a:t>
            </a:r>
          </a:p>
          <a:p>
            <a:pPr lvl="3"/>
            <a:r>
              <a:rPr lang="en-US" dirty="0" smtClean="0"/>
              <a:t>Therefore need to model galaxy formation accurately!</a:t>
            </a:r>
          </a:p>
          <a:p>
            <a:pPr lvl="3"/>
            <a:r>
              <a:rPr lang="en-US" dirty="0" smtClean="0"/>
              <a:t>At the moment, this is done with low resolution as it is computationally expensive to model baryonic physics in comparison to dark matter</a:t>
            </a:r>
          </a:p>
        </p:txBody>
      </p:sp>
    </p:spTree>
    <p:extLst>
      <p:ext uri="{BB962C8B-B14F-4D97-AF65-F5344CB8AC3E}">
        <p14:creationId xmlns:p14="http://schemas.microsoft.com/office/powerpoint/2010/main" val="322424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5" y="1596645"/>
            <a:ext cx="7670800" cy="38611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there is clear alignment between stellar halo and dark matter halo or surrounding large-scale structure (filament), could be used as an indicator of galaxy distributions (without as much computation)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 &gt; ‘Header/footer’)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Stellar Halos?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 previous research, stellar halo is filtered out (e.g. to look at galaxies or DM only)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The stellar halo likely holds remnants of merger events etc. that have been significant in galaxy </a:t>
            </a:r>
            <a:r>
              <a:rPr lang="en-US" dirty="0" smtClean="0"/>
              <a:t>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nIFTy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Why the </a:t>
            </a:r>
            <a:r>
              <a:rPr lang="en-US" dirty="0" err="1" smtClean="0"/>
              <a:t>nIFTy</a:t>
            </a:r>
            <a:r>
              <a:rPr lang="en-US" dirty="0" smtClean="0"/>
              <a:t> cluster?</a:t>
            </a:r>
          </a:p>
          <a:p>
            <a:pPr lvl="2"/>
            <a:r>
              <a:rPr lang="en-US" dirty="0" smtClean="0"/>
              <a:t>Relationship to Horizon-AGN simulation (initial goal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Small enough data set that it was easy to work with on a personal computer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Reduced moment of inertia tensor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Halo Shape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Sphericity</a:t>
            </a:r>
            <a:r>
              <a:rPr lang="en-US" dirty="0" smtClean="0"/>
              <a:t>, </a:t>
            </a:r>
            <a:r>
              <a:rPr lang="en-US" dirty="0" err="1" smtClean="0"/>
              <a:t>Triaxiality</a:t>
            </a:r>
            <a:r>
              <a:rPr lang="en-US" dirty="0" smtClean="0"/>
              <a:t> and </a:t>
            </a:r>
            <a:r>
              <a:rPr lang="en-US" dirty="0" err="1" smtClean="0"/>
              <a:t>Ellipticity</a:t>
            </a:r>
            <a:endParaRPr lang="en-US" dirty="0" smtClean="0"/>
          </a:p>
          <a:p>
            <a:pPr lvl="1"/>
            <a:r>
              <a:rPr lang="en-US" dirty="0" smtClean="0"/>
              <a:t>Differences between these properties?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do the shape characteristics at different radii say about large-scale structure formation?</a:t>
            </a:r>
          </a:p>
          <a:p>
            <a:pPr lvl="2"/>
            <a:r>
              <a:rPr lang="en-US" dirty="0" smtClean="0"/>
              <a:t>Strongly influenced by large mergers (e.g. in </a:t>
            </a:r>
            <a:r>
              <a:rPr lang="en-US" dirty="0" err="1" smtClean="0"/>
              <a:t>nIFTy</a:t>
            </a:r>
            <a:r>
              <a:rPr lang="en-US" dirty="0" smtClean="0"/>
              <a:t> cluster picture)</a:t>
            </a:r>
          </a:p>
          <a:p>
            <a:pPr lvl="4"/>
            <a:r>
              <a:rPr lang="en-US" dirty="0" smtClean="0"/>
              <a:t>Show picture of cluster with circle of radius at same point in dip of </a:t>
            </a:r>
            <a:r>
              <a:rPr lang="en-US" dirty="0" err="1" smtClean="0"/>
              <a:t>sphericity</a:t>
            </a:r>
            <a:r>
              <a:rPr lang="en-US" dirty="0" smtClean="0"/>
              <a:t>/</a:t>
            </a:r>
            <a:r>
              <a:rPr lang="en-US" dirty="0" err="1" smtClean="0"/>
              <a:t>ellipticity</a:t>
            </a:r>
            <a:r>
              <a:rPr lang="en-US" dirty="0" smtClean="0"/>
              <a:t> (whichever shows it the most)</a:t>
            </a:r>
          </a:p>
          <a:p>
            <a:pPr lvl="4"/>
            <a:r>
              <a:rPr lang="en-US" dirty="0" err="1" smtClean="0"/>
              <a:t>Ellipticity</a:t>
            </a:r>
            <a:r>
              <a:rPr lang="en-US" dirty="0" smtClean="0"/>
              <a:t> plots with dip</a:t>
            </a:r>
          </a:p>
        </p:txBody>
      </p:sp>
    </p:spTree>
    <p:extLst>
      <p:ext uri="{BB962C8B-B14F-4D97-AF65-F5344CB8AC3E}">
        <p14:creationId xmlns:p14="http://schemas.microsoft.com/office/powerpoint/2010/main" val="219466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the Cosmic Web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(Edit in File &gt; 'Page Setup')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Discrete Persistent Source Extractor (</a:t>
            </a:r>
            <a:r>
              <a:rPr lang="en-US" dirty="0" err="1" smtClean="0"/>
              <a:t>DisPerSe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Bullet 1</a:t>
            </a:r>
          </a:p>
          <a:p>
            <a:pPr lvl="3"/>
            <a:r>
              <a:rPr lang="en-US" dirty="0" smtClean="0"/>
              <a:t>Bullet 2</a:t>
            </a:r>
          </a:p>
          <a:p>
            <a:pPr lvl="4"/>
            <a:r>
              <a:rPr lang="en-US" dirty="0" smtClean="0"/>
              <a:t>Bullet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72916"/>
      </p:ext>
    </p:extLst>
  </p:cSld>
  <p:clrMapOvr>
    <a:masterClrMapping/>
  </p:clrMapOvr>
</p:sld>
</file>

<file path=ppt/theme/theme1.xml><?xml version="1.0" encoding="utf-8"?>
<a:theme xmlns:a="http://schemas.openxmlformats.org/drawingml/2006/main" name="ICRAR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619</Words>
  <Application>Microsoft Macintosh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ICRAR Black</vt:lpstr>
      <vt:lpstr>Alignment of the stellar halo of the nIFTy cluster with cosmic web filaments</vt:lpstr>
      <vt:lpstr>Hierarchical Structure Formation</vt:lpstr>
      <vt:lpstr>If there is clear alignment between stellar halo and dark matter halo or surrounding large-scale structure (filament), could be used as an indicator of galaxy distributions (without as much computation)</vt:lpstr>
      <vt:lpstr>Why Stellar Halos?</vt:lpstr>
      <vt:lpstr>nIFTy Cluster</vt:lpstr>
      <vt:lpstr>Halo Shape Properties</vt:lpstr>
      <vt:lpstr>Halo Shape Properties</vt:lpstr>
      <vt:lpstr>Results</vt:lpstr>
      <vt:lpstr>Extracting the Cosmic Web</vt:lpstr>
      <vt:lpstr>Defining Filament Structure</vt:lpstr>
      <vt:lpstr>Examing Correlations</vt:lpstr>
      <vt:lpstr>Results?</vt:lpstr>
      <vt:lpstr>Results?</vt:lpstr>
      <vt:lpstr>Acknowledgments</vt:lpstr>
    </vt:vector>
  </TitlesOfParts>
  <Company>The University of Western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Gottschalk</dc:creator>
  <cp:lastModifiedBy>Emily</cp:lastModifiedBy>
  <cp:revision>41</cp:revision>
  <dcterms:created xsi:type="dcterms:W3CDTF">2014-01-21T06:00:06Z</dcterms:created>
  <dcterms:modified xsi:type="dcterms:W3CDTF">2017-02-13T07:00:14Z</dcterms:modified>
</cp:coreProperties>
</file>