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7" r:id="rId4"/>
    <p:sldId id="259" r:id="rId5"/>
    <p:sldId id="262" r:id="rId6"/>
    <p:sldId id="266" r:id="rId7"/>
    <p:sldId id="260" r:id="rId8"/>
    <p:sldId id="261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E7CB-B090-6140-958A-EAE3EFECA0AB}" type="datetimeFigureOut">
              <a:rPr lang="en-US" smtClean="0"/>
              <a:t>13/02/17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B47-5E3B-754C-B4C6-63CEFEAD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A2BA-21CB-AC41-BDFF-8AF1F2C23B5F}" type="datetimeFigureOut">
              <a:rPr lang="en-US" smtClean="0"/>
              <a:t>13/02/17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5954-64D3-3547-9E41-BA5D253C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670561"/>
            <a:ext cx="5262880" cy="2929890"/>
          </a:xfrm>
        </p:spPr>
        <p:txBody>
          <a:bodyPr anchor="b" anchorCtr="0"/>
          <a:lstStyle>
            <a:lvl1pPr algn="l">
              <a:defRPr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145280"/>
            <a:ext cx="5262880" cy="10972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</a:p>
          <a:p>
            <a:pPr lvl="1"/>
            <a:r>
              <a:rPr lang="en-AU" dirty="0" err="1" smtClean="0"/>
              <a:t>Subsubtitle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07120" y="658368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5211763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4287520" cy="496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6BB1C"/>
                </a:solidFill>
              </a:defRPr>
            </a:lvl1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86325" y="1158875"/>
            <a:ext cx="3881438" cy="4967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Landscap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5120" y="1158875"/>
            <a:ext cx="8442643" cy="410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5438" y="5414963"/>
            <a:ext cx="8442325" cy="1077912"/>
          </a:xfrm>
        </p:spPr>
        <p:txBody>
          <a:bodyPr/>
          <a:lstStyle>
            <a:lvl1pPr algn="ctr">
              <a:defRPr sz="2400"/>
            </a:lvl1pPr>
            <a:lvl2pPr algn="ctr">
              <a:defRPr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400"/>
            </a:lvl4pPr>
            <a:lvl5pPr marL="0" indent="0" algn="ctr">
              <a:buNone/>
              <a:defRPr sz="2400"/>
            </a:lvl5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3850640"/>
            <a:ext cx="5262880" cy="833120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765040"/>
            <a:ext cx="5262880" cy="47752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06799" y="599440"/>
            <a:ext cx="5262563" cy="3159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680" y="140350"/>
            <a:ext cx="75184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38" y="1158240"/>
            <a:ext cx="8413642" cy="521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6573520"/>
            <a:ext cx="513588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7352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rgbClr val="F6BB1C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2pPr>
      <a:lvl3pPr marL="5328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3pPr>
      <a:lvl4pPr marL="846000" indent="-228600" algn="l" defTabSz="457200" rtl="0" eaLnBrk="1" latinLnBrk="0" hangingPunct="1">
        <a:spcBef>
          <a:spcPts val="0"/>
        </a:spcBef>
        <a:buSzPct val="80000"/>
        <a:buFont typeface="Arial"/>
        <a:buChar char="–"/>
        <a:defRPr sz="2200" b="0" i="0" kern="1200">
          <a:solidFill>
            <a:srgbClr val="FFFFFF"/>
          </a:solidFill>
          <a:latin typeface="Arial"/>
          <a:ea typeface="+mn-ea"/>
          <a:cs typeface="Arial"/>
        </a:defRPr>
      </a:lvl4pPr>
      <a:lvl5pPr marL="13392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000" b="0" i="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Alignment of the stellar halo of the </a:t>
            </a:r>
            <a:r>
              <a:rPr lang="en-US" dirty="0" err="1" smtClean="0"/>
              <a:t>nIFTy</a:t>
            </a:r>
            <a:r>
              <a:rPr lang="en-US" dirty="0" smtClean="0"/>
              <a:t> cluster with cosmic web filaments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Hackett</a:t>
            </a:r>
          </a:p>
          <a:p>
            <a:r>
              <a:rPr lang="en-US" sz="2000" dirty="0" smtClean="0"/>
              <a:t>ICRAR-</a:t>
            </a:r>
            <a:r>
              <a:rPr lang="en-US" sz="2000" dirty="0" err="1" smtClean="0"/>
              <a:t>Pawsey</a:t>
            </a:r>
            <a:r>
              <a:rPr lang="en-US" sz="2000" dirty="0" smtClean="0"/>
              <a:t> Summer Studentship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23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did this say about large-scale structure formation?</a:t>
            </a:r>
          </a:p>
          <a:p>
            <a:pPr lvl="1"/>
            <a:r>
              <a:rPr lang="en-US" dirty="0" smtClean="0"/>
              <a:t>On the level of this single cluster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did this say about large-scale structure formation?</a:t>
            </a:r>
          </a:p>
          <a:p>
            <a:pPr lvl="1"/>
            <a:r>
              <a:rPr lang="en-US" dirty="0" smtClean="0"/>
              <a:t>What could we expect to see in a larger simulation data set (such as Horizon-AGN)?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Thank you to both supervisors at ICRAR (</a:t>
            </a:r>
            <a:r>
              <a:rPr lang="en-US" dirty="0" err="1" smtClean="0"/>
              <a:t>Dr</a:t>
            </a:r>
            <a:r>
              <a:rPr lang="en-US" dirty="0" smtClean="0"/>
              <a:t> Chris Power and </a:t>
            </a:r>
            <a:r>
              <a:rPr lang="en-US" dirty="0" err="1" smtClean="0"/>
              <a:t>Dr</a:t>
            </a:r>
            <a:r>
              <a:rPr lang="en-US" dirty="0" smtClean="0"/>
              <a:t> Charlotte Welker)</a:t>
            </a:r>
          </a:p>
          <a:p>
            <a:r>
              <a:rPr lang="en-US" dirty="0" smtClean="0"/>
              <a:t>Thank you to Chris </a:t>
            </a:r>
            <a:r>
              <a:rPr lang="en-US" dirty="0" err="1" smtClean="0"/>
              <a:t>Bording</a:t>
            </a:r>
            <a:r>
              <a:rPr lang="en-US" dirty="0" smtClean="0"/>
              <a:t> at </a:t>
            </a:r>
            <a:r>
              <a:rPr lang="en-US" dirty="0" err="1" smtClean="0"/>
              <a:t>Pawsey</a:t>
            </a:r>
            <a:r>
              <a:rPr lang="en-US" dirty="0" smtClean="0"/>
              <a:t> Supercomputing Centre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Hierarchical structure formation: </a:t>
            </a:r>
          </a:p>
          <a:p>
            <a:endParaRPr lang="en-US" dirty="0"/>
          </a:p>
          <a:p>
            <a:pPr lvl="2"/>
            <a:r>
              <a:rPr lang="en-US" dirty="0" smtClean="0"/>
              <a:t>Cosmological structures (such as large galaxy clusters) are formed by merging processes</a:t>
            </a:r>
          </a:p>
          <a:p>
            <a:pPr lvl="2"/>
            <a:r>
              <a:rPr lang="en-US" dirty="0" smtClean="0"/>
              <a:t>In such processes, gas in falls into the gravitational well formed by dark matter haloes</a:t>
            </a:r>
          </a:p>
          <a:p>
            <a:pPr lvl="3"/>
            <a:r>
              <a:rPr lang="en-US" dirty="0" smtClean="0"/>
              <a:t>Satellite galaxies are drawn in by a central galaxy in the dark matter halo</a:t>
            </a:r>
          </a:p>
          <a:p>
            <a:pPr lvl="2"/>
            <a:r>
              <a:rPr lang="en-US" dirty="0" smtClean="0"/>
              <a:t>As this occurs, stellar matter is tidally stripped during collisions, and we can suppose that this matter will tend to align with the smooth gravitational potential of the large-scale structure</a:t>
            </a:r>
          </a:p>
        </p:txBody>
      </p:sp>
    </p:spTree>
    <p:extLst>
      <p:ext uri="{BB962C8B-B14F-4D97-AF65-F5344CB8AC3E}">
        <p14:creationId xmlns:p14="http://schemas.microsoft.com/office/powerpoint/2010/main" val="39578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significant?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6"/>
            <a:ext cx="8674026" cy="2662726"/>
          </a:xfrm>
        </p:spPr>
        <p:txBody>
          <a:bodyPr/>
          <a:lstStyle/>
          <a:p>
            <a:r>
              <a:rPr lang="en-US" dirty="0" smtClean="0"/>
              <a:t>Why look at large-scale structure alignment</a:t>
            </a:r>
            <a:r>
              <a:rPr lang="en-US" dirty="0" smtClean="0"/>
              <a:t>?</a:t>
            </a:r>
            <a:endParaRPr lang="en-US" dirty="0" smtClean="0"/>
          </a:p>
          <a:p>
            <a:pPr lvl="2"/>
            <a:r>
              <a:rPr lang="en-US" dirty="0" smtClean="0"/>
              <a:t>Simulations </a:t>
            </a:r>
            <a:r>
              <a:rPr lang="en-US" dirty="0" smtClean="0"/>
              <a:t>can predict mass distributions and much more, but what we are </a:t>
            </a:r>
            <a:r>
              <a:rPr lang="en-US" dirty="0" smtClean="0"/>
              <a:t>most capable </a:t>
            </a:r>
            <a:r>
              <a:rPr lang="en-US" dirty="0" smtClean="0"/>
              <a:t>of observing is galaxies</a:t>
            </a:r>
          </a:p>
          <a:p>
            <a:pPr lvl="3"/>
            <a:r>
              <a:rPr lang="en-US" dirty="0" smtClean="0"/>
              <a:t>PROBLEM: When observing at a scale of galaxies, their alignments are so influenced by recent merger events that they cannot point out the large scale structure around them</a:t>
            </a:r>
          </a:p>
          <a:p>
            <a:pPr lvl="3"/>
            <a:r>
              <a:rPr lang="en-US" dirty="0" smtClean="0"/>
              <a:t>However perhaps the stellar halo can?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49680" y="3870231"/>
            <a:ext cx="76881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en-US" sz="4000" dirty="0">
                <a:solidFill>
                  <a:srgbClr val="F6BB1C"/>
                </a:solidFill>
              </a:rPr>
              <a:t>See if the structural properties of the stellar halo aligns with dark matter halo and large-scale filamentary structure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424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Halo Shape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Reduced moment of inertia </a:t>
            </a:r>
            <a:r>
              <a:rPr lang="en-US" dirty="0" smtClean="0"/>
              <a:t>tensor</a:t>
            </a:r>
            <a:endParaRPr lang="en-US" dirty="0"/>
          </a:p>
          <a:p>
            <a:pPr lvl="2"/>
            <a:r>
              <a:rPr lang="en-US" dirty="0" smtClean="0"/>
              <a:t>From here, find eigenvalues (square roots correspond to major, intermediate and minor axes lengths – eigenvalues correspond to axes’ direction)</a:t>
            </a:r>
          </a:p>
          <a:p>
            <a:pPr lvl="2"/>
            <a:r>
              <a:rPr lang="en-US" dirty="0" smtClean="0"/>
              <a:t>From here, can then get values for </a:t>
            </a:r>
            <a:r>
              <a:rPr lang="en-US" dirty="0" err="1" smtClean="0"/>
              <a:t>sphericity</a:t>
            </a:r>
            <a:r>
              <a:rPr lang="en-US" dirty="0" smtClean="0"/>
              <a:t>, </a:t>
            </a:r>
            <a:r>
              <a:rPr lang="en-US" dirty="0" err="1" smtClean="0"/>
              <a:t>ellipticity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etc.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Large-scale structure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Discrete Persistent Source Extractor (</a:t>
            </a:r>
            <a:r>
              <a:rPr lang="en-US" dirty="0" err="1" smtClean="0"/>
              <a:t>DisPerSe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Extracts filamentary skeleton from grid values through computation of the Morse-</a:t>
            </a:r>
            <a:r>
              <a:rPr lang="en-US" dirty="0" err="1" smtClean="0"/>
              <a:t>Smale</a:t>
            </a:r>
            <a:r>
              <a:rPr lang="en-US" dirty="0" smtClean="0"/>
              <a:t> complex</a:t>
            </a:r>
          </a:p>
          <a:p>
            <a:pPr lvl="2"/>
            <a:r>
              <a:rPr lang="en-US" dirty="0" smtClean="0"/>
              <a:t>Calculated up to a certain persistence level, allowing for removal of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– 2D projections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pic>
        <p:nvPicPr>
          <p:cNvPr id="6" name="Picture 5" descr="DMDenEllip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330"/>
            <a:ext cx="5402500" cy="5153153"/>
          </a:xfrm>
          <a:prstGeom prst="rect">
            <a:avLst/>
          </a:prstGeom>
        </p:spPr>
      </p:pic>
      <p:pic>
        <p:nvPicPr>
          <p:cNvPr id="7" name="Picture 6" descr="GasDenEllip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36" y="1018330"/>
            <a:ext cx="5402500" cy="51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6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the Cosmic Web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Discrete Persistent Source Extractor (</a:t>
            </a:r>
            <a:r>
              <a:rPr lang="en-US" dirty="0" err="1" smtClean="0"/>
              <a:t>DisPerSe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Filament 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(Pictures of filament directions for different radii)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6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Examing</a:t>
            </a:r>
            <a:r>
              <a:rPr lang="en-US" dirty="0" smtClean="0"/>
              <a:t> Correlations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Plotting angle between the major axis of the halo and the filament</a:t>
            </a:r>
          </a:p>
          <a:p>
            <a:pPr lvl="1"/>
            <a:r>
              <a:rPr lang="en-US" dirty="0" smtClean="0"/>
              <a:t>What about the other axes? Did we plot these?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CRAR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586</Words>
  <Application>Microsoft Macintosh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ICRAR Black</vt:lpstr>
      <vt:lpstr>Alignment of the stellar halo of the nIFTy cluster with cosmic web filaments</vt:lpstr>
      <vt:lpstr>Background</vt:lpstr>
      <vt:lpstr>Why is this significant?</vt:lpstr>
      <vt:lpstr>Halo Shape Properties</vt:lpstr>
      <vt:lpstr>Large-scale structure </vt:lpstr>
      <vt:lpstr>Results – 2D projections</vt:lpstr>
      <vt:lpstr>Extracting the Cosmic Web</vt:lpstr>
      <vt:lpstr>Defining Filament Structure</vt:lpstr>
      <vt:lpstr>Examing Correlations</vt:lpstr>
      <vt:lpstr>Results?</vt:lpstr>
      <vt:lpstr>Results?</vt:lpstr>
      <vt:lpstr>Acknowledgments</vt:lpstr>
    </vt:vector>
  </TitlesOfParts>
  <Company>The University of Western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Gottschalk</dc:creator>
  <cp:lastModifiedBy>Emily</cp:lastModifiedBy>
  <cp:revision>95</cp:revision>
  <dcterms:created xsi:type="dcterms:W3CDTF">2014-01-21T06:00:06Z</dcterms:created>
  <dcterms:modified xsi:type="dcterms:W3CDTF">2017-02-13T09:09:09Z</dcterms:modified>
</cp:coreProperties>
</file>