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sf.io/prereg/" TargetMode="External"/><Relationship Id="rId3" Type="http://schemas.openxmlformats.org/officeDocument/2006/relationships/hyperlink" Target="https://osf.io/prere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discussion will focus on Preregistration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71909a1_0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71909a1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can we as researchers eliminate questionable research practices and prevent publication bias?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Preregistration is one answer.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d5b06fe72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5b06fe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595959"/>
                </a:solidFill>
                <a:latin typeface="Open Sans"/>
                <a:ea typeface="Open Sans"/>
                <a:cs typeface="Open Sans"/>
                <a:sym typeface="Open Sans"/>
              </a:rPr>
              <a:t>What is preregistration: A time-stamped, read-only version of your research plan created </a:t>
            </a:r>
            <a:r>
              <a:rPr i="1" lang="en" sz="1400">
                <a:solidFill>
                  <a:srgbClr val="595959"/>
                </a:solidFill>
                <a:latin typeface="Open Sans"/>
                <a:ea typeface="Open Sans"/>
                <a:cs typeface="Open Sans"/>
                <a:sym typeface="Open Sans"/>
              </a:rPr>
              <a:t>before</a:t>
            </a:r>
            <a:r>
              <a:rPr lang="en" sz="1400">
                <a:solidFill>
                  <a:srgbClr val="595959"/>
                </a:solidFill>
                <a:latin typeface="Open Sans"/>
                <a:ea typeface="Open Sans"/>
                <a:cs typeface="Open Sans"/>
                <a:sym typeface="Open Sans"/>
              </a:rPr>
              <a:t> you begin data collection.</a:t>
            </a:r>
            <a:endParaRPr sz="1400">
              <a:solidFill>
                <a:srgbClr val="595959"/>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5b06fe72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5b06fe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preregistration typically contains: Hypothesis, data collection procedures, manipulated and measured variables, your statistical model, and inference criteria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71909a1_0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71909a1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your research plan undergoes peer review, BEFORE RESULTS ARE KNOWN, the preregistration becomes part of a registered report.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Registered reports another method for combating the previously mentioned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traditional publishing, peer review occurs after the study is designed, the data collected and analyzed, and the report is written.  Well founded hypotheses. Methods detailed? Is the study well powered? (&gt;= 90%) Have the atuhors included sufficient posititive controls to confirm that the study will provide a fair test? -- include a method for “proving” their experimental design was valid, the methods worked, in a way thats independent of the actual result. I.e. Gave the mice the shot in the right place? Give them a shot of fluorescent dye has been administered in the right place. Have to do this before you see the results. Make sure the results are interpretable before the outcome, regardless of outcome.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Registered reports move peer review to after the study design, but before data is collected and analyzed. Thus, the importance of the research question and the quality of the methodology and analysis plan are reviewed -- the outcome of the study.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 study design is accepted, it is virtually guaranteed publication in the journal, provided authors follow through with the registered methodology.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stage: did authors follow protocol&gt; Did the positive controls succeed (did they give the mice the shot in the right place) and are conclusions justified by the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49 journals so far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5b06fe7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5b06fe7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What problems does preregistration fix?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04800" lvl="0" marL="457200" rtl="0" algn="l">
              <a:spcBef>
                <a:spcPts val="0"/>
              </a:spcBef>
              <a:spcAft>
                <a:spcPts val="0"/>
              </a:spcAft>
              <a:buSzPts val="1200"/>
              <a:buAutoNum type="arabicPeriod"/>
            </a:pPr>
            <a:r>
              <a:rPr lang="en" sz="1200"/>
              <a:t>The file drawer effect: which means that selective publication occurs. It is </a:t>
            </a:r>
            <a:r>
              <a:rPr lang="en" sz="1200">
                <a:solidFill>
                  <a:srgbClr val="222222"/>
                </a:solidFill>
                <a:highlight>
                  <a:srgbClr val="FFFFFF"/>
                </a:highlight>
              </a:rPr>
              <a:t>a tendency to publish positive results but not to publish negative or nonconfirmatory results. Thus, the negative results never see the light of day.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AutoNum type="arabicPeriod"/>
            </a:pPr>
            <a:r>
              <a:rPr lang="en" sz="1200">
                <a:solidFill>
                  <a:srgbClr val="222222"/>
                </a:solidFill>
                <a:highlight>
                  <a:srgbClr val="FFFFFF"/>
                </a:highlight>
              </a:rPr>
              <a:t>P-hacking: mining your data in order to see patterns in this data that are statistically significant, without first specifying a hypothesis.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AutoNum type="arabicPeriod"/>
            </a:pPr>
            <a:r>
              <a:rPr lang="en" sz="1200">
                <a:solidFill>
                  <a:srgbClr val="222222"/>
                </a:solidFill>
                <a:highlight>
                  <a:srgbClr val="FFFFFF"/>
                </a:highlight>
              </a:rPr>
              <a:t>HARKing: this means Hypothesizing After Results are Known. You create a hypothesis based on or informed by your study’s results. You report it as if it were an a priori hypothesis.  </a:t>
            </a:r>
            <a:endParaRPr sz="1200">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1d5b06fe72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5b06fe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Preregistration makes the distinction between confirmatory (hypothesis testing) and exploratory (hypothesis generating) research more clear.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highlight>
                  <a:srgbClr val="FFFFFF"/>
                </a:highlight>
              </a:rPr>
              <a:t>Both are important. However, the same data cannot be used to generate and test a hypothesis, which often happens unintentionally. With preregistration, confirmatory analyses are planned in advance in order to retain the validity of their statistical inferences, and exploratory analyses are reported as post hoc investigations that might inspire confirmatory tests in future studies.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1d5b06fe72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5b06fe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 statistics, hypotheses suggested by a given dataset, when tested with the same dataset that suggested them, are likely to be accepted even when they are not true. This is because circular reasoning (double dipping) would be involved: something seems true in the limited data set, therefore we hypothesize that it is true in general, therefore we (wrongly) test it on the same limited data set, which seems to confirm that it is true. Generating hypotheses based on data already observed, in the absence of testing them on new data, is referred to as post hoc theorizing (from Latin post hoc, "after this").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The correct procedure is to test any hypothesis on a data set that was not used to generate the hypothesis.”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d5b06fe72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d5b06fe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Presenting exploratory results as confirmatory increases the publishability of results at the expense of credibility of results!</a:t>
            </a: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1d5b06fe72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5b06fe7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create a preregistration before you begin data collection. Remember, a preregistration plan typically contains information about your study design and statistics plan.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create your preregistration, you can now begin data collection. This occurs in two phases. First is the confirmation phase, where you are testing your hypothesis that was written in the preregistration plan. Second is the discovery phase - this includes new, unexpected results you may come across (but didn’t </a:t>
            </a:r>
            <a:r>
              <a:rPr lang="en"/>
              <a:t>necessarily</a:t>
            </a:r>
            <a:r>
              <a:rPr lang="en"/>
              <a:t> hypothesize in the preregistration). The discovery phase allows you to generate a new hypothesis, and then create a preregistration around this new hypothesis.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A preregistration </a:t>
            </a:r>
            <a:r>
              <a:rPr lang="en">
                <a:solidFill>
                  <a:schemeClr val="dk1"/>
                </a:solidFill>
                <a:highlight>
                  <a:srgbClr val="FFFFFF"/>
                </a:highlight>
              </a:rPr>
              <a:t>separates </a:t>
            </a:r>
            <a:r>
              <a:rPr i="1" lang="en">
                <a:solidFill>
                  <a:schemeClr val="dk1"/>
                </a:solidFill>
                <a:highlight>
                  <a:srgbClr val="FFFFFF"/>
                </a:highlight>
              </a:rPr>
              <a:t>hypothesis testing</a:t>
            </a:r>
            <a:r>
              <a:rPr lang="en">
                <a:solidFill>
                  <a:schemeClr val="dk1"/>
                </a:solidFill>
                <a:highlight>
                  <a:srgbClr val="FFFFFF"/>
                </a:highlight>
              </a:rPr>
              <a:t> from </a:t>
            </a:r>
            <a:r>
              <a:rPr i="1" lang="en">
                <a:solidFill>
                  <a:schemeClr val="dk1"/>
                </a:solidFill>
                <a:highlight>
                  <a:srgbClr val="FFFFFF"/>
                </a:highlight>
              </a:rPr>
              <a:t>hypothesis generating</a:t>
            </a:r>
            <a:r>
              <a:rPr lang="en">
                <a:solidFill>
                  <a:schemeClr val="dk1"/>
                </a:solidFill>
                <a:highlight>
                  <a:srgbClr val="FFFFFF"/>
                </a:highlight>
              </a:rPr>
              <a:t> research.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1d5b06fe72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d5b06fe7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The Center for Open Science has been running a challenge, The Preregistration Challenge, which began in early January 2016.  </a:t>
            </a:r>
            <a:r>
              <a:rPr lang="en">
                <a:solidFill>
                  <a:srgbClr val="434343"/>
                </a:solidFill>
                <a:highlight>
                  <a:srgbClr val="FFFFFF"/>
                </a:highlight>
              </a:rPr>
              <a:t>If you have a project that is entering the data collection phase, COS is giving away $1,000 to 1,000 researchers who preregister their research before they publish it.</a:t>
            </a:r>
            <a:endParaRPr>
              <a:solidFill>
                <a:srgbClr val="434343"/>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b="1" sz="1200" u="sng">
              <a:solidFill>
                <a:srgbClr val="821D9C"/>
              </a:solidFill>
              <a:highlight>
                <a:srgbClr val="34BAEC"/>
              </a:highlight>
              <a:latin typeface="Open Sans"/>
              <a:ea typeface="Open Sans"/>
              <a:cs typeface="Open Sans"/>
              <a:sym typeface="Open Sans"/>
              <a:hlinkClick r:id="rId2"/>
            </a:endParaRPr>
          </a:p>
          <a:p>
            <a:pPr indent="0" lvl="0" marL="0" marR="0" rtl="0" algn="l">
              <a:lnSpc>
                <a:spcPct val="115000"/>
              </a:lnSpc>
              <a:spcBef>
                <a:spcPts val="0"/>
              </a:spcBef>
              <a:spcAft>
                <a:spcPts val="0"/>
              </a:spcAft>
              <a:buClr>
                <a:schemeClr val="dk1"/>
              </a:buClr>
              <a:buSzPts val="1100"/>
              <a:buFont typeface="Arial"/>
              <a:buNone/>
            </a:pPr>
            <a:r>
              <a:t/>
            </a:r>
            <a:endParaRPr b="1" sz="1200" u="sng">
              <a:solidFill>
                <a:srgbClr val="821D9C"/>
              </a:solidFill>
              <a:highlight>
                <a:srgbClr val="34BAEC"/>
              </a:highlight>
              <a:latin typeface="Open Sans"/>
              <a:ea typeface="Open Sans"/>
              <a:cs typeface="Open Sans"/>
              <a:sym typeface="Open Sans"/>
              <a:hlinkClick r:id="rId3"/>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1d585f598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d585f5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Setting the stage: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The hypothetico-deductive scientific model of the scientific method can be short-circuited by a range of questionable research practices -- shown in red. Each step can be broken.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Lack of replication inhibits the elimination of false discoveries. 1 in 1000 papers are direct replications of previous findings.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Low statistical power increases the chances of missing true discoveries, and reduces the likelihood that obtained positive results are real.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P-hacking -- exploiting degrees of freedom -- manifests in two general ways: collecting data only until analyses return statistically significant effects and selectively reporting analyses that reveal desirable outcomes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HARKing, or “Hypothesizing After Results are Known” -- is generating a hypothesis from the data and then presenting it as a priori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Publication bias occurs when journals reject manuscripts on the basis that they report negative or undesirable findings.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d5b06fe72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5b06fe7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journals also issue Open Practice Badges. You can receive a ‘Preregistered’ badge for preregistering your research before you begin data collection. This Badge icon will then appear in the journal next to your article title. It will signal to others that you have preregistered your research.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d61264ab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d61264a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 to some of the more frequently asked questions.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1d5b06fe72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d5b06fe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Can’t someone scoop my ideas if I preregister my research?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d5b06fe72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5b06fe7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Question:</a:t>
            </a:r>
            <a:r>
              <a:rPr lang="en">
                <a:solidFill>
                  <a:schemeClr val="dk1"/>
                </a:solidFill>
              </a:rPr>
              <a:t> Can’t someone scoop my ideas if I preregister my research?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Answer:</a:t>
            </a:r>
            <a:endParaRPr b="1">
              <a:solidFill>
                <a:schemeClr val="dk1"/>
              </a:solidFill>
            </a:endParaRPr>
          </a:p>
          <a:p>
            <a:pPr indent="-317500" lvl="0" marL="457200" rtl="0" algn="l">
              <a:lnSpc>
                <a:spcPct val="115000"/>
              </a:lnSpc>
              <a:spcBef>
                <a:spcPts val="0"/>
              </a:spcBef>
              <a:spcAft>
                <a:spcPts val="0"/>
              </a:spcAft>
              <a:buClr>
                <a:srgbClr val="434343"/>
              </a:buClr>
              <a:buSzPts val="1400"/>
              <a:buAutoNum type="arabicPeriod"/>
            </a:pPr>
            <a:r>
              <a:rPr lang="en" sz="1400">
                <a:solidFill>
                  <a:srgbClr val="434343"/>
                </a:solidFill>
              </a:rPr>
              <a:t>Date-stamped preregistrations make your claim verifiable</a:t>
            </a:r>
            <a:endParaRPr sz="1400">
              <a:solidFill>
                <a:srgbClr val="434343"/>
              </a:solidFill>
            </a:endParaRPr>
          </a:p>
          <a:p>
            <a:pPr indent="-317500" lvl="0" marL="457200" rtl="0" algn="l">
              <a:lnSpc>
                <a:spcPct val="115000"/>
              </a:lnSpc>
              <a:spcBef>
                <a:spcPts val="0"/>
              </a:spcBef>
              <a:spcAft>
                <a:spcPts val="0"/>
              </a:spcAft>
              <a:buClr>
                <a:srgbClr val="434343"/>
              </a:buClr>
              <a:buSzPts val="1400"/>
              <a:buAutoNum type="arabicPeriod"/>
            </a:pPr>
            <a:r>
              <a:rPr lang="en" sz="1400">
                <a:solidFill>
                  <a:srgbClr val="434343"/>
                </a:solidFill>
              </a:rPr>
              <a:t>By the time you’ve preregistered, you are ahead of any possible scooper because are basically ready to begin data collection</a:t>
            </a:r>
            <a:endParaRPr sz="1400">
              <a:solidFill>
                <a:srgbClr val="434343"/>
              </a:solidFill>
            </a:endParaRPr>
          </a:p>
          <a:p>
            <a:pPr indent="-317500" lvl="0" marL="457200" rtl="0" algn="l">
              <a:lnSpc>
                <a:spcPct val="115000"/>
              </a:lnSpc>
              <a:spcBef>
                <a:spcPts val="0"/>
              </a:spcBef>
              <a:spcAft>
                <a:spcPts val="0"/>
              </a:spcAft>
              <a:buClr>
                <a:srgbClr val="434343"/>
              </a:buClr>
              <a:buSzPts val="1400"/>
              <a:buAutoNum type="arabicPeriod"/>
            </a:pPr>
            <a:r>
              <a:rPr lang="en" sz="1400">
                <a:solidFill>
                  <a:srgbClr val="434343"/>
                </a:solidFill>
              </a:rPr>
              <a:t>Embargo your preregistration meaning you don’t have to make your preregistration public. It can remain private for a certain, specified amount of time. </a:t>
            </a:r>
            <a:endParaRPr sz="1400">
              <a:solidFill>
                <a:srgbClr val="43434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5b06fe72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5b06fe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a:t>
            </a:r>
            <a:r>
              <a:rPr lang="en"/>
              <a:t>: Isn’t it easy to cheat?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1d5b06fe72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d5b06fe7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Question</a:t>
            </a:r>
            <a:r>
              <a:rPr lang="en">
                <a:solidFill>
                  <a:schemeClr val="dk1"/>
                </a:solidFill>
              </a:rPr>
              <a:t>: Isn’t it easy to cheat? You can easily make a preregistration </a:t>
            </a:r>
            <a:r>
              <a:rPr i="1" lang="en">
                <a:solidFill>
                  <a:schemeClr val="dk1"/>
                </a:solidFill>
              </a:rPr>
              <a:t>after</a:t>
            </a:r>
            <a:r>
              <a:rPr lang="en">
                <a:solidFill>
                  <a:schemeClr val="dk1"/>
                </a:solidFill>
              </a:rPr>
              <a:t> you conduct your study. Or, you can make multiple preregistrations and only cite the one that worked out.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d5b06fe72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d5b06fe7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almost impossible to eliminate all possible ways to game the system. But, these actions make fraud harder to do and more intentional. A preregistration helps keep you honest to </a:t>
            </a:r>
            <a:r>
              <a:rPr b="1" lang="en"/>
              <a:t>yourself</a:t>
            </a:r>
            <a:r>
              <a:rPr lang="e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071909a1_05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071909a1_0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1d61264ab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d61264a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d4ed4084f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4ed408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t>
            </a:r>
            <a:r>
              <a:rPr lang="en">
                <a:solidFill>
                  <a:schemeClr val="dk1"/>
                </a:solidFill>
                <a:latin typeface="Open Sans"/>
                <a:ea typeface="Open Sans"/>
                <a:cs typeface="Open Sans"/>
                <a:sym typeface="Open Sans"/>
              </a:rPr>
              <a:t>The combination of a strong bias toward statistically significant findings and flexibility in data analysis results can lead to irreproducible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d4ed4084f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d4ed408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first talk about bias toward statistically significant findings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d4ed4084f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4ed408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‘Strong bias toward statistically </a:t>
            </a:r>
            <a:r>
              <a:rPr lang="en"/>
              <a:t>significant</a:t>
            </a:r>
            <a:r>
              <a:rPr lang="en"/>
              <a:t> results”  -- This chart lists various disciplines and the percentage of the articles in each discipline that report positive results.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d4ed4084f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4ed408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now talk about Flexibility in data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264c837d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64c83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illustration is the Garden of Forking Paths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ask a seemingly straightforward question like, “Does X affect 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But, all individual decisions you make along the way bifurcate and you end up with 100s of possible analyses…. Which increases the chances that you find some statistically significant result (the STAR illustrated on the slide).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d4ed4084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4ed408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now talk about Flexibility in data analysis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264c837d5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64c837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illustrates results from the Reproducibility Project: Psychology - a crowdsourced effort of over 270 researchers worldwide to reproduce 100 psychology studies that were published in prominent psychology journals.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from this chart that 97% of the original studies reported significant results, while only 37% of the replications reported a significant result (even with higher effect size being used for the replications)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 name="Google Shape;10;p2"/>
          <p:cNvSpPr txBox="1"/>
          <p:nvPr>
            <p:ph idx="1" type="subTitle"/>
          </p:nvPr>
        </p:nvSpPr>
        <p:spPr>
          <a:xfrm>
            <a:off x="685800" y="2840054"/>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 name="Google Shape;13;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 name="Google Shape;16;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7" name="Google Shape;17;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 name="Google Shape;28;p9"/>
          <p:cNvSpPr txBox="1"/>
          <p:nvPr>
            <p:ph idx="1" type="subTitle"/>
          </p:nvPr>
        </p:nvSpPr>
        <p:spPr>
          <a:xfrm>
            <a:off x="685800" y="2840054"/>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 name="Google Shape;31;p10"/>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 name="Google Shape;34;p11"/>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5" name="Google Shape;35;p11"/>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25" name="Google Shape;25;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hyperlink" Target="https://osf.io/f45x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127.0.0.1:8081/plosone/article?id=info:doi/10.1371/journal.pone.0010068" TargetMode="External"/><Relationship Id="rId4" Type="http://schemas.openxmlformats.org/officeDocument/2006/relationships/hyperlink" Target="http://127.0.0.1:8081/plosone/article?id=info:doi/10.1371/journal.pone.0010068" TargetMode="External"/><Relationship Id="rId5" Type="http://schemas.openxmlformats.org/officeDocument/2006/relationships/image" Target="../media/image3.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pic>
        <p:nvPicPr>
          <p:cNvPr id="45" name="Google Shape;45;p15"/>
          <p:cNvPicPr preferRelativeResize="0"/>
          <p:nvPr/>
        </p:nvPicPr>
        <p:blipFill rotWithShape="1">
          <a:blip r:embed="rId3">
            <a:alphaModFix amt="10000"/>
          </a:blip>
          <a:srcRect b="0" l="0" r="0" t="0"/>
          <a:stretch/>
        </p:blipFill>
        <p:spPr>
          <a:xfrm>
            <a:off x="-410325" y="-202850"/>
            <a:ext cx="5727900" cy="5544000"/>
          </a:xfrm>
          <a:prstGeom prst="rect">
            <a:avLst/>
          </a:prstGeom>
          <a:noFill/>
          <a:ln>
            <a:noFill/>
          </a:ln>
        </p:spPr>
      </p:pic>
      <p:sp>
        <p:nvSpPr>
          <p:cNvPr id="46" name="Google Shape;46;p15"/>
          <p:cNvSpPr txBox="1"/>
          <p:nvPr/>
        </p:nvSpPr>
        <p:spPr>
          <a:xfrm>
            <a:off x="685800" y="384450"/>
            <a:ext cx="7772400" cy="7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800">
                <a:solidFill>
                  <a:srgbClr val="990000"/>
                </a:solidFill>
                <a:latin typeface="Open Sans"/>
                <a:ea typeface="Open Sans"/>
                <a:cs typeface="Open Sans"/>
                <a:sym typeface="Open Sans"/>
              </a:rPr>
              <a:t>PREREGISTRATION</a:t>
            </a:r>
            <a:endParaRPr b="1" sz="4800">
              <a:solidFill>
                <a:srgbClr val="990000"/>
              </a:solidFill>
            </a:endParaRPr>
          </a:p>
        </p:txBody>
      </p:sp>
      <p:sp>
        <p:nvSpPr>
          <p:cNvPr id="47" name="Google Shape;47;p15"/>
          <p:cNvSpPr txBox="1"/>
          <p:nvPr/>
        </p:nvSpPr>
        <p:spPr>
          <a:xfrm>
            <a:off x="910925" y="2695804"/>
            <a:ext cx="7772400" cy="784800"/>
          </a:xfrm>
          <a:prstGeom prst="rect">
            <a:avLst/>
          </a:prstGeom>
          <a:noFill/>
          <a:ln>
            <a:noFill/>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sz="2000">
                <a:solidFill>
                  <a:srgbClr val="666666"/>
                </a:solidFill>
                <a:latin typeface="Open Sans"/>
                <a:ea typeface="Open Sans"/>
                <a:cs typeface="Open Sans"/>
                <a:sym typeface="Open Sans"/>
              </a:rPr>
              <a:t>[Ambassador Name]</a:t>
            </a:r>
            <a:br>
              <a:rPr lang="en" sz="2000">
                <a:solidFill>
                  <a:srgbClr val="666666"/>
                </a:solidFill>
                <a:latin typeface="Open Sans"/>
                <a:ea typeface="Open Sans"/>
                <a:cs typeface="Open Sans"/>
                <a:sym typeface="Open Sans"/>
              </a:rPr>
            </a:br>
            <a:r>
              <a:rPr lang="en" sz="2000">
                <a:solidFill>
                  <a:srgbClr val="666666"/>
                </a:solidFill>
                <a:latin typeface="Open Sans"/>
                <a:ea typeface="Open Sans"/>
                <a:cs typeface="Open Sans"/>
                <a:sym typeface="Open Sans"/>
              </a:rPr>
              <a:t>[Ambassador Title/Affiliation]</a:t>
            </a:r>
            <a:endParaRPr sz="2000">
              <a:solidFill>
                <a:srgbClr val="666666"/>
              </a:solidFill>
              <a:latin typeface="Open Sans"/>
              <a:ea typeface="Open Sans"/>
              <a:cs typeface="Open Sans"/>
              <a:sym typeface="Open Sans"/>
            </a:endParaRPr>
          </a:p>
          <a:p>
            <a:pPr indent="0" lvl="0" marL="0" rtl="0" algn="r">
              <a:lnSpc>
                <a:spcPct val="150000"/>
              </a:lnSpc>
              <a:spcBef>
                <a:spcPts val="0"/>
              </a:spcBef>
              <a:spcAft>
                <a:spcPts val="0"/>
              </a:spcAft>
              <a:buNone/>
            </a:pPr>
            <a:r>
              <a:rPr lang="en" sz="2000">
                <a:solidFill>
                  <a:srgbClr val="666666"/>
                </a:solidFill>
                <a:latin typeface="Open Sans"/>
                <a:ea typeface="Open Sans"/>
                <a:cs typeface="Open Sans"/>
                <a:sym typeface="Open Sans"/>
              </a:rPr>
              <a:t>Ambassador, </a:t>
            </a:r>
            <a:r>
              <a:rPr b="1" lang="en" sz="2000">
                <a:solidFill>
                  <a:srgbClr val="666666"/>
                </a:solidFill>
                <a:latin typeface="Open Sans"/>
                <a:ea typeface="Open Sans"/>
                <a:cs typeface="Open Sans"/>
                <a:sym typeface="Open Sans"/>
              </a:rPr>
              <a:t>Center for Open Science</a:t>
            </a:r>
            <a:endParaRPr b="1" sz="2000">
              <a:solidFill>
                <a:srgbClr val="666666"/>
              </a:solidFill>
              <a:latin typeface="Open Sans"/>
              <a:ea typeface="Open Sans"/>
              <a:cs typeface="Open Sans"/>
              <a:sym typeface="Open Sans"/>
            </a:endParaRPr>
          </a:p>
          <a:p>
            <a:pPr indent="0" lvl="0" marL="0" rtl="0" algn="r">
              <a:lnSpc>
                <a:spcPct val="150000"/>
              </a:lnSpc>
              <a:spcBef>
                <a:spcPts val="0"/>
              </a:spcBef>
              <a:spcAft>
                <a:spcPts val="0"/>
              </a:spcAft>
              <a:buNone/>
            </a:pPr>
            <a:r>
              <a:t/>
            </a:r>
            <a:endParaRPr sz="2000">
              <a:solidFill>
                <a:srgbClr val="666666"/>
              </a:solidFill>
              <a:latin typeface="Open Sans"/>
              <a:ea typeface="Open Sans"/>
              <a:cs typeface="Open Sans"/>
              <a:sym typeface="Open Sans"/>
            </a:endParaRPr>
          </a:p>
        </p:txBody>
      </p:sp>
      <p:sp>
        <p:nvSpPr>
          <p:cNvPr id="48" name="Google Shape;48;p15"/>
          <p:cNvSpPr txBox="1"/>
          <p:nvPr/>
        </p:nvSpPr>
        <p:spPr>
          <a:xfrm>
            <a:off x="5940150" y="4358700"/>
            <a:ext cx="2663400" cy="7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rgbClr val="666666"/>
                </a:solidFill>
                <a:latin typeface="Courier New"/>
                <a:ea typeface="Courier New"/>
                <a:cs typeface="Courier New"/>
                <a:sym typeface="Courier New"/>
              </a:rPr>
              <a:t>cos.io/prereg</a:t>
            </a:r>
            <a:endParaRPr sz="2400">
              <a:solidFill>
                <a:srgbClr val="66666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132750" y="155004"/>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990000"/>
                </a:solidFill>
                <a:latin typeface="Open Sans"/>
                <a:ea typeface="Open Sans"/>
                <a:cs typeface="Open Sans"/>
                <a:sym typeface="Open Sans"/>
              </a:rPr>
              <a:t>What is Preregistration?</a:t>
            </a:r>
            <a:endParaRPr b="0" sz="4500">
              <a:solidFill>
                <a:srgbClr val="990000"/>
              </a:solidFill>
              <a:latin typeface="Open Sans"/>
              <a:ea typeface="Open Sans"/>
              <a:cs typeface="Open Sans"/>
              <a:sym typeface="Open Sans"/>
            </a:endParaRPr>
          </a:p>
        </p:txBody>
      </p:sp>
      <p:pic>
        <p:nvPicPr>
          <p:cNvPr id="120" name="Google Shape;120;p24"/>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132750" y="155004"/>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D9D9D9"/>
                </a:solidFill>
                <a:latin typeface="Open Sans"/>
                <a:ea typeface="Open Sans"/>
                <a:cs typeface="Open Sans"/>
                <a:sym typeface="Open Sans"/>
              </a:rPr>
              <a:t>What is Preregistration?</a:t>
            </a:r>
            <a:endParaRPr b="0" sz="4500">
              <a:solidFill>
                <a:srgbClr val="D9D9D9"/>
              </a:solidFill>
              <a:latin typeface="Open Sans"/>
              <a:ea typeface="Open Sans"/>
              <a:cs typeface="Open Sans"/>
              <a:sym typeface="Open Sans"/>
            </a:endParaRPr>
          </a:p>
        </p:txBody>
      </p:sp>
      <p:pic>
        <p:nvPicPr>
          <p:cNvPr id="126" name="Google Shape;126;p25"/>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127" name="Google Shape;127;p25"/>
          <p:cNvSpPr txBox="1"/>
          <p:nvPr/>
        </p:nvSpPr>
        <p:spPr>
          <a:xfrm>
            <a:off x="184650" y="1088600"/>
            <a:ext cx="9079500" cy="11868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r>
              <a:rPr lang="en" sz="2400">
                <a:solidFill>
                  <a:srgbClr val="595959"/>
                </a:solidFill>
                <a:latin typeface="Open Sans"/>
                <a:ea typeface="Open Sans"/>
                <a:cs typeface="Open Sans"/>
                <a:sym typeface="Open Sans"/>
              </a:rPr>
              <a:t>A time-stamped, read-only version of your research plan created </a:t>
            </a:r>
            <a:r>
              <a:rPr b="1" i="1" lang="en" sz="2400">
                <a:solidFill>
                  <a:srgbClr val="595959"/>
                </a:solidFill>
                <a:latin typeface="Open Sans"/>
                <a:ea typeface="Open Sans"/>
                <a:cs typeface="Open Sans"/>
                <a:sym typeface="Open Sans"/>
              </a:rPr>
              <a:t>before</a:t>
            </a:r>
            <a:r>
              <a:rPr lang="en" sz="2400">
                <a:solidFill>
                  <a:srgbClr val="595959"/>
                </a:solidFill>
                <a:latin typeface="Open Sans"/>
                <a:ea typeface="Open Sans"/>
                <a:cs typeface="Open Sans"/>
                <a:sym typeface="Open Sans"/>
              </a:rPr>
              <a:t> you begin data collection.</a:t>
            </a:r>
            <a:endParaRPr sz="2400">
              <a:solidFill>
                <a:srgbClr val="595959"/>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132750" y="155004"/>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D9D9D9"/>
                </a:solidFill>
                <a:latin typeface="Open Sans"/>
                <a:ea typeface="Open Sans"/>
                <a:cs typeface="Open Sans"/>
                <a:sym typeface="Open Sans"/>
              </a:rPr>
              <a:t>What is Preregistration?</a:t>
            </a:r>
            <a:endParaRPr b="0" sz="4500">
              <a:solidFill>
                <a:srgbClr val="D9D9D9"/>
              </a:solidFill>
              <a:latin typeface="Open Sans"/>
              <a:ea typeface="Open Sans"/>
              <a:cs typeface="Open Sans"/>
              <a:sym typeface="Open Sans"/>
            </a:endParaRPr>
          </a:p>
        </p:txBody>
      </p:sp>
      <p:pic>
        <p:nvPicPr>
          <p:cNvPr id="133" name="Google Shape;133;p26"/>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134" name="Google Shape;134;p26"/>
          <p:cNvSpPr txBox="1"/>
          <p:nvPr/>
        </p:nvSpPr>
        <p:spPr>
          <a:xfrm>
            <a:off x="184650" y="1088600"/>
            <a:ext cx="9079500" cy="11868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r>
              <a:rPr lang="en" sz="2400">
                <a:solidFill>
                  <a:srgbClr val="434343"/>
                </a:solidFill>
                <a:latin typeface="Open Sans"/>
                <a:ea typeface="Open Sans"/>
                <a:cs typeface="Open Sans"/>
                <a:sym typeface="Open Sans"/>
              </a:rPr>
              <a:t>A time-stamped, read-only version of your research plan created </a:t>
            </a:r>
            <a:r>
              <a:rPr i="1" lang="en" sz="2400">
                <a:solidFill>
                  <a:srgbClr val="434343"/>
                </a:solidFill>
                <a:latin typeface="Open Sans"/>
                <a:ea typeface="Open Sans"/>
                <a:cs typeface="Open Sans"/>
                <a:sym typeface="Open Sans"/>
              </a:rPr>
              <a:t>before</a:t>
            </a:r>
            <a:r>
              <a:rPr lang="en" sz="2400">
                <a:solidFill>
                  <a:srgbClr val="434343"/>
                </a:solidFill>
                <a:latin typeface="Open Sans"/>
                <a:ea typeface="Open Sans"/>
                <a:cs typeface="Open Sans"/>
                <a:sym typeface="Open Sans"/>
              </a:rPr>
              <a:t> you begin data collection.</a:t>
            </a:r>
            <a:endParaRPr sz="2400">
              <a:solidFill>
                <a:srgbClr val="434343"/>
              </a:solidFill>
              <a:latin typeface="Open Sans"/>
              <a:ea typeface="Open Sans"/>
              <a:cs typeface="Open Sans"/>
              <a:sym typeface="Open Sans"/>
            </a:endParaRPr>
          </a:p>
        </p:txBody>
      </p:sp>
      <p:sp>
        <p:nvSpPr>
          <p:cNvPr id="135" name="Google Shape;135;p26"/>
          <p:cNvSpPr txBox="1"/>
          <p:nvPr/>
        </p:nvSpPr>
        <p:spPr>
          <a:xfrm>
            <a:off x="1899150" y="2138125"/>
            <a:ext cx="5040900" cy="2852700"/>
          </a:xfrm>
          <a:prstGeom prst="rect">
            <a:avLst/>
          </a:prstGeom>
          <a:noFill/>
          <a:ln cap="flat" cmpd="sng" w="1905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434343"/>
                </a:solidFill>
                <a:latin typeface="Open Sans"/>
                <a:ea typeface="Open Sans"/>
                <a:cs typeface="Open Sans"/>
                <a:sym typeface="Open Sans"/>
              </a:rPr>
              <a:t>It contains:</a:t>
            </a:r>
            <a:endParaRPr sz="2100">
              <a:solidFill>
                <a:srgbClr val="434343"/>
              </a:solidFill>
              <a:latin typeface="Open Sans"/>
              <a:ea typeface="Open Sans"/>
              <a:cs typeface="Open Sans"/>
              <a:sym typeface="Open Sans"/>
            </a:endParaRPr>
          </a:p>
          <a:p>
            <a:pPr indent="-349250" lvl="0" marL="457200" rtl="0" algn="l">
              <a:lnSpc>
                <a:spcPct val="150000"/>
              </a:lnSpc>
              <a:spcBef>
                <a:spcPts val="0"/>
              </a:spcBef>
              <a:spcAft>
                <a:spcPts val="0"/>
              </a:spcAft>
              <a:buClr>
                <a:srgbClr val="434343"/>
              </a:buClr>
              <a:buSzPts val="1900"/>
              <a:buFont typeface="Open Sans"/>
              <a:buChar char="●"/>
            </a:pPr>
            <a:r>
              <a:rPr lang="en" sz="1900">
                <a:solidFill>
                  <a:srgbClr val="434343"/>
                </a:solidFill>
                <a:latin typeface="Open Sans"/>
                <a:ea typeface="Open Sans"/>
                <a:cs typeface="Open Sans"/>
                <a:sym typeface="Open Sans"/>
              </a:rPr>
              <a:t>Hypothesis</a:t>
            </a:r>
            <a:endParaRPr sz="1900">
              <a:solidFill>
                <a:srgbClr val="434343"/>
              </a:solidFill>
              <a:latin typeface="Open Sans"/>
              <a:ea typeface="Open Sans"/>
              <a:cs typeface="Open Sans"/>
              <a:sym typeface="Open Sans"/>
            </a:endParaRPr>
          </a:p>
          <a:p>
            <a:pPr indent="-349250" lvl="0" marL="457200" rtl="0" algn="l">
              <a:lnSpc>
                <a:spcPct val="150000"/>
              </a:lnSpc>
              <a:spcBef>
                <a:spcPts val="0"/>
              </a:spcBef>
              <a:spcAft>
                <a:spcPts val="0"/>
              </a:spcAft>
              <a:buClr>
                <a:srgbClr val="434343"/>
              </a:buClr>
              <a:buSzPts val="1900"/>
              <a:buFont typeface="Open Sans"/>
              <a:buChar char="●"/>
            </a:pPr>
            <a:r>
              <a:rPr lang="en" sz="1900">
                <a:solidFill>
                  <a:srgbClr val="434343"/>
                </a:solidFill>
                <a:latin typeface="Open Sans"/>
                <a:ea typeface="Open Sans"/>
                <a:cs typeface="Open Sans"/>
                <a:sym typeface="Open Sans"/>
              </a:rPr>
              <a:t>Data collection procedures</a:t>
            </a:r>
            <a:endParaRPr sz="1900">
              <a:solidFill>
                <a:srgbClr val="434343"/>
              </a:solidFill>
              <a:latin typeface="Open Sans"/>
              <a:ea typeface="Open Sans"/>
              <a:cs typeface="Open Sans"/>
              <a:sym typeface="Open Sans"/>
            </a:endParaRPr>
          </a:p>
          <a:p>
            <a:pPr indent="-349250" lvl="0" marL="457200" rtl="0" algn="l">
              <a:lnSpc>
                <a:spcPct val="150000"/>
              </a:lnSpc>
              <a:spcBef>
                <a:spcPts val="0"/>
              </a:spcBef>
              <a:spcAft>
                <a:spcPts val="0"/>
              </a:spcAft>
              <a:buClr>
                <a:srgbClr val="434343"/>
              </a:buClr>
              <a:buSzPts val="1900"/>
              <a:buFont typeface="Open Sans"/>
              <a:buChar char="●"/>
            </a:pPr>
            <a:r>
              <a:rPr lang="en" sz="1900">
                <a:solidFill>
                  <a:srgbClr val="434343"/>
                </a:solidFill>
                <a:latin typeface="Open Sans"/>
                <a:ea typeface="Open Sans"/>
                <a:cs typeface="Open Sans"/>
                <a:sym typeface="Open Sans"/>
              </a:rPr>
              <a:t>Manipulated and measured variables</a:t>
            </a:r>
            <a:endParaRPr sz="1900">
              <a:solidFill>
                <a:srgbClr val="434343"/>
              </a:solidFill>
              <a:latin typeface="Open Sans"/>
              <a:ea typeface="Open Sans"/>
              <a:cs typeface="Open Sans"/>
              <a:sym typeface="Open Sans"/>
            </a:endParaRPr>
          </a:p>
          <a:p>
            <a:pPr indent="-349250" lvl="0" marL="457200" rtl="0" algn="l">
              <a:lnSpc>
                <a:spcPct val="150000"/>
              </a:lnSpc>
              <a:spcBef>
                <a:spcPts val="0"/>
              </a:spcBef>
              <a:spcAft>
                <a:spcPts val="0"/>
              </a:spcAft>
              <a:buClr>
                <a:srgbClr val="434343"/>
              </a:buClr>
              <a:buSzPts val="1900"/>
              <a:buFont typeface="Open Sans"/>
              <a:buChar char="●"/>
            </a:pPr>
            <a:r>
              <a:rPr lang="en" sz="1900">
                <a:solidFill>
                  <a:srgbClr val="434343"/>
                </a:solidFill>
                <a:latin typeface="Open Sans"/>
                <a:ea typeface="Open Sans"/>
                <a:cs typeface="Open Sans"/>
                <a:sym typeface="Open Sans"/>
              </a:rPr>
              <a:t>Statistical model</a:t>
            </a:r>
            <a:endParaRPr sz="1900">
              <a:solidFill>
                <a:srgbClr val="434343"/>
              </a:solidFill>
              <a:latin typeface="Open Sans"/>
              <a:ea typeface="Open Sans"/>
              <a:cs typeface="Open Sans"/>
              <a:sym typeface="Open Sans"/>
            </a:endParaRPr>
          </a:p>
          <a:p>
            <a:pPr indent="-349250" lvl="0" marL="457200" rtl="0" algn="l">
              <a:lnSpc>
                <a:spcPct val="150000"/>
              </a:lnSpc>
              <a:spcBef>
                <a:spcPts val="0"/>
              </a:spcBef>
              <a:spcAft>
                <a:spcPts val="0"/>
              </a:spcAft>
              <a:buClr>
                <a:srgbClr val="434343"/>
              </a:buClr>
              <a:buSzPts val="1900"/>
              <a:buFont typeface="Open Sans"/>
              <a:buChar char="●"/>
            </a:pPr>
            <a:r>
              <a:rPr lang="en" sz="1900">
                <a:solidFill>
                  <a:srgbClr val="434343"/>
                </a:solidFill>
                <a:latin typeface="Open Sans"/>
                <a:ea typeface="Open Sans"/>
                <a:cs typeface="Open Sans"/>
                <a:sym typeface="Open Sans"/>
              </a:rPr>
              <a:t>Inference criteria</a:t>
            </a:r>
            <a:endParaRPr sz="19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mt="20000"/>
          </a:blip>
          <a:stretch>
            <a:fillRect/>
          </a:stretch>
        </p:blipFill>
        <p:spPr>
          <a:xfrm>
            <a:off x="7707975" y="4151650"/>
            <a:ext cx="1371375" cy="914250"/>
          </a:xfrm>
          <a:prstGeom prst="rect">
            <a:avLst/>
          </a:prstGeom>
          <a:noFill/>
          <a:ln>
            <a:noFill/>
          </a:ln>
        </p:spPr>
      </p:pic>
      <p:pic>
        <p:nvPicPr>
          <p:cNvPr id="141" name="Google Shape;141;p27"/>
          <p:cNvPicPr preferRelativeResize="0"/>
          <p:nvPr/>
        </p:nvPicPr>
        <p:blipFill>
          <a:blip r:embed="rId4">
            <a:alphaModFix/>
          </a:blip>
          <a:stretch>
            <a:fillRect/>
          </a:stretch>
        </p:blipFill>
        <p:spPr>
          <a:xfrm>
            <a:off x="152400" y="2093200"/>
            <a:ext cx="8839199" cy="2066412"/>
          </a:xfrm>
          <a:prstGeom prst="rect">
            <a:avLst/>
          </a:prstGeom>
          <a:noFill/>
          <a:ln>
            <a:noFill/>
          </a:ln>
        </p:spPr>
      </p:pic>
      <p:sp>
        <p:nvSpPr>
          <p:cNvPr id="142" name="Google Shape;142;p27"/>
          <p:cNvSpPr txBox="1"/>
          <p:nvPr/>
        </p:nvSpPr>
        <p:spPr>
          <a:xfrm>
            <a:off x="228600" y="552625"/>
            <a:ext cx="9144000" cy="1034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400">
                <a:solidFill>
                  <a:srgbClr val="434343"/>
                </a:solidFill>
                <a:latin typeface="Open Sans"/>
                <a:ea typeface="Open Sans"/>
                <a:cs typeface="Open Sans"/>
                <a:sym typeface="Open Sans"/>
              </a:rPr>
              <a:t>When the research plan undergoes </a:t>
            </a:r>
            <a:r>
              <a:rPr b="1" lang="en" sz="2400">
                <a:solidFill>
                  <a:srgbClr val="434343"/>
                </a:solidFill>
                <a:latin typeface="Open Sans"/>
                <a:ea typeface="Open Sans"/>
                <a:cs typeface="Open Sans"/>
                <a:sym typeface="Open Sans"/>
              </a:rPr>
              <a:t>peer review before results are known</a:t>
            </a:r>
            <a:r>
              <a:rPr lang="en" sz="2400">
                <a:solidFill>
                  <a:srgbClr val="434343"/>
                </a:solidFill>
                <a:latin typeface="Open Sans"/>
                <a:ea typeface="Open Sans"/>
                <a:cs typeface="Open Sans"/>
                <a:sym typeface="Open Sans"/>
              </a:rPr>
              <a:t>, the preregistration becomes part of a Registered Report</a:t>
            </a:r>
            <a:endParaRPr sz="2400">
              <a:solidFill>
                <a:srgbClr val="43434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500">
                <a:solidFill>
                  <a:srgbClr val="990000"/>
                </a:solidFill>
                <a:latin typeface="Open Sans"/>
                <a:ea typeface="Open Sans"/>
                <a:cs typeface="Open Sans"/>
                <a:sym typeface="Open Sans"/>
              </a:rPr>
              <a:t>What problems does preregistration fix?</a:t>
            </a:r>
            <a:endParaRPr b="0" sz="3500">
              <a:solidFill>
                <a:srgbClr val="990000"/>
              </a:solidFill>
              <a:latin typeface="Open Sans"/>
              <a:ea typeface="Open Sans"/>
              <a:cs typeface="Open Sans"/>
              <a:sym typeface="Open Sans"/>
            </a:endParaRPr>
          </a:p>
        </p:txBody>
      </p:sp>
      <p:pic>
        <p:nvPicPr>
          <p:cNvPr id="148" name="Google Shape;148;p28"/>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149" name="Google Shape;149;p28"/>
          <p:cNvSpPr txBox="1"/>
          <p:nvPr/>
        </p:nvSpPr>
        <p:spPr>
          <a:xfrm>
            <a:off x="353075" y="888750"/>
            <a:ext cx="6135900" cy="572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Open Sans"/>
              <a:buAutoNum type="arabicPeriod"/>
            </a:pPr>
            <a:r>
              <a:rPr lang="en" sz="2400">
                <a:solidFill>
                  <a:srgbClr val="434343"/>
                </a:solidFill>
                <a:latin typeface="Open Sans"/>
                <a:ea typeface="Open Sans"/>
                <a:cs typeface="Open Sans"/>
                <a:sym typeface="Open Sans"/>
              </a:rPr>
              <a:t>The file drawer effect</a:t>
            </a:r>
            <a:endParaRPr sz="2400">
              <a:solidFill>
                <a:srgbClr val="434343"/>
              </a:solidFill>
              <a:latin typeface="Open Sans"/>
              <a:ea typeface="Open Sans"/>
              <a:cs typeface="Open Sans"/>
              <a:sym typeface="Open Sans"/>
            </a:endParaRPr>
          </a:p>
        </p:txBody>
      </p:sp>
      <p:sp>
        <p:nvSpPr>
          <p:cNvPr id="150" name="Google Shape;150;p28"/>
          <p:cNvSpPr txBox="1"/>
          <p:nvPr/>
        </p:nvSpPr>
        <p:spPr>
          <a:xfrm>
            <a:off x="353075" y="1613850"/>
            <a:ext cx="8197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Open Sans"/>
                <a:ea typeface="Open Sans"/>
                <a:cs typeface="Open Sans"/>
                <a:sym typeface="Open Sans"/>
              </a:rPr>
              <a:t>2.   </a:t>
            </a:r>
            <a:r>
              <a:rPr b="1" lang="en" sz="2400">
                <a:solidFill>
                  <a:srgbClr val="434343"/>
                </a:solidFill>
                <a:latin typeface="Open Sans"/>
                <a:ea typeface="Open Sans"/>
                <a:cs typeface="Open Sans"/>
                <a:sym typeface="Open Sans"/>
              </a:rPr>
              <a:t>P-Hacking</a:t>
            </a:r>
            <a:r>
              <a:rPr lang="en" sz="2400">
                <a:solidFill>
                  <a:srgbClr val="434343"/>
                </a:solidFill>
                <a:latin typeface="Open Sans"/>
                <a:ea typeface="Open Sans"/>
                <a:cs typeface="Open Sans"/>
                <a:sym typeface="Open Sans"/>
              </a:rPr>
              <a:t>: Unreported flexibility in data analysis </a:t>
            </a:r>
            <a:endParaRPr sz="2400">
              <a:solidFill>
                <a:srgbClr val="434343"/>
              </a:solidFill>
              <a:latin typeface="Open Sans"/>
              <a:ea typeface="Open Sans"/>
              <a:cs typeface="Open Sans"/>
              <a:sym typeface="Open Sans"/>
            </a:endParaRPr>
          </a:p>
        </p:txBody>
      </p:sp>
      <p:sp>
        <p:nvSpPr>
          <p:cNvPr id="151" name="Google Shape;151;p28"/>
          <p:cNvSpPr txBox="1"/>
          <p:nvPr/>
        </p:nvSpPr>
        <p:spPr>
          <a:xfrm>
            <a:off x="353075" y="2367725"/>
            <a:ext cx="8197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Open Sans"/>
                <a:ea typeface="Open Sans"/>
                <a:cs typeface="Open Sans"/>
                <a:sym typeface="Open Sans"/>
              </a:rPr>
              <a:t>3</a:t>
            </a:r>
            <a:r>
              <a:rPr lang="en" sz="2400">
                <a:solidFill>
                  <a:srgbClr val="434343"/>
                </a:solidFill>
                <a:latin typeface="Open Sans"/>
                <a:ea typeface="Open Sans"/>
                <a:cs typeface="Open Sans"/>
                <a:sym typeface="Open Sans"/>
              </a:rPr>
              <a:t>.   </a:t>
            </a:r>
            <a:r>
              <a:rPr b="1" lang="en" sz="2400">
                <a:solidFill>
                  <a:srgbClr val="434343"/>
                </a:solidFill>
                <a:latin typeface="Open Sans"/>
                <a:ea typeface="Open Sans"/>
                <a:cs typeface="Open Sans"/>
                <a:sym typeface="Open Sans"/>
              </a:rPr>
              <a:t>HARK</a:t>
            </a:r>
            <a:r>
              <a:rPr lang="en" sz="2400">
                <a:solidFill>
                  <a:srgbClr val="434343"/>
                </a:solidFill>
                <a:latin typeface="Open Sans"/>
                <a:ea typeface="Open Sans"/>
                <a:cs typeface="Open Sans"/>
                <a:sym typeface="Open Sans"/>
              </a:rPr>
              <a:t>ing: Hypothesizing After Results are Known</a:t>
            </a:r>
            <a:r>
              <a:rPr lang="en" sz="2400">
                <a:latin typeface="Open Sans"/>
                <a:ea typeface="Open Sans"/>
                <a:cs typeface="Open Sans"/>
                <a:sym typeface="Open Sans"/>
              </a:rPr>
              <a:t> </a:t>
            </a:r>
            <a:endParaRPr sz="2400">
              <a:latin typeface="Open Sans"/>
              <a:ea typeface="Open Sans"/>
              <a:cs typeface="Open Sans"/>
              <a:sym typeface="Open Sans"/>
            </a:endParaRPr>
          </a:p>
        </p:txBody>
      </p:sp>
      <p:sp>
        <p:nvSpPr>
          <p:cNvPr id="152" name="Google Shape;152;p28"/>
          <p:cNvSpPr/>
          <p:nvPr/>
        </p:nvSpPr>
        <p:spPr>
          <a:xfrm>
            <a:off x="3329896" y="3016300"/>
            <a:ext cx="2496900" cy="618000"/>
          </a:xfrm>
          <a:prstGeom prst="rect">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urier New"/>
                <a:ea typeface="Courier New"/>
                <a:cs typeface="Courier New"/>
                <a:sym typeface="Courier New"/>
              </a:rPr>
              <a:t>Dataset</a:t>
            </a:r>
            <a:endParaRPr sz="1800">
              <a:solidFill>
                <a:srgbClr val="FFFFFF"/>
              </a:solidFill>
              <a:latin typeface="Courier New"/>
              <a:ea typeface="Courier New"/>
              <a:cs typeface="Courier New"/>
              <a:sym typeface="Courier New"/>
            </a:endParaRPr>
          </a:p>
        </p:txBody>
      </p:sp>
      <p:sp>
        <p:nvSpPr>
          <p:cNvPr id="153" name="Google Shape;153;p28"/>
          <p:cNvSpPr/>
          <p:nvPr/>
        </p:nvSpPr>
        <p:spPr>
          <a:xfrm>
            <a:off x="3329896" y="4234032"/>
            <a:ext cx="2496900" cy="618000"/>
          </a:xfrm>
          <a:prstGeom prst="rect">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urier New"/>
                <a:ea typeface="Courier New"/>
                <a:cs typeface="Courier New"/>
                <a:sym typeface="Courier New"/>
              </a:rPr>
              <a:t>Hypothesis</a:t>
            </a:r>
            <a:r>
              <a:rPr b="1" lang="en" sz="1800">
                <a:latin typeface="Courier New"/>
                <a:ea typeface="Courier New"/>
                <a:cs typeface="Courier New"/>
                <a:sym typeface="Courier New"/>
              </a:rPr>
              <a:t> </a:t>
            </a:r>
            <a:endParaRPr b="1" sz="1800">
              <a:latin typeface="Courier New"/>
              <a:ea typeface="Courier New"/>
              <a:cs typeface="Courier New"/>
              <a:sym typeface="Courier New"/>
            </a:endParaRPr>
          </a:p>
        </p:txBody>
      </p:sp>
      <p:cxnSp>
        <p:nvCxnSpPr>
          <p:cNvPr id="154" name="Google Shape;154;p28"/>
          <p:cNvCxnSpPr>
            <a:stCxn id="152" idx="3"/>
            <a:endCxn id="153" idx="3"/>
          </p:cNvCxnSpPr>
          <p:nvPr/>
        </p:nvCxnSpPr>
        <p:spPr>
          <a:xfrm>
            <a:off x="5826796" y="3325300"/>
            <a:ext cx="600" cy="1217700"/>
          </a:xfrm>
          <a:prstGeom prst="curvedConnector3">
            <a:avLst>
              <a:gd fmla="val 84441667" name="adj1"/>
            </a:avLst>
          </a:prstGeom>
          <a:noFill/>
          <a:ln cap="flat" cmpd="sng" w="38100">
            <a:solidFill>
              <a:srgbClr val="E06666"/>
            </a:solidFill>
            <a:prstDash val="solid"/>
            <a:round/>
            <a:headEnd len="med" w="med" type="none"/>
            <a:tailEnd len="med" w="med" type="triangle"/>
          </a:ln>
        </p:spPr>
      </p:cxnSp>
      <p:cxnSp>
        <p:nvCxnSpPr>
          <p:cNvPr id="155" name="Google Shape;155;p28"/>
          <p:cNvCxnSpPr/>
          <p:nvPr/>
        </p:nvCxnSpPr>
        <p:spPr>
          <a:xfrm flipH="1">
            <a:off x="3328996" y="3325321"/>
            <a:ext cx="900" cy="1217700"/>
          </a:xfrm>
          <a:prstGeom prst="curvedConnector3">
            <a:avLst>
              <a:gd fmla="val 84441667" name="adj1"/>
            </a:avLst>
          </a:prstGeom>
          <a:noFill/>
          <a:ln cap="flat" cmpd="sng" w="38100">
            <a:solidFill>
              <a:srgbClr val="E06666"/>
            </a:solidFill>
            <a:prstDash val="solid"/>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500">
                <a:solidFill>
                  <a:srgbClr val="990000"/>
                </a:solidFill>
                <a:latin typeface="Open Sans"/>
                <a:ea typeface="Open Sans"/>
                <a:cs typeface="Open Sans"/>
                <a:sym typeface="Open Sans"/>
              </a:rPr>
              <a:t>What problems does preregistration fix?</a:t>
            </a:r>
            <a:endParaRPr b="0" sz="3500">
              <a:solidFill>
                <a:srgbClr val="990000"/>
              </a:solidFill>
              <a:latin typeface="Open Sans"/>
              <a:ea typeface="Open Sans"/>
              <a:cs typeface="Open Sans"/>
              <a:sym typeface="Open Sans"/>
            </a:endParaRPr>
          </a:p>
        </p:txBody>
      </p:sp>
      <p:pic>
        <p:nvPicPr>
          <p:cNvPr id="161" name="Google Shape;161;p29"/>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162" name="Google Shape;162;p29"/>
          <p:cNvSpPr txBox="1"/>
          <p:nvPr/>
        </p:nvSpPr>
        <p:spPr>
          <a:xfrm>
            <a:off x="251100" y="1075450"/>
            <a:ext cx="9057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3000">
                <a:solidFill>
                  <a:srgbClr val="434343"/>
                </a:solidFill>
              </a:rPr>
              <a:t>Preregistration makes the distinction between </a:t>
            </a:r>
            <a:r>
              <a:rPr b="1" lang="en" sz="3000">
                <a:solidFill>
                  <a:srgbClr val="434343"/>
                </a:solidFill>
              </a:rPr>
              <a:t>confirmatory</a:t>
            </a:r>
            <a:r>
              <a:rPr lang="en" sz="3000">
                <a:solidFill>
                  <a:srgbClr val="434343"/>
                </a:solidFill>
              </a:rPr>
              <a:t> (hypothesis testing) and </a:t>
            </a:r>
            <a:r>
              <a:rPr b="1" lang="en" sz="3000">
                <a:solidFill>
                  <a:srgbClr val="434343"/>
                </a:solidFill>
              </a:rPr>
              <a:t>exploratory</a:t>
            </a:r>
            <a:r>
              <a:rPr lang="en" sz="3000">
                <a:solidFill>
                  <a:srgbClr val="434343"/>
                </a:solidFill>
              </a:rPr>
              <a:t> (hypothesis generating) research more clear.</a:t>
            </a:r>
            <a:endParaRPr sz="30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500">
                <a:solidFill>
                  <a:srgbClr val="990000"/>
                </a:solidFill>
                <a:latin typeface="Open Sans"/>
                <a:ea typeface="Open Sans"/>
                <a:cs typeface="Open Sans"/>
                <a:sym typeface="Open Sans"/>
              </a:rPr>
              <a:t>Confirmatory vs. Exploratory Analysis</a:t>
            </a:r>
            <a:endParaRPr b="0" sz="3500">
              <a:solidFill>
                <a:srgbClr val="990000"/>
              </a:solidFill>
              <a:latin typeface="Open Sans"/>
              <a:ea typeface="Open Sans"/>
              <a:cs typeface="Open Sans"/>
              <a:sym typeface="Open Sans"/>
            </a:endParaRPr>
          </a:p>
        </p:txBody>
      </p:sp>
      <p:pic>
        <p:nvPicPr>
          <p:cNvPr id="168" name="Google Shape;168;p30"/>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169" name="Google Shape;169;p30"/>
          <p:cNvSpPr txBox="1"/>
          <p:nvPr/>
        </p:nvSpPr>
        <p:spPr>
          <a:xfrm>
            <a:off x="327300" y="1075450"/>
            <a:ext cx="3995400" cy="389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800" u="sng">
                <a:solidFill>
                  <a:srgbClr val="595959"/>
                </a:solidFill>
              </a:rPr>
              <a:t>Context of confirmation</a:t>
            </a:r>
            <a:endParaRPr b="1" sz="1800" u="sng">
              <a:solidFill>
                <a:srgbClr val="595959"/>
              </a:solidFill>
            </a:endParaRPr>
          </a:p>
          <a:p>
            <a:pPr indent="-342900" lvl="0" marL="457200" rtl="0" algn="l">
              <a:lnSpc>
                <a:spcPct val="150000"/>
              </a:lnSpc>
              <a:spcBef>
                <a:spcPts val="1600"/>
              </a:spcBef>
              <a:spcAft>
                <a:spcPts val="0"/>
              </a:spcAft>
              <a:buClr>
                <a:srgbClr val="595959"/>
              </a:buClr>
              <a:buSzPts val="1800"/>
              <a:buChar char="●"/>
            </a:pPr>
            <a:r>
              <a:rPr lang="en" sz="1800">
                <a:solidFill>
                  <a:srgbClr val="595959"/>
                </a:solidFill>
              </a:rPr>
              <a:t>Traditional hypothesis testing</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Results held to the highest standards of rigor</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Goal is to minimize false positives</a:t>
            </a:r>
            <a:endParaRPr sz="1800">
              <a:solidFill>
                <a:srgbClr val="595959"/>
              </a:solidFill>
            </a:endParaRPr>
          </a:p>
          <a:p>
            <a:pPr indent="0" lvl="0" marL="0" rtl="0" algn="l">
              <a:lnSpc>
                <a:spcPct val="150000"/>
              </a:lnSpc>
              <a:spcBef>
                <a:spcPts val="0"/>
              </a:spcBef>
              <a:spcAft>
                <a:spcPts val="0"/>
              </a:spcAft>
              <a:buNone/>
            </a:pPr>
            <a:r>
              <a:rPr b="1" lang="en" sz="1800">
                <a:solidFill>
                  <a:srgbClr val="38761D"/>
                </a:solidFill>
              </a:rPr>
              <a:t>P-values interpretable</a:t>
            </a:r>
            <a:endParaRPr b="1" sz="1800">
              <a:solidFill>
                <a:srgbClr val="38761D"/>
              </a:solidFill>
            </a:endParaRPr>
          </a:p>
          <a:p>
            <a:pPr indent="0" lvl="0" marL="0" rtl="0" algn="l">
              <a:lnSpc>
                <a:spcPct val="150000"/>
              </a:lnSpc>
              <a:spcBef>
                <a:spcPts val="0"/>
              </a:spcBef>
              <a:spcAft>
                <a:spcPts val="0"/>
              </a:spcAft>
              <a:buNone/>
            </a:pPr>
            <a:r>
              <a:t/>
            </a:r>
            <a:endParaRPr sz="3000">
              <a:solidFill>
                <a:schemeClr val="dk1"/>
              </a:solidFill>
            </a:endParaRPr>
          </a:p>
        </p:txBody>
      </p:sp>
      <p:sp>
        <p:nvSpPr>
          <p:cNvPr id="170" name="Google Shape;170;p30"/>
          <p:cNvSpPr txBox="1"/>
          <p:nvPr/>
        </p:nvSpPr>
        <p:spPr>
          <a:xfrm>
            <a:off x="4716225" y="999250"/>
            <a:ext cx="3995400" cy="389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1800" u="sng">
              <a:solidFill>
                <a:srgbClr val="595959"/>
              </a:solidFill>
            </a:endParaRPr>
          </a:p>
          <a:p>
            <a:pPr indent="0" lvl="0" marL="0" rtl="0" algn="l">
              <a:lnSpc>
                <a:spcPct val="150000"/>
              </a:lnSpc>
              <a:spcBef>
                <a:spcPts val="1600"/>
              </a:spcBef>
              <a:spcAft>
                <a:spcPts val="0"/>
              </a:spcAft>
              <a:buNone/>
            </a:pPr>
            <a:r>
              <a:rPr b="1" lang="en" sz="1800" u="sng">
                <a:solidFill>
                  <a:srgbClr val="595959"/>
                </a:solidFill>
              </a:rPr>
              <a:t>Context of discovery</a:t>
            </a:r>
            <a:endParaRPr b="1" sz="1800" u="sng">
              <a:solidFill>
                <a:srgbClr val="595959"/>
              </a:solidFill>
            </a:endParaRPr>
          </a:p>
          <a:p>
            <a:pPr indent="-342900" lvl="0" marL="457200" rtl="0" algn="l">
              <a:lnSpc>
                <a:spcPct val="150000"/>
              </a:lnSpc>
              <a:spcBef>
                <a:spcPts val="1600"/>
              </a:spcBef>
              <a:spcAft>
                <a:spcPts val="0"/>
              </a:spcAft>
              <a:buClr>
                <a:srgbClr val="595959"/>
              </a:buClr>
              <a:buSzPts val="1800"/>
              <a:buChar char="●"/>
            </a:pPr>
            <a:r>
              <a:rPr lang="en" sz="1800">
                <a:solidFill>
                  <a:srgbClr val="595959"/>
                </a:solidFill>
              </a:rPr>
              <a:t>Pushes knowledge into new areas/ data-led discovery</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Finds unexpected relationships</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Goal is to minimize false negatives</a:t>
            </a:r>
            <a:endParaRPr sz="1800">
              <a:solidFill>
                <a:srgbClr val="595959"/>
              </a:solidFill>
            </a:endParaRPr>
          </a:p>
          <a:p>
            <a:pPr indent="0" lvl="0" marL="0" rtl="0" algn="l">
              <a:lnSpc>
                <a:spcPct val="150000"/>
              </a:lnSpc>
              <a:spcBef>
                <a:spcPts val="0"/>
              </a:spcBef>
              <a:spcAft>
                <a:spcPts val="0"/>
              </a:spcAft>
              <a:buNone/>
            </a:pPr>
            <a:r>
              <a:rPr b="1" lang="en" sz="1800">
                <a:solidFill>
                  <a:srgbClr val="FF0000"/>
                </a:solidFill>
              </a:rPr>
              <a:t>P-values meaningless</a:t>
            </a:r>
            <a:endParaRPr b="1" sz="1800">
              <a:solidFill>
                <a:srgbClr val="FF0000"/>
              </a:solidFill>
            </a:endParaRPr>
          </a:p>
          <a:p>
            <a:pPr indent="0" lvl="0" marL="0" rtl="0" algn="l">
              <a:lnSpc>
                <a:spcPct val="150000"/>
              </a:lnSpc>
              <a:spcBef>
                <a:spcPts val="0"/>
              </a:spcBef>
              <a:spcAft>
                <a:spcPts val="0"/>
              </a:spcAft>
              <a:buNone/>
            </a:pPr>
            <a:r>
              <a:t/>
            </a:r>
            <a:endParaRPr b="1" sz="1800" u="sng">
              <a:solidFill>
                <a:srgbClr val="595959"/>
              </a:solidFill>
            </a:endParaRPr>
          </a:p>
          <a:p>
            <a:pPr indent="0" lvl="0" marL="0" rtl="0" algn="l">
              <a:lnSpc>
                <a:spcPct val="150000"/>
              </a:lnSpc>
              <a:spcBef>
                <a:spcPts val="0"/>
              </a:spcBef>
              <a:spcAft>
                <a:spcPts val="0"/>
              </a:spcAft>
              <a:buNone/>
            </a:pPr>
            <a:r>
              <a:t/>
            </a:r>
            <a:endParaRPr sz="3000">
              <a:solidFill>
                <a:schemeClr val="dk1"/>
              </a:solidFill>
            </a:endParaRPr>
          </a:p>
        </p:txBody>
      </p:sp>
      <p:cxnSp>
        <p:nvCxnSpPr>
          <p:cNvPr id="171" name="Google Shape;171;p30"/>
          <p:cNvCxnSpPr/>
          <p:nvPr/>
        </p:nvCxnSpPr>
        <p:spPr>
          <a:xfrm>
            <a:off x="4246200" y="1040150"/>
            <a:ext cx="0" cy="378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500">
                <a:solidFill>
                  <a:srgbClr val="990000"/>
                </a:solidFill>
                <a:latin typeface="Open Sans"/>
                <a:ea typeface="Open Sans"/>
                <a:cs typeface="Open Sans"/>
                <a:sym typeface="Open Sans"/>
              </a:rPr>
              <a:t>Confirmatory vs. Exploratory Analysis</a:t>
            </a:r>
            <a:endParaRPr b="0" sz="3500">
              <a:solidFill>
                <a:srgbClr val="990000"/>
              </a:solidFill>
              <a:latin typeface="Open Sans"/>
              <a:ea typeface="Open Sans"/>
              <a:cs typeface="Open Sans"/>
              <a:sym typeface="Open Sans"/>
            </a:endParaRPr>
          </a:p>
        </p:txBody>
      </p:sp>
      <p:pic>
        <p:nvPicPr>
          <p:cNvPr id="177" name="Google Shape;177;p31"/>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178" name="Google Shape;178;p31"/>
          <p:cNvSpPr txBox="1"/>
          <p:nvPr/>
        </p:nvSpPr>
        <p:spPr>
          <a:xfrm>
            <a:off x="327300" y="1075450"/>
            <a:ext cx="3995400" cy="389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800" u="sng">
                <a:solidFill>
                  <a:srgbClr val="D9D9D9"/>
                </a:solidFill>
              </a:rPr>
              <a:t>Context of confirmation</a:t>
            </a:r>
            <a:endParaRPr b="1" sz="1800" u="sng">
              <a:solidFill>
                <a:srgbClr val="D9D9D9"/>
              </a:solidFill>
            </a:endParaRPr>
          </a:p>
          <a:p>
            <a:pPr indent="-342900" lvl="0" marL="457200" rtl="0" algn="l">
              <a:lnSpc>
                <a:spcPct val="150000"/>
              </a:lnSpc>
              <a:spcBef>
                <a:spcPts val="1600"/>
              </a:spcBef>
              <a:spcAft>
                <a:spcPts val="0"/>
              </a:spcAft>
              <a:buClr>
                <a:srgbClr val="D9D9D9"/>
              </a:buClr>
              <a:buSzPts val="1800"/>
              <a:buChar char="●"/>
            </a:pPr>
            <a:r>
              <a:rPr lang="en" sz="1800">
                <a:solidFill>
                  <a:srgbClr val="D9D9D9"/>
                </a:solidFill>
              </a:rPr>
              <a:t>Traditional hypothesis testing</a:t>
            </a:r>
            <a:endParaRPr sz="1800">
              <a:solidFill>
                <a:srgbClr val="D9D9D9"/>
              </a:solidFill>
            </a:endParaRPr>
          </a:p>
          <a:p>
            <a:pPr indent="-342900" lvl="0" marL="457200" rtl="0" algn="l">
              <a:lnSpc>
                <a:spcPct val="150000"/>
              </a:lnSpc>
              <a:spcBef>
                <a:spcPts val="0"/>
              </a:spcBef>
              <a:spcAft>
                <a:spcPts val="0"/>
              </a:spcAft>
              <a:buClr>
                <a:srgbClr val="D9D9D9"/>
              </a:buClr>
              <a:buSzPts val="1800"/>
              <a:buChar char="●"/>
            </a:pPr>
            <a:r>
              <a:rPr lang="en" sz="1800">
                <a:solidFill>
                  <a:srgbClr val="D9D9D9"/>
                </a:solidFill>
              </a:rPr>
              <a:t>Results held to the highest standards of rigor</a:t>
            </a:r>
            <a:endParaRPr sz="1800">
              <a:solidFill>
                <a:srgbClr val="D9D9D9"/>
              </a:solidFill>
            </a:endParaRPr>
          </a:p>
          <a:p>
            <a:pPr indent="-342900" lvl="0" marL="457200" rtl="0" algn="l">
              <a:lnSpc>
                <a:spcPct val="150000"/>
              </a:lnSpc>
              <a:spcBef>
                <a:spcPts val="0"/>
              </a:spcBef>
              <a:spcAft>
                <a:spcPts val="0"/>
              </a:spcAft>
              <a:buClr>
                <a:srgbClr val="D9D9D9"/>
              </a:buClr>
              <a:buSzPts val="1800"/>
              <a:buChar char="●"/>
            </a:pPr>
            <a:r>
              <a:rPr lang="en" sz="1800">
                <a:solidFill>
                  <a:srgbClr val="D9D9D9"/>
                </a:solidFill>
              </a:rPr>
              <a:t>Goal is to minimize false positives</a:t>
            </a:r>
            <a:endParaRPr sz="1800">
              <a:solidFill>
                <a:srgbClr val="D9D9D9"/>
              </a:solidFill>
            </a:endParaRPr>
          </a:p>
          <a:p>
            <a:pPr indent="0" lvl="0" marL="0" rtl="0" algn="l">
              <a:lnSpc>
                <a:spcPct val="150000"/>
              </a:lnSpc>
              <a:spcBef>
                <a:spcPts val="0"/>
              </a:spcBef>
              <a:spcAft>
                <a:spcPts val="0"/>
              </a:spcAft>
              <a:buNone/>
            </a:pPr>
            <a:r>
              <a:rPr b="1" lang="en" sz="1800">
                <a:solidFill>
                  <a:srgbClr val="D9D9D9"/>
                </a:solidFill>
              </a:rPr>
              <a:t>P-values interpretable</a:t>
            </a:r>
            <a:endParaRPr b="1" sz="1800">
              <a:solidFill>
                <a:srgbClr val="D9D9D9"/>
              </a:solidFill>
            </a:endParaRPr>
          </a:p>
          <a:p>
            <a:pPr indent="0" lvl="0" marL="0" rtl="0" algn="l">
              <a:lnSpc>
                <a:spcPct val="150000"/>
              </a:lnSpc>
              <a:spcBef>
                <a:spcPts val="0"/>
              </a:spcBef>
              <a:spcAft>
                <a:spcPts val="0"/>
              </a:spcAft>
              <a:buNone/>
            </a:pPr>
            <a:r>
              <a:t/>
            </a:r>
            <a:endParaRPr sz="3000">
              <a:solidFill>
                <a:srgbClr val="D9D9D9"/>
              </a:solidFill>
            </a:endParaRPr>
          </a:p>
        </p:txBody>
      </p:sp>
      <p:sp>
        <p:nvSpPr>
          <p:cNvPr id="179" name="Google Shape;179;p31"/>
          <p:cNvSpPr txBox="1"/>
          <p:nvPr/>
        </p:nvSpPr>
        <p:spPr>
          <a:xfrm>
            <a:off x="4716225" y="999250"/>
            <a:ext cx="3995400" cy="389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1800" u="sng">
              <a:solidFill>
                <a:srgbClr val="595959"/>
              </a:solidFill>
            </a:endParaRPr>
          </a:p>
          <a:p>
            <a:pPr indent="0" lvl="0" marL="0" rtl="0" algn="l">
              <a:lnSpc>
                <a:spcPct val="150000"/>
              </a:lnSpc>
              <a:spcBef>
                <a:spcPts val="1600"/>
              </a:spcBef>
              <a:spcAft>
                <a:spcPts val="0"/>
              </a:spcAft>
              <a:buNone/>
            </a:pPr>
            <a:r>
              <a:rPr b="1" lang="en" sz="1800" u="sng">
                <a:solidFill>
                  <a:srgbClr val="D9D9D9"/>
                </a:solidFill>
              </a:rPr>
              <a:t>Context of discovery</a:t>
            </a:r>
            <a:endParaRPr b="1" sz="1800" u="sng">
              <a:solidFill>
                <a:srgbClr val="D9D9D9"/>
              </a:solidFill>
            </a:endParaRPr>
          </a:p>
          <a:p>
            <a:pPr indent="-342900" lvl="0" marL="457200" rtl="0" algn="l">
              <a:lnSpc>
                <a:spcPct val="150000"/>
              </a:lnSpc>
              <a:spcBef>
                <a:spcPts val="1600"/>
              </a:spcBef>
              <a:spcAft>
                <a:spcPts val="0"/>
              </a:spcAft>
              <a:buClr>
                <a:srgbClr val="D9D9D9"/>
              </a:buClr>
              <a:buSzPts val="1800"/>
              <a:buChar char="●"/>
            </a:pPr>
            <a:r>
              <a:rPr lang="en" sz="1800">
                <a:solidFill>
                  <a:srgbClr val="D9D9D9"/>
                </a:solidFill>
              </a:rPr>
              <a:t>Pushes knowledge into new areas/ data-led discovery</a:t>
            </a:r>
            <a:endParaRPr sz="1800">
              <a:solidFill>
                <a:srgbClr val="D9D9D9"/>
              </a:solidFill>
            </a:endParaRPr>
          </a:p>
          <a:p>
            <a:pPr indent="-342900" lvl="0" marL="457200" rtl="0" algn="l">
              <a:lnSpc>
                <a:spcPct val="150000"/>
              </a:lnSpc>
              <a:spcBef>
                <a:spcPts val="0"/>
              </a:spcBef>
              <a:spcAft>
                <a:spcPts val="0"/>
              </a:spcAft>
              <a:buClr>
                <a:srgbClr val="D9D9D9"/>
              </a:buClr>
              <a:buSzPts val="1800"/>
              <a:buChar char="●"/>
            </a:pPr>
            <a:r>
              <a:rPr lang="en" sz="1800">
                <a:solidFill>
                  <a:srgbClr val="D9D9D9"/>
                </a:solidFill>
              </a:rPr>
              <a:t>Finds unexpected relationships</a:t>
            </a:r>
            <a:endParaRPr sz="1800">
              <a:solidFill>
                <a:srgbClr val="D9D9D9"/>
              </a:solidFill>
            </a:endParaRPr>
          </a:p>
          <a:p>
            <a:pPr indent="-342900" lvl="0" marL="457200" rtl="0" algn="l">
              <a:lnSpc>
                <a:spcPct val="150000"/>
              </a:lnSpc>
              <a:spcBef>
                <a:spcPts val="0"/>
              </a:spcBef>
              <a:spcAft>
                <a:spcPts val="0"/>
              </a:spcAft>
              <a:buClr>
                <a:srgbClr val="D9D9D9"/>
              </a:buClr>
              <a:buSzPts val="1800"/>
              <a:buChar char="●"/>
            </a:pPr>
            <a:r>
              <a:rPr lang="en" sz="1800">
                <a:solidFill>
                  <a:srgbClr val="D9D9D9"/>
                </a:solidFill>
              </a:rPr>
              <a:t>Goal is to minimize false negatives</a:t>
            </a:r>
            <a:endParaRPr sz="1800">
              <a:solidFill>
                <a:srgbClr val="D9D9D9"/>
              </a:solidFill>
            </a:endParaRPr>
          </a:p>
          <a:p>
            <a:pPr indent="0" lvl="0" marL="0" rtl="0" algn="l">
              <a:lnSpc>
                <a:spcPct val="150000"/>
              </a:lnSpc>
              <a:spcBef>
                <a:spcPts val="0"/>
              </a:spcBef>
              <a:spcAft>
                <a:spcPts val="0"/>
              </a:spcAft>
              <a:buNone/>
            </a:pPr>
            <a:r>
              <a:rPr b="1" lang="en" sz="1800">
                <a:solidFill>
                  <a:srgbClr val="D9D9D9"/>
                </a:solidFill>
              </a:rPr>
              <a:t>P-values meaningless</a:t>
            </a:r>
            <a:endParaRPr b="1" sz="1800">
              <a:solidFill>
                <a:srgbClr val="D9D9D9"/>
              </a:solidFill>
            </a:endParaRPr>
          </a:p>
          <a:p>
            <a:pPr indent="0" lvl="0" marL="0" rtl="0" algn="l">
              <a:lnSpc>
                <a:spcPct val="150000"/>
              </a:lnSpc>
              <a:spcBef>
                <a:spcPts val="0"/>
              </a:spcBef>
              <a:spcAft>
                <a:spcPts val="0"/>
              </a:spcAft>
              <a:buNone/>
            </a:pPr>
            <a:r>
              <a:t/>
            </a:r>
            <a:endParaRPr b="1" sz="1800" u="sng">
              <a:solidFill>
                <a:srgbClr val="595959"/>
              </a:solidFill>
            </a:endParaRPr>
          </a:p>
          <a:p>
            <a:pPr indent="0" lvl="0" marL="0" rtl="0" algn="l">
              <a:lnSpc>
                <a:spcPct val="150000"/>
              </a:lnSpc>
              <a:spcBef>
                <a:spcPts val="0"/>
              </a:spcBef>
              <a:spcAft>
                <a:spcPts val="0"/>
              </a:spcAft>
              <a:buNone/>
            </a:pPr>
            <a:r>
              <a:t/>
            </a:r>
            <a:endParaRPr sz="3000">
              <a:solidFill>
                <a:schemeClr val="dk1"/>
              </a:solidFill>
            </a:endParaRPr>
          </a:p>
        </p:txBody>
      </p:sp>
      <p:sp>
        <p:nvSpPr>
          <p:cNvPr id="180" name="Google Shape;180;p31"/>
          <p:cNvSpPr txBox="1"/>
          <p:nvPr/>
        </p:nvSpPr>
        <p:spPr>
          <a:xfrm>
            <a:off x="458200" y="1383675"/>
            <a:ext cx="7853700" cy="2357100"/>
          </a:xfrm>
          <a:prstGeom prst="rect">
            <a:avLst/>
          </a:prstGeom>
          <a:solidFill>
            <a:srgbClr val="990000"/>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600">
                <a:solidFill>
                  <a:srgbClr val="FFFFFF"/>
                </a:solidFill>
                <a:latin typeface="Open Sans"/>
                <a:ea typeface="Open Sans"/>
                <a:cs typeface="Open Sans"/>
                <a:sym typeface="Open Sans"/>
              </a:rPr>
              <a:t>Presenting exploratory results as confirmatory increases the publishability of results </a:t>
            </a:r>
            <a:r>
              <a:rPr b="1" lang="en" sz="2600">
                <a:solidFill>
                  <a:srgbClr val="FFFFFF"/>
                </a:solidFill>
                <a:latin typeface="Open Sans"/>
                <a:ea typeface="Open Sans"/>
                <a:cs typeface="Open Sans"/>
                <a:sym typeface="Open Sans"/>
              </a:rPr>
              <a:t>at the expense of credibility of results.</a:t>
            </a:r>
            <a:endParaRPr b="1" sz="26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75500" y="47725"/>
            <a:ext cx="3550200" cy="5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Example workflow</a:t>
            </a:r>
            <a:endParaRPr sz="2400"/>
          </a:p>
        </p:txBody>
      </p:sp>
      <p:sp>
        <p:nvSpPr>
          <p:cNvPr id="186" name="Google Shape;186;p32"/>
          <p:cNvSpPr txBox="1"/>
          <p:nvPr>
            <p:ph idx="1" type="body"/>
          </p:nvPr>
        </p:nvSpPr>
        <p:spPr>
          <a:xfrm>
            <a:off x="3261875" y="1679875"/>
            <a:ext cx="2405700" cy="571800"/>
          </a:xfrm>
          <a:prstGeom prst="rect">
            <a:avLst/>
          </a:prstGeom>
          <a:ln cap="flat" cmpd="sng" w="2857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lang="en" sz="1500">
                <a:latin typeface="Courier New"/>
                <a:ea typeface="Courier New"/>
                <a:cs typeface="Courier New"/>
                <a:sym typeface="Courier New"/>
              </a:rPr>
              <a:t>Collect New Data</a:t>
            </a:r>
            <a:endParaRPr sz="1500">
              <a:latin typeface="Courier New"/>
              <a:ea typeface="Courier New"/>
              <a:cs typeface="Courier New"/>
              <a:sym typeface="Courier New"/>
            </a:endParaRPr>
          </a:p>
        </p:txBody>
      </p:sp>
      <p:sp>
        <p:nvSpPr>
          <p:cNvPr id="187" name="Google Shape;187;p32"/>
          <p:cNvSpPr txBox="1"/>
          <p:nvPr>
            <p:ph idx="1" type="body"/>
          </p:nvPr>
        </p:nvSpPr>
        <p:spPr>
          <a:xfrm>
            <a:off x="3011375" y="2567500"/>
            <a:ext cx="2906700" cy="857400"/>
          </a:xfrm>
          <a:prstGeom prst="rect">
            <a:avLst/>
          </a:prstGeom>
          <a:ln cap="flat" cmpd="sng" w="2857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b="1" lang="en" sz="1600">
                <a:latin typeface="Courier New"/>
                <a:ea typeface="Courier New"/>
                <a:cs typeface="Courier New"/>
                <a:sym typeface="Courier New"/>
              </a:rPr>
              <a:t>Confirmation Phase</a:t>
            </a:r>
            <a:endParaRPr b="1" sz="1600">
              <a:latin typeface="Courier New"/>
              <a:ea typeface="Courier New"/>
              <a:cs typeface="Courier New"/>
              <a:sym typeface="Courier New"/>
            </a:endParaRPr>
          </a:p>
          <a:p>
            <a:pPr indent="0" lvl="0" marL="0" rtl="0" algn="ctr">
              <a:lnSpc>
                <a:spcPct val="100000"/>
              </a:lnSpc>
              <a:spcBef>
                <a:spcPts val="600"/>
              </a:spcBef>
              <a:spcAft>
                <a:spcPts val="0"/>
              </a:spcAft>
              <a:buNone/>
            </a:pPr>
            <a:r>
              <a:rPr b="1" lang="en" sz="1600">
                <a:solidFill>
                  <a:srgbClr val="CC0000"/>
                </a:solidFill>
                <a:latin typeface="Courier New"/>
                <a:ea typeface="Courier New"/>
                <a:cs typeface="Courier New"/>
                <a:sym typeface="Courier New"/>
              </a:rPr>
              <a:t>Hypothesis testing</a:t>
            </a:r>
            <a:endParaRPr b="1" sz="1600">
              <a:solidFill>
                <a:srgbClr val="CC0000"/>
              </a:solidFill>
              <a:latin typeface="Courier New"/>
              <a:ea typeface="Courier New"/>
              <a:cs typeface="Courier New"/>
              <a:sym typeface="Courier New"/>
            </a:endParaRPr>
          </a:p>
        </p:txBody>
      </p:sp>
      <p:sp>
        <p:nvSpPr>
          <p:cNvPr id="188" name="Google Shape;188;p32"/>
          <p:cNvSpPr txBox="1"/>
          <p:nvPr>
            <p:ph idx="1" type="body"/>
          </p:nvPr>
        </p:nvSpPr>
        <p:spPr>
          <a:xfrm>
            <a:off x="2977925" y="3740725"/>
            <a:ext cx="2973600" cy="1221000"/>
          </a:xfrm>
          <a:prstGeom prst="rect">
            <a:avLst/>
          </a:prstGeom>
          <a:ln cap="flat" cmpd="sng" w="2857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b="1" lang="en" sz="1600">
                <a:latin typeface="Courier New"/>
                <a:ea typeface="Courier New"/>
                <a:cs typeface="Courier New"/>
                <a:sym typeface="Courier New"/>
              </a:rPr>
              <a:t>Discovery Phase</a:t>
            </a:r>
            <a:endParaRPr b="1" sz="1600">
              <a:latin typeface="Courier New"/>
              <a:ea typeface="Courier New"/>
              <a:cs typeface="Courier New"/>
              <a:sym typeface="Courier New"/>
            </a:endParaRPr>
          </a:p>
          <a:p>
            <a:pPr indent="0" lvl="0" marL="0" rtl="0" algn="ctr">
              <a:lnSpc>
                <a:spcPct val="100000"/>
              </a:lnSpc>
              <a:spcBef>
                <a:spcPts val="600"/>
              </a:spcBef>
              <a:spcAft>
                <a:spcPts val="0"/>
              </a:spcAft>
              <a:buNone/>
            </a:pPr>
            <a:r>
              <a:rPr lang="en" sz="1600">
                <a:latin typeface="Courier New"/>
                <a:ea typeface="Courier New"/>
                <a:cs typeface="Courier New"/>
                <a:sym typeface="Courier New"/>
              </a:rPr>
              <a:t>Exploratory research</a:t>
            </a:r>
            <a:endParaRPr sz="1600">
              <a:latin typeface="Courier New"/>
              <a:ea typeface="Courier New"/>
              <a:cs typeface="Courier New"/>
              <a:sym typeface="Courier New"/>
            </a:endParaRPr>
          </a:p>
          <a:p>
            <a:pPr indent="0" lvl="0" marL="0" rtl="0" algn="ctr">
              <a:lnSpc>
                <a:spcPct val="100000"/>
              </a:lnSpc>
              <a:spcBef>
                <a:spcPts val="600"/>
              </a:spcBef>
              <a:spcAft>
                <a:spcPts val="0"/>
              </a:spcAft>
              <a:buNone/>
            </a:pPr>
            <a:r>
              <a:rPr b="1" lang="en" sz="1600">
                <a:solidFill>
                  <a:srgbClr val="CC0000"/>
                </a:solidFill>
                <a:latin typeface="Courier New"/>
                <a:ea typeface="Courier New"/>
                <a:cs typeface="Courier New"/>
                <a:sym typeface="Courier New"/>
              </a:rPr>
              <a:t>Hypothesis generating</a:t>
            </a:r>
            <a:endParaRPr b="1" sz="1600">
              <a:solidFill>
                <a:srgbClr val="CC0000"/>
              </a:solidFill>
              <a:latin typeface="Courier New"/>
              <a:ea typeface="Courier New"/>
              <a:cs typeface="Courier New"/>
              <a:sym typeface="Courier New"/>
            </a:endParaRPr>
          </a:p>
        </p:txBody>
      </p:sp>
      <p:cxnSp>
        <p:nvCxnSpPr>
          <p:cNvPr id="189" name="Google Shape;189;p32"/>
          <p:cNvCxnSpPr>
            <a:stCxn id="186" idx="2"/>
            <a:endCxn id="187" idx="0"/>
          </p:cNvCxnSpPr>
          <p:nvPr/>
        </p:nvCxnSpPr>
        <p:spPr>
          <a:xfrm>
            <a:off x="4464725" y="2251675"/>
            <a:ext cx="0" cy="315900"/>
          </a:xfrm>
          <a:prstGeom prst="straightConnector1">
            <a:avLst/>
          </a:prstGeom>
          <a:noFill/>
          <a:ln cap="flat" cmpd="sng" w="28575">
            <a:solidFill>
              <a:schemeClr val="dk2"/>
            </a:solidFill>
            <a:prstDash val="solid"/>
            <a:round/>
            <a:headEnd len="med" w="med" type="none"/>
            <a:tailEnd len="med" w="med" type="triangle"/>
          </a:ln>
        </p:spPr>
      </p:cxnSp>
      <p:cxnSp>
        <p:nvCxnSpPr>
          <p:cNvPr id="190" name="Google Shape;190;p32"/>
          <p:cNvCxnSpPr/>
          <p:nvPr/>
        </p:nvCxnSpPr>
        <p:spPr>
          <a:xfrm>
            <a:off x="4464725" y="3470875"/>
            <a:ext cx="0" cy="315900"/>
          </a:xfrm>
          <a:prstGeom prst="straightConnector1">
            <a:avLst/>
          </a:prstGeom>
          <a:noFill/>
          <a:ln cap="flat" cmpd="sng" w="28575">
            <a:solidFill>
              <a:schemeClr val="dk2"/>
            </a:solidFill>
            <a:prstDash val="solid"/>
            <a:round/>
            <a:headEnd len="med" w="med" type="none"/>
            <a:tailEnd len="med" w="med" type="triangle"/>
          </a:ln>
        </p:spPr>
      </p:cxnSp>
      <p:sp>
        <p:nvSpPr>
          <p:cNvPr id="191" name="Google Shape;191;p32"/>
          <p:cNvSpPr/>
          <p:nvPr/>
        </p:nvSpPr>
        <p:spPr>
          <a:xfrm>
            <a:off x="2714375" y="506601"/>
            <a:ext cx="3335700" cy="857400"/>
          </a:xfrm>
          <a:prstGeom prst="horizontalScroll">
            <a:avLst>
              <a:gd fmla="val 12500" name="adj"/>
            </a:avLst>
          </a:prstGeom>
          <a:solidFill>
            <a:srgbClr val="EAD1DC"/>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Create Preregistration</a:t>
            </a:r>
            <a:endParaRPr b="1" sz="1600">
              <a:latin typeface="Open Sans"/>
              <a:ea typeface="Open Sans"/>
              <a:cs typeface="Open Sans"/>
              <a:sym typeface="Open Sans"/>
            </a:endParaRPr>
          </a:p>
        </p:txBody>
      </p:sp>
      <p:cxnSp>
        <p:nvCxnSpPr>
          <p:cNvPr id="192" name="Google Shape;192;p32"/>
          <p:cNvCxnSpPr/>
          <p:nvPr/>
        </p:nvCxnSpPr>
        <p:spPr>
          <a:xfrm>
            <a:off x="4464725" y="1337275"/>
            <a:ext cx="0" cy="315900"/>
          </a:xfrm>
          <a:prstGeom prst="straightConnector1">
            <a:avLst/>
          </a:prstGeom>
          <a:noFill/>
          <a:ln cap="flat" cmpd="sng" w="28575">
            <a:solidFill>
              <a:schemeClr val="dk2"/>
            </a:solidFill>
            <a:prstDash val="solid"/>
            <a:round/>
            <a:headEnd len="med" w="med" type="none"/>
            <a:tailEnd len="med" w="med" type="triangle"/>
          </a:ln>
        </p:spPr>
      </p:cxnSp>
      <p:sp>
        <p:nvSpPr>
          <p:cNvPr id="193" name="Google Shape;193;p32"/>
          <p:cNvSpPr txBox="1"/>
          <p:nvPr/>
        </p:nvSpPr>
        <p:spPr>
          <a:xfrm>
            <a:off x="162250" y="456325"/>
            <a:ext cx="2405700" cy="62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Theory driven, a-priori expectations</a:t>
            </a:r>
            <a:endParaRPr sz="1800">
              <a:solidFill>
                <a:schemeClr val="dk1"/>
              </a:solidFill>
            </a:endParaRPr>
          </a:p>
        </p:txBody>
      </p:sp>
      <p:cxnSp>
        <p:nvCxnSpPr>
          <p:cNvPr id="194" name="Google Shape;194;p32"/>
          <p:cNvCxnSpPr>
            <a:stCxn id="188" idx="3"/>
            <a:endCxn id="191" idx="3"/>
          </p:cNvCxnSpPr>
          <p:nvPr/>
        </p:nvCxnSpPr>
        <p:spPr>
          <a:xfrm flipH="1" rot="10800000">
            <a:off x="5951525" y="935425"/>
            <a:ext cx="98700" cy="3415800"/>
          </a:xfrm>
          <a:prstGeom prst="curvedConnector3">
            <a:avLst>
              <a:gd fmla="val 1366388" name="adj1"/>
            </a:avLst>
          </a:prstGeom>
          <a:noFill/>
          <a:ln cap="flat" cmpd="sng" w="38100">
            <a:solidFill>
              <a:srgbClr val="A64D79"/>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700">
                <a:solidFill>
                  <a:srgbClr val="990000"/>
                </a:solidFill>
                <a:latin typeface="Open Sans"/>
                <a:ea typeface="Open Sans"/>
                <a:cs typeface="Open Sans"/>
                <a:sym typeface="Open Sans"/>
              </a:rPr>
              <a:t>Incentives to Preregister</a:t>
            </a:r>
            <a:endParaRPr b="0" sz="3700">
              <a:solidFill>
                <a:srgbClr val="990000"/>
              </a:solidFill>
              <a:latin typeface="Open Sans"/>
              <a:ea typeface="Open Sans"/>
              <a:cs typeface="Open Sans"/>
              <a:sym typeface="Open Sans"/>
            </a:endParaRPr>
          </a:p>
        </p:txBody>
      </p:sp>
      <p:pic>
        <p:nvPicPr>
          <p:cNvPr id="200" name="Google Shape;200;p33"/>
          <p:cNvPicPr preferRelativeResize="0"/>
          <p:nvPr/>
        </p:nvPicPr>
        <p:blipFill rotWithShape="1">
          <a:blip r:embed="rId3">
            <a:alphaModFix/>
          </a:blip>
          <a:srcRect b="0" l="0" r="0" t="0"/>
          <a:stretch/>
        </p:blipFill>
        <p:spPr>
          <a:xfrm>
            <a:off x="902700" y="866850"/>
            <a:ext cx="7338600" cy="3562200"/>
          </a:xfrm>
          <a:prstGeom prst="rect">
            <a:avLst/>
          </a:prstGeom>
          <a:noFill/>
          <a:ln>
            <a:noFill/>
          </a:ln>
        </p:spPr>
      </p:pic>
      <p:sp>
        <p:nvSpPr>
          <p:cNvPr id="201" name="Google Shape;201;p33"/>
          <p:cNvSpPr txBox="1"/>
          <p:nvPr/>
        </p:nvSpPr>
        <p:spPr>
          <a:xfrm>
            <a:off x="1144125" y="3407725"/>
            <a:ext cx="5105400" cy="13071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latin typeface="Open Sans"/>
                <a:ea typeface="Open Sans"/>
                <a:cs typeface="Open Sans"/>
                <a:sym typeface="Open Sans"/>
              </a:rPr>
              <a:t>You have the opportunity to receive $1,000 for preregistering your research study. Visit </a:t>
            </a:r>
            <a:r>
              <a:rPr b="1" lang="en" sz="1800">
                <a:latin typeface="Open Sans"/>
                <a:ea typeface="Open Sans"/>
                <a:cs typeface="Open Sans"/>
                <a:sym typeface="Open Sans"/>
              </a:rPr>
              <a:t>cos.io/prereg </a:t>
            </a:r>
            <a:r>
              <a:rPr lang="en" sz="1800">
                <a:latin typeface="Open Sans"/>
                <a:ea typeface="Open Sans"/>
                <a:cs typeface="Open Sans"/>
                <a:sym typeface="Open Sans"/>
              </a:rPr>
              <a:t>for more info. </a:t>
            </a:r>
            <a:endParaRPr sz="1800">
              <a:latin typeface="Open Sans"/>
              <a:ea typeface="Open Sans"/>
              <a:cs typeface="Open Sans"/>
              <a:sym typeface="Open Sans"/>
            </a:endParaRPr>
          </a:p>
        </p:txBody>
      </p:sp>
      <p:pic>
        <p:nvPicPr>
          <p:cNvPr id="202" name="Google Shape;202;p33"/>
          <p:cNvPicPr preferRelativeResize="0"/>
          <p:nvPr/>
        </p:nvPicPr>
        <p:blipFill>
          <a:blip r:embed="rId4">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6"/>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800">
                <a:latin typeface="Open Sans"/>
                <a:ea typeface="Open Sans"/>
                <a:cs typeface="Open Sans"/>
                <a:sym typeface="Open Sans"/>
              </a:rPr>
              <a:t>Hypo-Deductive Model of the Scientific Method</a:t>
            </a:r>
            <a:endParaRPr b="0" sz="2800">
              <a:latin typeface="Open Sans"/>
              <a:ea typeface="Open Sans"/>
              <a:cs typeface="Open Sans"/>
              <a:sym typeface="Open Sans"/>
            </a:endParaRPr>
          </a:p>
        </p:txBody>
      </p:sp>
      <p:pic>
        <p:nvPicPr>
          <p:cNvPr id="54" name="Google Shape;54;p16"/>
          <p:cNvPicPr preferRelativeResize="0"/>
          <p:nvPr/>
        </p:nvPicPr>
        <p:blipFill>
          <a:blip r:embed="rId3">
            <a:alphaModFix/>
          </a:blip>
          <a:stretch>
            <a:fillRect/>
          </a:stretch>
        </p:blipFill>
        <p:spPr>
          <a:xfrm>
            <a:off x="1232350" y="834775"/>
            <a:ext cx="6679301" cy="3880625"/>
          </a:xfrm>
          <a:prstGeom prst="rect">
            <a:avLst/>
          </a:prstGeom>
          <a:noFill/>
          <a:ln>
            <a:noFill/>
          </a:ln>
        </p:spPr>
      </p:pic>
      <p:pic>
        <p:nvPicPr>
          <p:cNvPr id="55" name="Google Shape;55;p16"/>
          <p:cNvPicPr preferRelativeResize="0"/>
          <p:nvPr/>
        </p:nvPicPr>
        <p:blipFill>
          <a:blip r:embed="rId4">
            <a:alphaModFix amt="20000"/>
          </a:blip>
          <a:stretch>
            <a:fillRect/>
          </a:stretch>
        </p:blipFill>
        <p:spPr>
          <a:xfrm>
            <a:off x="7707975" y="4151650"/>
            <a:ext cx="1371375" cy="914250"/>
          </a:xfrm>
          <a:prstGeom prst="rect">
            <a:avLst/>
          </a:prstGeom>
          <a:noFill/>
          <a:ln>
            <a:noFill/>
          </a:ln>
        </p:spPr>
      </p:pic>
      <p:sp>
        <p:nvSpPr>
          <p:cNvPr id="56" name="Google Shape;56;p16"/>
          <p:cNvSpPr txBox="1"/>
          <p:nvPr/>
        </p:nvSpPr>
        <p:spPr>
          <a:xfrm>
            <a:off x="114725" y="4782525"/>
            <a:ext cx="69885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urier New"/>
                <a:ea typeface="Courier New"/>
                <a:cs typeface="Courier New"/>
                <a:sym typeface="Courier New"/>
              </a:rPr>
              <a:t>Reference: http://www.nature.com/articles/s41562-016-0021#f1</a:t>
            </a:r>
            <a:endParaRPr>
              <a:solidFill>
                <a:srgbClr val="999999"/>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500">
                <a:solidFill>
                  <a:srgbClr val="990000"/>
                </a:solidFill>
                <a:latin typeface="Open Sans"/>
                <a:ea typeface="Open Sans"/>
                <a:cs typeface="Open Sans"/>
                <a:sym typeface="Open Sans"/>
              </a:rPr>
              <a:t>Incentives to Preregister</a:t>
            </a:r>
            <a:endParaRPr b="0" sz="3500">
              <a:solidFill>
                <a:srgbClr val="990000"/>
              </a:solidFill>
              <a:latin typeface="Open Sans"/>
              <a:ea typeface="Open Sans"/>
              <a:cs typeface="Open Sans"/>
              <a:sym typeface="Open Sans"/>
            </a:endParaRPr>
          </a:p>
        </p:txBody>
      </p:sp>
      <p:pic>
        <p:nvPicPr>
          <p:cNvPr id="208" name="Google Shape;208;p34"/>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09" name="Google Shape;209;p34"/>
          <p:cNvSpPr txBox="1"/>
          <p:nvPr/>
        </p:nvSpPr>
        <p:spPr>
          <a:xfrm>
            <a:off x="4294050" y="1517150"/>
            <a:ext cx="4713900" cy="222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Open Sans"/>
                <a:ea typeface="Open Sans"/>
                <a:cs typeface="Open Sans"/>
                <a:sym typeface="Open Sans"/>
              </a:rPr>
              <a:t>You can receive a </a:t>
            </a:r>
            <a:r>
              <a:rPr b="1" lang="en" sz="1800">
                <a:latin typeface="Open Sans"/>
                <a:ea typeface="Open Sans"/>
                <a:cs typeface="Open Sans"/>
                <a:sym typeface="Open Sans"/>
              </a:rPr>
              <a:t>Preregistered Badge</a:t>
            </a:r>
            <a:r>
              <a:rPr lang="en" sz="1800">
                <a:latin typeface="Open Sans"/>
                <a:ea typeface="Open Sans"/>
                <a:cs typeface="Open Sans"/>
                <a:sym typeface="Open Sans"/>
              </a:rPr>
              <a:t> for preregistering your research </a:t>
            </a:r>
            <a:r>
              <a:rPr i="1" lang="en" sz="1800">
                <a:latin typeface="Open Sans"/>
                <a:ea typeface="Open Sans"/>
                <a:cs typeface="Open Sans"/>
                <a:sym typeface="Open Sans"/>
              </a:rPr>
              <a:t>before</a:t>
            </a:r>
            <a:r>
              <a:rPr lang="en" sz="1800">
                <a:latin typeface="Open Sans"/>
                <a:ea typeface="Open Sans"/>
                <a:cs typeface="Open Sans"/>
                <a:sym typeface="Open Sans"/>
              </a:rPr>
              <a:t> you begin your study. Visit cos.io/badges for more information and to see which journals currently issue badges. </a:t>
            </a:r>
            <a:endParaRPr sz="1800">
              <a:latin typeface="Open Sans"/>
              <a:ea typeface="Open Sans"/>
              <a:cs typeface="Open Sans"/>
              <a:sym typeface="Open Sans"/>
            </a:endParaRPr>
          </a:p>
        </p:txBody>
      </p:sp>
      <p:pic>
        <p:nvPicPr>
          <p:cNvPr id="210" name="Google Shape;210;p34"/>
          <p:cNvPicPr preferRelativeResize="0"/>
          <p:nvPr/>
        </p:nvPicPr>
        <p:blipFill rotWithShape="1">
          <a:blip r:embed="rId4">
            <a:alphaModFix/>
          </a:blip>
          <a:srcRect b="0" l="0" r="0" t="0"/>
          <a:stretch/>
        </p:blipFill>
        <p:spPr>
          <a:xfrm>
            <a:off x="956657" y="1120750"/>
            <a:ext cx="2895600" cy="280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132750" y="2212400"/>
            <a:ext cx="42759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9600">
                <a:solidFill>
                  <a:srgbClr val="990000"/>
                </a:solidFill>
                <a:latin typeface="Open Sans"/>
                <a:ea typeface="Open Sans"/>
                <a:cs typeface="Open Sans"/>
                <a:sym typeface="Open Sans"/>
              </a:rPr>
              <a:t>FAQs</a:t>
            </a:r>
            <a:endParaRPr b="0" sz="9600">
              <a:solidFill>
                <a:srgbClr val="990000"/>
              </a:solidFill>
              <a:latin typeface="Open Sans"/>
              <a:ea typeface="Open Sans"/>
              <a:cs typeface="Open Sans"/>
              <a:sym typeface="Open Sans"/>
            </a:endParaRPr>
          </a:p>
        </p:txBody>
      </p:sp>
      <p:pic>
        <p:nvPicPr>
          <p:cNvPr id="216" name="Google Shape;216;p35"/>
          <p:cNvPicPr preferRelativeResize="0"/>
          <p:nvPr/>
        </p:nvPicPr>
        <p:blipFill rotWithShape="1">
          <a:blip r:embed="rId3">
            <a:alphaModFix amt="10000"/>
          </a:blip>
          <a:srcRect b="0" l="0" r="0" t="0"/>
          <a:stretch/>
        </p:blipFill>
        <p:spPr>
          <a:xfrm>
            <a:off x="3875375" y="244200"/>
            <a:ext cx="4809600" cy="465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000">
                <a:solidFill>
                  <a:srgbClr val="990000"/>
                </a:solidFill>
                <a:latin typeface="Open Sans"/>
                <a:ea typeface="Open Sans"/>
                <a:cs typeface="Open Sans"/>
                <a:sym typeface="Open Sans"/>
              </a:rPr>
              <a:t>FAQs</a:t>
            </a:r>
            <a:endParaRPr b="0" sz="4000">
              <a:solidFill>
                <a:srgbClr val="990000"/>
              </a:solidFill>
              <a:latin typeface="Open Sans"/>
              <a:ea typeface="Open Sans"/>
              <a:cs typeface="Open Sans"/>
              <a:sym typeface="Open Sans"/>
            </a:endParaRPr>
          </a:p>
        </p:txBody>
      </p:sp>
      <p:pic>
        <p:nvPicPr>
          <p:cNvPr id="222" name="Google Shape;222;p36"/>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23" name="Google Shape;223;p36"/>
          <p:cNvSpPr txBox="1"/>
          <p:nvPr/>
        </p:nvSpPr>
        <p:spPr>
          <a:xfrm>
            <a:off x="114925" y="468975"/>
            <a:ext cx="8800200" cy="13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latin typeface="Open Sans"/>
                <a:ea typeface="Open Sans"/>
                <a:cs typeface="Open Sans"/>
                <a:sym typeface="Open Sans"/>
              </a:rPr>
              <a:t>Can’t someone “scoop” my ideas?</a:t>
            </a:r>
            <a:endParaRPr sz="3600">
              <a:solidFill>
                <a:srgbClr val="434343"/>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000">
                <a:solidFill>
                  <a:srgbClr val="990000"/>
                </a:solidFill>
                <a:latin typeface="Open Sans"/>
                <a:ea typeface="Open Sans"/>
                <a:cs typeface="Open Sans"/>
                <a:sym typeface="Open Sans"/>
              </a:rPr>
              <a:t>FAQs</a:t>
            </a:r>
            <a:endParaRPr b="0" sz="4000">
              <a:solidFill>
                <a:srgbClr val="990000"/>
              </a:solidFill>
              <a:latin typeface="Open Sans"/>
              <a:ea typeface="Open Sans"/>
              <a:cs typeface="Open Sans"/>
              <a:sym typeface="Open Sans"/>
            </a:endParaRPr>
          </a:p>
        </p:txBody>
      </p:sp>
      <p:pic>
        <p:nvPicPr>
          <p:cNvPr id="229" name="Google Shape;229;p37"/>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30" name="Google Shape;230;p37"/>
          <p:cNvSpPr txBox="1"/>
          <p:nvPr/>
        </p:nvSpPr>
        <p:spPr>
          <a:xfrm>
            <a:off x="114925" y="468975"/>
            <a:ext cx="8800200" cy="13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D9D9D9"/>
                </a:solidFill>
                <a:latin typeface="Open Sans"/>
                <a:ea typeface="Open Sans"/>
                <a:cs typeface="Open Sans"/>
                <a:sym typeface="Open Sans"/>
              </a:rPr>
              <a:t>Can’t someone “scoop” my ideas?</a:t>
            </a:r>
            <a:endParaRPr sz="3600">
              <a:solidFill>
                <a:srgbClr val="D9D9D9"/>
              </a:solidFill>
              <a:latin typeface="Open Sans"/>
              <a:ea typeface="Open Sans"/>
              <a:cs typeface="Open Sans"/>
              <a:sym typeface="Open Sans"/>
            </a:endParaRPr>
          </a:p>
        </p:txBody>
      </p:sp>
      <p:sp>
        <p:nvSpPr>
          <p:cNvPr id="231" name="Google Shape;231;p37"/>
          <p:cNvSpPr txBox="1"/>
          <p:nvPr/>
        </p:nvSpPr>
        <p:spPr>
          <a:xfrm>
            <a:off x="343800" y="1438000"/>
            <a:ext cx="8800200" cy="2637300"/>
          </a:xfrm>
          <a:prstGeom prst="rect">
            <a:avLst/>
          </a:prstGeom>
          <a:noFill/>
          <a:ln>
            <a:noFill/>
          </a:ln>
        </p:spPr>
        <p:txBody>
          <a:bodyPr anchorCtr="0" anchor="ctr" bIns="91425" lIns="91425" spcFirstLastPara="1" rIns="91425" wrap="square" tIns="91425">
            <a:noAutofit/>
          </a:bodyPr>
          <a:lstStyle/>
          <a:p>
            <a:pPr indent="-368300" lvl="0" marL="457200" rtl="0" algn="l">
              <a:lnSpc>
                <a:spcPct val="150000"/>
              </a:lnSpc>
              <a:spcBef>
                <a:spcPts val="0"/>
              </a:spcBef>
              <a:spcAft>
                <a:spcPts val="0"/>
              </a:spcAft>
              <a:buClr>
                <a:srgbClr val="595959"/>
              </a:buClr>
              <a:buSzPts val="2200"/>
              <a:buFont typeface="Open Sans"/>
              <a:buAutoNum type="arabicPeriod"/>
            </a:pPr>
            <a:r>
              <a:rPr lang="en" sz="2200">
                <a:solidFill>
                  <a:srgbClr val="595959"/>
                </a:solidFill>
                <a:latin typeface="Open Sans"/>
                <a:ea typeface="Open Sans"/>
                <a:cs typeface="Open Sans"/>
                <a:sym typeface="Open Sans"/>
              </a:rPr>
              <a:t>Date-stamped preregistrations make your claim verifiable.</a:t>
            </a:r>
            <a:endParaRPr sz="2200">
              <a:solidFill>
                <a:srgbClr val="595959"/>
              </a:solidFill>
              <a:latin typeface="Open Sans"/>
              <a:ea typeface="Open Sans"/>
              <a:cs typeface="Open Sans"/>
              <a:sym typeface="Open Sans"/>
            </a:endParaRPr>
          </a:p>
          <a:p>
            <a:pPr indent="-368300" lvl="0" marL="457200" rtl="0" algn="l">
              <a:lnSpc>
                <a:spcPct val="150000"/>
              </a:lnSpc>
              <a:spcBef>
                <a:spcPts val="0"/>
              </a:spcBef>
              <a:spcAft>
                <a:spcPts val="0"/>
              </a:spcAft>
              <a:buClr>
                <a:srgbClr val="595959"/>
              </a:buClr>
              <a:buSzPts val="2200"/>
              <a:buFont typeface="Open Sans"/>
              <a:buAutoNum type="arabicPeriod"/>
            </a:pPr>
            <a:r>
              <a:rPr lang="en" sz="2200">
                <a:solidFill>
                  <a:srgbClr val="595959"/>
                </a:solidFill>
                <a:latin typeface="Open Sans"/>
                <a:ea typeface="Open Sans"/>
                <a:cs typeface="Open Sans"/>
                <a:sym typeface="Open Sans"/>
              </a:rPr>
              <a:t>By the time you’ve preregistered, you are ahead of any possible scooper.</a:t>
            </a:r>
            <a:endParaRPr sz="2200">
              <a:solidFill>
                <a:srgbClr val="595959"/>
              </a:solidFill>
              <a:latin typeface="Open Sans"/>
              <a:ea typeface="Open Sans"/>
              <a:cs typeface="Open Sans"/>
              <a:sym typeface="Open Sans"/>
            </a:endParaRPr>
          </a:p>
          <a:p>
            <a:pPr indent="-368300" lvl="0" marL="457200" rtl="0" algn="l">
              <a:lnSpc>
                <a:spcPct val="150000"/>
              </a:lnSpc>
              <a:spcBef>
                <a:spcPts val="0"/>
              </a:spcBef>
              <a:spcAft>
                <a:spcPts val="0"/>
              </a:spcAft>
              <a:buClr>
                <a:srgbClr val="595959"/>
              </a:buClr>
              <a:buSzPts val="2200"/>
              <a:buFont typeface="Open Sans"/>
              <a:buAutoNum type="arabicPeriod"/>
            </a:pPr>
            <a:r>
              <a:rPr lang="en" sz="2200">
                <a:solidFill>
                  <a:srgbClr val="595959"/>
                </a:solidFill>
                <a:latin typeface="Open Sans"/>
                <a:ea typeface="Open Sans"/>
                <a:cs typeface="Open Sans"/>
                <a:sym typeface="Open Sans"/>
              </a:rPr>
              <a:t>Embargo your preregistration.</a:t>
            </a:r>
            <a:endParaRPr sz="2200">
              <a:solidFill>
                <a:srgbClr val="595959"/>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000">
                <a:solidFill>
                  <a:srgbClr val="990000"/>
                </a:solidFill>
                <a:latin typeface="Open Sans"/>
                <a:ea typeface="Open Sans"/>
                <a:cs typeface="Open Sans"/>
                <a:sym typeface="Open Sans"/>
              </a:rPr>
              <a:t>FAQs</a:t>
            </a:r>
            <a:endParaRPr b="0" sz="4000">
              <a:solidFill>
                <a:srgbClr val="990000"/>
              </a:solidFill>
              <a:latin typeface="Open Sans"/>
              <a:ea typeface="Open Sans"/>
              <a:cs typeface="Open Sans"/>
              <a:sym typeface="Open Sans"/>
            </a:endParaRPr>
          </a:p>
        </p:txBody>
      </p:sp>
      <p:pic>
        <p:nvPicPr>
          <p:cNvPr id="237" name="Google Shape;237;p38"/>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38" name="Google Shape;238;p38"/>
          <p:cNvSpPr txBox="1"/>
          <p:nvPr/>
        </p:nvSpPr>
        <p:spPr>
          <a:xfrm>
            <a:off x="114925" y="468975"/>
            <a:ext cx="8800200" cy="13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latin typeface="Open Sans"/>
                <a:ea typeface="Open Sans"/>
                <a:cs typeface="Open Sans"/>
                <a:sym typeface="Open Sans"/>
              </a:rPr>
              <a:t>Isn’t it easy to cheat?</a:t>
            </a:r>
            <a:endParaRPr sz="3600">
              <a:solidFill>
                <a:srgbClr val="434343"/>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000">
                <a:solidFill>
                  <a:srgbClr val="990000"/>
                </a:solidFill>
                <a:latin typeface="Open Sans"/>
                <a:ea typeface="Open Sans"/>
                <a:cs typeface="Open Sans"/>
                <a:sym typeface="Open Sans"/>
              </a:rPr>
              <a:t>FAQs</a:t>
            </a:r>
            <a:endParaRPr b="0" sz="4000">
              <a:solidFill>
                <a:srgbClr val="990000"/>
              </a:solidFill>
              <a:latin typeface="Open Sans"/>
              <a:ea typeface="Open Sans"/>
              <a:cs typeface="Open Sans"/>
              <a:sym typeface="Open Sans"/>
            </a:endParaRPr>
          </a:p>
        </p:txBody>
      </p:sp>
      <p:pic>
        <p:nvPicPr>
          <p:cNvPr id="244" name="Google Shape;244;p39"/>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45" name="Google Shape;245;p39"/>
          <p:cNvSpPr txBox="1"/>
          <p:nvPr/>
        </p:nvSpPr>
        <p:spPr>
          <a:xfrm>
            <a:off x="114925" y="468975"/>
            <a:ext cx="8800200" cy="13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D9D9D9"/>
                </a:solidFill>
                <a:latin typeface="Open Sans"/>
                <a:ea typeface="Open Sans"/>
                <a:cs typeface="Open Sans"/>
                <a:sym typeface="Open Sans"/>
              </a:rPr>
              <a:t>Isn’t it easy to cheat?</a:t>
            </a:r>
            <a:endParaRPr sz="3600">
              <a:solidFill>
                <a:srgbClr val="D9D9D9"/>
              </a:solidFill>
              <a:latin typeface="Open Sans"/>
              <a:ea typeface="Open Sans"/>
              <a:cs typeface="Open Sans"/>
              <a:sym typeface="Open Sans"/>
            </a:endParaRPr>
          </a:p>
        </p:txBody>
      </p:sp>
      <p:sp>
        <p:nvSpPr>
          <p:cNvPr id="246" name="Google Shape;246;p39"/>
          <p:cNvSpPr txBox="1"/>
          <p:nvPr/>
        </p:nvSpPr>
        <p:spPr>
          <a:xfrm>
            <a:off x="343800" y="1209400"/>
            <a:ext cx="8800200" cy="2637300"/>
          </a:xfrm>
          <a:prstGeom prst="rect">
            <a:avLst/>
          </a:prstGeom>
          <a:noFill/>
          <a:ln>
            <a:noFill/>
          </a:ln>
        </p:spPr>
        <p:txBody>
          <a:bodyPr anchorCtr="0" anchor="ctr" bIns="91425" lIns="91425" spcFirstLastPara="1" rIns="91425" wrap="square" tIns="91425">
            <a:noAutofit/>
          </a:bodyPr>
          <a:lstStyle/>
          <a:p>
            <a:pPr indent="-368300" lvl="0" marL="457200" rtl="0" algn="l">
              <a:lnSpc>
                <a:spcPct val="150000"/>
              </a:lnSpc>
              <a:spcBef>
                <a:spcPts val="0"/>
              </a:spcBef>
              <a:spcAft>
                <a:spcPts val="0"/>
              </a:spcAft>
              <a:buClr>
                <a:srgbClr val="595959"/>
              </a:buClr>
              <a:buSzPts val="2200"/>
              <a:buFont typeface="Open Sans"/>
              <a:buAutoNum type="arabicPeriod"/>
            </a:pPr>
            <a:r>
              <a:rPr lang="en" sz="2200">
                <a:solidFill>
                  <a:srgbClr val="595959"/>
                </a:solidFill>
                <a:latin typeface="Open Sans"/>
                <a:ea typeface="Open Sans"/>
                <a:cs typeface="Open Sans"/>
                <a:sym typeface="Open Sans"/>
              </a:rPr>
              <a:t>Making a “preregistration” after conducting the study.</a:t>
            </a:r>
            <a:endParaRPr sz="2200">
              <a:solidFill>
                <a:srgbClr val="595959"/>
              </a:solidFill>
              <a:latin typeface="Open Sans"/>
              <a:ea typeface="Open Sans"/>
              <a:cs typeface="Open Sans"/>
              <a:sym typeface="Open Sans"/>
            </a:endParaRPr>
          </a:p>
          <a:p>
            <a:pPr indent="-368300" lvl="0" marL="457200" rtl="0" algn="l">
              <a:lnSpc>
                <a:spcPct val="150000"/>
              </a:lnSpc>
              <a:spcBef>
                <a:spcPts val="0"/>
              </a:spcBef>
              <a:spcAft>
                <a:spcPts val="0"/>
              </a:spcAft>
              <a:buClr>
                <a:srgbClr val="595959"/>
              </a:buClr>
              <a:buSzPts val="2200"/>
              <a:buFont typeface="Open Sans"/>
              <a:buAutoNum type="arabicPeriod"/>
            </a:pPr>
            <a:r>
              <a:rPr lang="en" sz="2200">
                <a:solidFill>
                  <a:srgbClr val="595959"/>
                </a:solidFill>
                <a:latin typeface="Open Sans"/>
                <a:ea typeface="Open Sans"/>
                <a:cs typeface="Open Sans"/>
                <a:sym typeface="Open Sans"/>
              </a:rPr>
              <a:t>Making multiple preregistrations and only citing the one that “worked.”</a:t>
            </a:r>
            <a:endParaRPr sz="2200">
              <a:solidFill>
                <a:srgbClr val="595959"/>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200">
              <a:solidFill>
                <a:srgbClr val="595959"/>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132750" y="-73600"/>
            <a:ext cx="894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000">
                <a:solidFill>
                  <a:srgbClr val="990000"/>
                </a:solidFill>
                <a:latin typeface="Open Sans"/>
                <a:ea typeface="Open Sans"/>
                <a:cs typeface="Open Sans"/>
                <a:sym typeface="Open Sans"/>
              </a:rPr>
              <a:t>FAQs</a:t>
            </a:r>
            <a:endParaRPr b="0" sz="4000">
              <a:solidFill>
                <a:srgbClr val="990000"/>
              </a:solidFill>
              <a:latin typeface="Open Sans"/>
              <a:ea typeface="Open Sans"/>
              <a:cs typeface="Open Sans"/>
              <a:sym typeface="Open Sans"/>
            </a:endParaRPr>
          </a:p>
        </p:txBody>
      </p:sp>
      <p:pic>
        <p:nvPicPr>
          <p:cNvPr id="252" name="Google Shape;252;p40"/>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53" name="Google Shape;253;p40"/>
          <p:cNvSpPr txBox="1"/>
          <p:nvPr/>
        </p:nvSpPr>
        <p:spPr>
          <a:xfrm>
            <a:off x="114925" y="468975"/>
            <a:ext cx="8800200" cy="13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D9D9D9"/>
                </a:solidFill>
                <a:latin typeface="Open Sans"/>
                <a:ea typeface="Open Sans"/>
                <a:cs typeface="Open Sans"/>
                <a:sym typeface="Open Sans"/>
              </a:rPr>
              <a:t>Isn’t it easy to cheat?</a:t>
            </a:r>
            <a:endParaRPr sz="3600">
              <a:solidFill>
                <a:srgbClr val="D9D9D9"/>
              </a:solidFill>
              <a:latin typeface="Open Sans"/>
              <a:ea typeface="Open Sans"/>
              <a:cs typeface="Open Sans"/>
              <a:sym typeface="Open Sans"/>
            </a:endParaRPr>
          </a:p>
        </p:txBody>
      </p:sp>
      <p:sp>
        <p:nvSpPr>
          <p:cNvPr id="254" name="Google Shape;254;p40"/>
          <p:cNvSpPr txBox="1"/>
          <p:nvPr/>
        </p:nvSpPr>
        <p:spPr>
          <a:xfrm>
            <a:off x="343800" y="1209400"/>
            <a:ext cx="8800200" cy="2637300"/>
          </a:xfrm>
          <a:prstGeom prst="rect">
            <a:avLst/>
          </a:prstGeom>
          <a:noFill/>
          <a:ln>
            <a:noFill/>
          </a:ln>
        </p:spPr>
        <p:txBody>
          <a:bodyPr anchorCtr="0" anchor="ctr" bIns="91425" lIns="91425" spcFirstLastPara="1" rIns="91425" wrap="square" tIns="91425">
            <a:noAutofit/>
          </a:bodyPr>
          <a:lstStyle/>
          <a:p>
            <a:pPr indent="-368300" lvl="0" marL="457200" rtl="0" algn="l">
              <a:lnSpc>
                <a:spcPct val="150000"/>
              </a:lnSpc>
              <a:spcBef>
                <a:spcPts val="0"/>
              </a:spcBef>
              <a:spcAft>
                <a:spcPts val="0"/>
              </a:spcAft>
              <a:buClr>
                <a:srgbClr val="D9D9D9"/>
              </a:buClr>
              <a:buSzPts val="2200"/>
              <a:buFont typeface="Open Sans"/>
              <a:buAutoNum type="arabicPeriod"/>
            </a:pPr>
            <a:r>
              <a:rPr lang="en" sz="2200">
                <a:solidFill>
                  <a:srgbClr val="D9D9D9"/>
                </a:solidFill>
                <a:latin typeface="Open Sans"/>
                <a:ea typeface="Open Sans"/>
                <a:cs typeface="Open Sans"/>
                <a:sym typeface="Open Sans"/>
              </a:rPr>
              <a:t>Making a “preregistration” after conducting the study.</a:t>
            </a:r>
            <a:endParaRPr sz="2200">
              <a:solidFill>
                <a:srgbClr val="D9D9D9"/>
              </a:solidFill>
              <a:latin typeface="Open Sans"/>
              <a:ea typeface="Open Sans"/>
              <a:cs typeface="Open Sans"/>
              <a:sym typeface="Open Sans"/>
            </a:endParaRPr>
          </a:p>
          <a:p>
            <a:pPr indent="-368300" lvl="0" marL="457200" rtl="0" algn="l">
              <a:lnSpc>
                <a:spcPct val="150000"/>
              </a:lnSpc>
              <a:spcBef>
                <a:spcPts val="0"/>
              </a:spcBef>
              <a:spcAft>
                <a:spcPts val="0"/>
              </a:spcAft>
              <a:buClr>
                <a:srgbClr val="D9D9D9"/>
              </a:buClr>
              <a:buSzPts val="2200"/>
              <a:buFont typeface="Open Sans"/>
              <a:buAutoNum type="arabicPeriod"/>
            </a:pPr>
            <a:r>
              <a:rPr lang="en" sz="2200">
                <a:solidFill>
                  <a:srgbClr val="D9D9D9"/>
                </a:solidFill>
                <a:latin typeface="Open Sans"/>
                <a:ea typeface="Open Sans"/>
                <a:cs typeface="Open Sans"/>
                <a:sym typeface="Open Sans"/>
              </a:rPr>
              <a:t>Making multiple preregistrations and only citing the one that “worked.”</a:t>
            </a:r>
            <a:endParaRPr sz="2200">
              <a:solidFill>
                <a:srgbClr val="D9D9D9"/>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200">
              <a:solidFill>
                <a:srgbClr val="595959"/>
              </a:solidFill>
              <a:latin typeface="Open Sans"/>
              <a:ea typeface="Open Sans"/>
              <a:cs typeface="Open Sans"/>
              <a:sym typeface="Open Sans"/>
            </a:endParaRPr>
          </a:p>
        </p:txBody>
      </p:sp>
      <p:sp>
        <p:nvSpPr>
          <p:cNvPr id="255" name="Google Shape;255;p40"/>
          <p:cNvSpPr txBox="1"/>
          <p:nvPr/>
        </p:nvSpPr>
        <p:spPr>
          <a:xfrm>
            <a:off x="214325" y="3101375"/>
            <a:ext cx="8700900" cy="1964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595959"/>
                </a:solidFill>
              </a:rPr>
              <a:t>While fairly easy to do, this makes fraud </a:t>
            </a:r>
            <a:r>
              <a:rPr b="1" lang="en" sz="2400">
                <a:solidFill>
                  <a:srgbClr val="595959"/>
                </a:solidFill>
              </a:rPr>
              <a:t>more intentional</a:t>
            </a:r>
            <a:r>
              <a:rPr lang="en" sz="2400">
                <a:solidFill>
                  <a:srgbClr val="595959"/>
                </a:solidFill>
              </a:rPr>
              <a:t>.</a:t>
            </a:r>
            <a:endParaRPr sz="2400">
              <a:solidFill>
                <a:srgbClr val="595959"/>
              </a:solidFill>
            </a:endParaRPr>
          </a:p>
          <a:p>
            <a:pPr indent="0" lvl="0" marL="0" rtl="0" algn="ctr">
              <a:lnSpc>
                <a:spcPct val="115000"/>
              </a:lnSpc>
              <a:spcBef>
                <a:spcPts val="1600"/>
              </a:spcBef>
              <a:spcAft>
                <a:spcPts val="0"/>
              </a:spcAft>
              <a:buNone/>
            </a:pPr>
            <a:r>
              <a:rPr lang="en" sz="2400">
                <a:solidFill>
                  <a:srgbClr val="595959"/>
                </a:solidFill>
              </a:rPr>
              <a:t>Preregistration helps keep you honest to </a:t>
            </a:r>
            <a:r>
              <a:rPr b="1" lang="en" sz="2400">
                <a:solidFill>
                  <a:srgbClr val="595959"/>
                </a:solidFill>
              </a:rPr>
              <a:t>yourself.</a:t>
            </a:r>
            <a:endParaRPr b="1" sz="2400">
              <a:solidFill>
                <a:srgbClr val="59595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ctrTitle"/>
          </p:nvPr>
        </p:nvSpPr>
        <p:spPr>
          <a:xfrm>
            <a:off x="0" y="217975"/>
            <a:ext cx="9144000" cy="84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700">
                <a:solidFill>
                  <a:srgbClr val="990000"/>
                </a:solidFill>
                <a:latin typeface="Open Sans"/>
                <a:ea typeface="Open Sans"/>
                <a:cs typeface="Open Sans"/>
                <a:sym typeface="Open Sans"/>
              </a:rPr>
              <a:t>Tips for writing up preregistered work</a:t>
            </a:r>
            <a:endParaRPr b="0" sz="3700">
              <a:solidFill>
                <a:srgbClr val="990000"/>
              </a:solidFill>
              <a:latin typeface="Open Sans"/>
              <a:ea typeface="Open Sans"/>
              <a:cs typeface="Open Sans"/>
              <a:sym typeface="Open Sans"/>
            </a:endParaRPr>
          </a:p>
        </p:txBody>
      </p:sp>
      <p:pic>
        <p:nvPicPr>
          <p:cNvPr id="261" name="Google Shape;261;p41"/>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
        <p:nvSpPr>
          <p:cNvPr id="262" name="Google Shape;262;p41"/>
          <p:cNvSpPr txBox="1"/>
          <p:nvPr/>
        </p:nvSpPr>
        <p:spPr>
          <a:xfrm>
            <a:off x="241100" y="784325"/>
            <a:ext cx="9777900" cy="3630000"/>
          </a:xfrm>
          <a:prstGeom prst="rect">
            <a:avLst/>
          </a:prstGeom>
          <a:noFill/>
          <a:ln>
            <a:noFill/>
          </a:ln>
        </p:spPr>
        <p:txBody>
          <a:bodyPr anchorCtr="0" anchor="ctr" bIns="91425" lIns="91425" spcFirstLastPara="1" rIns="91425" wrap="square" tIns="91425">
            <a:noAutofit/>
          </a:bodyPr>
          <a:lstStyle/>
          <a:p>
            <a:pPr indent="-381000" lvl="0" marL="457200" rtl="0" algn="l">
              <a:lnSpc>
                <a:spcPct val="200000"/>
              </a:lnSpc>
              <a:spcBef>
                <a:spcPts val="0"/>
              </a:spcBef>
              <a:spcAft>
                <a:spcPts val="0"/>
              </a:spcAft>
              <a:buSzPts val="2400"/>
              <a:buFont typeface="Open Sans"/>
              <a:buAutoNum type="arabicPeriod"/>
            </a:pPr>
            <a:r>
              <a:rPr lang="en" sz="2400">
                <a:solidFill>
                  <a:srgbClr val="434343"/>
                </a:solidFill>
                <a:latin typeface="Open Sans"/>
                <a:ea typeface="Open Sans"/>
                <a:cs typeface="Open Sans"/>
                <a:sym typeface="Open Sans"/>
              </a:rPr>
              <a:t>Include a link to your preregistration (e.g. </a:t>
            </a:r>
            <a:r>
              <a:rPr lang="en" sz="1800" u="sng">
                <a:solidFill>
                  <a:schemeClr val="hlink"/>
                </a:solidFill>
                <a:latin typeface="Open Sans"/>
                <a:ea typeface="Open Sans"/>
                <a:cs typeface="Open Sans"/>
                <a:sym typeface="Open Sans"/>
                <a:hlinkClick r:id="rId4"/>
              </a:rPr>
              <a:t>https://osf.io/f45xp</a:t>
            </a:r>
            <a:r>
              <a:rPr lang="en" sz="2400">
                <a:solidFill>
                  <a:srgbClr val="434343"/>
                </a:solidFill>
                <a:latin typeface="Open Sans"/>
                <a:ea typeface="Open Sans"/>
                <a:cs typeface="Open Sans"/>
                <a:sym typeface="Open Sans"/>
              </a:rPr>
              <a:t>)</a:t>
            </a:r>
            <a:endParaRPr sz="2400">
              <a:solidFill>
                <a:srgbClr val="434343"/>
              </a:solidFill>
              <a:latin typeface="Open Sans"/>
              <a:ea typeface="Open Sans"/>
              <a:cs typeface="Open Sans"/>
              <a:sym typeface="Open Sans"/>
            </a:endParaRPr>
          </a:p>
          <a:p>
            <a:pPr indent="-381000" lvl="0" marL="457200" rtl="0" algn="l">
              <a:lnSpc>
                <a:spcPct val="200000"/>
              </a:lnSpc>
              <a:spcBef>
                <a:spcPts val="0"/>
              </a:spcBef>
              <a:spcAft>
                <a:spcPts val="0"/>
              </a:spcAft>
              <a:buClr>
                <a:srgbClr val="434343"/>
              </a:buClr>
              <a:buSzPts val="2400"/>
              <a:buFont typeface="Open Sans"/>
              <a:buAutoNum type="arabicPeriod"/>
            </a:pPr>
            <a:r>
              <a:rPr lang="en" sz="2400">
                <a:solidFill>
                  <a:srgbClr val="434343"/>
                </a:solidFill>
                <a:latin typeface="Open Sans"/>
                <a:ea typeface="Open Sans"/>
                <a:cs typeface="Open Sans"/>
                <a:sym typeface="Open Sans"/>
              </a:rPr>
              <a:t>Report the results of </a:t>
            </a:r>
            <a:r>
              <a:rPr b="1" lang="en" sz="2400">
                <a:solidFill>
                  <a:srgbClr val="434343"/>
                </a:solidFill>
                <a:latin typeface="Open Sans"/>
                <a:ea typeface="Open Sans"/>
                <a:cs typeface="Open Sans"/>
                <a:sym typeface="Open Sans"/>
              </a:rPr>
              <a:t>ALL</a:t>
            </a:r>
            <a:r>
              <a:rPr lang="en" sz="2400">
                <a:solidFill>
                  <a:srgbClr val="434343"/>
                </a:solidFill>
                <a:latin typeface="Open Sans"/>
                <a:ea typeface="Open Sans"/>
                <a:cs typeface="Open Sans"/>
                <a:sym typeface="Open Sans"/>
              </a:rPr>
              <a:t> preregistered analyses</a:t>
            </a:r>
            <a:endParaRPr sz="2400">
              <a:solidFill>
                <a:srgbClr val="434343"/>
              </a:solidFill>
              <a:latin typeface="Open Sans"/>
              <a:ea typeface="Open Sans"/>
              <a:cs typeface="Open Sans"/>
              <a:sym typeface="Open Sans"/>
            </a:endParaRPr>
          </a:p>
          <a:p>
            <a:pPr indent="-381000" lvl="0" marL="457200" rtl="0" algn="l">
              <a:lnSpc>
                <a:spcPct val="200000"/>
              </a:lnSpc>
              <a:spcBef>
                <a:spcPts val="0"/>
              </a:spcBef>
              <a:spcAft>
                <a:spcPts val="0"/>
              </a:spcAft>
              <a:buClr>
                <a:srgbClr val="434343"/>
              </a:buClr>
              <a:buSzPts val="2400"/>
              <a:buFont typeface="Open Sans"/>
              <a:buAutoNum type="arabicPeriod"/>
            </a:pPr>
            <a:r>
              <a:rPr b="1" lang="en" sz="2400">
                <a:solidFill>
                  <a:srgbClr val="434343"/>
                </a:solidFill>
                <a:latin typeface="Open Sans"/>
                <a:ea typeface="Open Sans"/>
                <a:cs typeface="Open Sans"/>
                <a:sym typeface="Open Sans"/>
              </a:rPr>
              <a:t>ANY</a:t>
            </a:r>
            <a:r>
              <a:rPr lang="en" sz="2400">
                <a:solidFill>
                  <a:srgbClr val="434343"/>
                </a:solidFill>
                <a:latin typeface="Open Sans"/>
                <a:ea typeface="Open Sans"/>
                <a:cs typeface="Open Sans"/>
                <a:sym typeface="Open Sans"/>
              </a:rPr>
              <a:t> unregistered analyses must be transparent</a:t>
            </a:r>
            <a:endParaRPr sz="2400">
              <a:solidFill>
                <a:srgbClr val="434343"/>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ctrTitle"/>
          </p:nvPr>
        </p:nvSpPr>
        <p:spPr>
          <a:xfrm>
            <a:off x="0" y="979975"/>
            <a:ext cx="9144000" cy="84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Open Sans"/>
                <a:ea typeface="Open Sans"/>
                <a:cs typeface="Open Sans"/>
                <a:sym typeface="Open Sans"/>
              </a:rPr>
              <a:t>THANK YOU!</a:t>
            </a:r>
            <a:endParaRPr b="0">
              <a:solidFill>
                <a:srgbClr val="990000"/>
              </a:solidFill>
              <a:latin typeface="Open Sans"/>
              <a:ea typeface="Open Sans"/>
              <a:cs typeface="Open Sans"/>
              <a:sym typeface="Open Sans"/>
            </a:endParaRPr>
          </a:p>
        </p:txBody>
      </p:sp>
      <p:pic>
        <p:nvPicPr>
          <p:cNvPr id="268" name="Google Shape;268;p42"/>
          <p:cNvPicPr preferRelativeResize="0"/>
          <p:nvPr/>
        </p:nvPicPr>
        <p:blipFill rotWithShape="1">
          <a:blip r:embed="rId3">
            <a:alphaModFix/>
          </a:blip>
          <a:srcRect b="39191" l="0" r="0" t="0"/>
          <a:stretch/>
        </p:blipFill>
        <p:spPr>
          <a:xfrm>
            <a:off x="3291113" y="2314145"/>
            <a:ext cx="2561775" cy="934650"/>
          </a:xfrm>
          <a:prstGeom prst="rect">
            <a:avLst/>
          </a:prstGeom>
          <a:noFill/>
          <a:ln>
            <a:noFill/>
          </a:ln>
        </p:spPr>
      </p:pic>
      <p:pic>
        <p:nvPicPr>
          <p:cNvPr id="269" name="Google Shape;269;p42"/>
          <p:cNvPicPr preferRelativeResize="0"/>
          <p:nvPr/>
        </p:nvPicPr>
        <p:blipFill>
          <a:blip r:embed="rId4">
            <a:alphaModFix amt="20000"/>
          </a:blip>
          <a:stretch>
            <a:fillRect/>
          </a:stretch>
        </p:blipFill>
        <p:spPr>
          <a:xfrm>
            <a:off x="7707975" y="4151650"/>
            <a:ext cx="1371375" cy="914250"/>
          </a:xfrm>
          <a:prstGeom prst="rect">
            <a:avLst/>
          </a:prstGeom>
          <a:noFill/>
          <a:ln>
            <a:noFill/>
          </a:ln>
        </p:spPr>
      </p:pic>
      <p:sp>
        <p:nvSpPr>
          <p:cNvPr id="270" name="Google Shape;270;p42"/>
          <p:cNvSpPr txBox="1"/>
          <p:nvPr/>
        </p:nvSpPr>
        <p:spPr>
          <a:xfrm>
            <a:off x="-346495" y="4391500"/>
            <a:ext cx="6540300" cy="7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B7B7B7"/>
                </a:solidFill>
                <a:latin typeface="Courier New"/>
                <a:ea typeface="Courier New"/>
                <a:cs typeface="Courier New"/>
                <a:sym typeface="Courier New"/>
              </a:rPr>
              <a:t>Learn more:</a:t>
            </a:r>
            <a:r>
              <a:rPr lang="en" sz="2500">
                <a:solidFill>
                  <a:srgbClr val="B7B7B7"/>
                </a:solidFill>
                <a:latin typeface="Courier New"/>
                <a:ea typeface="Courier New"/>
                <a:cs typeface="Courier New"/>
                <a:sym typeface="Courier New"/>
              </a:rPr>
              <a:t> cos.io</a:t>
            </a:r>
            <a:r>
              <a:rPr lang="en" sz="3000">
                <a:solidFill>
                  <a:srgbClr val="B7B7B7"/>
                </a:solidFill>
                <a:latin typeface="Courier New"/>
                <a:ea typeface="Courier New"/>
                <a:cs typeface="Courier New"/>
                <a:sym typeface="Courier New"/>
              </a:rPr>
              <a:t>/prereg</a:t>
            </a:r>
            <a:endParaRPr sz="2400">
              <a:solidFill>
                <a:srgbClr val="B7B7B7"/>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990000"/>
                </a:solidFill>
                <a:latin typeface="Open Sans"/>
                <a:ea typeface="Open Sans"/>
                <a:cs typeface="Open Sans"/>
                <a:sym typeface="Open Sans"/>
              </a:rPr>
              <a:t>The Problem</a:t>
            </a:r>
            <a:endParaRPr b="0" sz="4500">
              <a:solidFill>
                <a:srgbClr val="990000"/>
              </a:solidFill>
              <a:latin typeface="Open Sans"/>
              <a:ea typeface="Open Sans"/>
              <a:cs typeface="Open Sans"/>
              <a:sym typeface="Open Sans"/>
            </a:endParaRPr>
          </a:p>
        </p:txBody>
      </p:sp>
      <p:sp>
        <p:nvSpPr>
          <p:cNvPr id="62" name="Google Shape;62;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25000"/>
              </a:lnSpc>
              <a:spcBef>
                <a:spcPts val="600"/>
              </a:spcBef>
              <a:spcAft>
                <a:spcPts val="0"/>
              </a:spcAft>
              <a:buNone/>
            </a:pPr>
            <a:r>
              <a:rPr lang="en" sz="3400">
                <a:latin typeface="Open Sans"/>
                <a:ea typeface="Open Sans"/>
                <a:cs typeface="Open Sans"/>
                <a:sym typeface="Open Sans"/>
              </a:rPr>
              <a:t>The combination of a strong bias toward statistically significant findings and flexibility in data analysis results can lead to irreproducible research</a:t>
            </a:r>
            <a:endParaRPr sz="3400">
              <a:latin typeface="Open Sans"/>
              <a:ea typeface="Open Sans"/>
              <a:cs typeface="Open Sans"/>
              <a:sym typeface="Open Sans"/>
            </a:endParaRPr>
          </a:p>
        </p:txBody>
      </p:sp>
      <p:pic>
        <p:nvPicPr>
          <p:cNvPr id="63" name="Google Shape;63;p17"/>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990000"/>
                </a:solidFill>
                <a:latin typeface="Open Sans"/>
                <a:ea typeface="Open Sans"/>
                <a:cs typeface="Open Sans"/>
                <a:sym typeface="Open Sans"/>
              </a:rPr>
              <a:t>The Problem</a:t>
            </a:r>
            <a:endParaRPr b="0" sz="4500">
              <a:solidFill>
                <a:srgbClr val="990000"/>
              </a:solidFill>
              <a:latin typeface="Open Sans"/>
              <a:ea typeface="Open Sans"/>
              <a:cs typeface="Open Sans"/>
              <a:sym typeface="Open Sans"/>
            </a:endParaRPr>
          </a:p>
        </p:txBody>
      </p:sp>
      <p:sp>
        <p:nvSpPr>
          <p:cNvPr id="69" name="Google Shape;69;p1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25000"/>
              </a:lnSpc>
              <a:spcBef>
                <a:spcPts val="600"/>
              </a:spcBef>
              <a:spcAft>
                <a:spcPts val="0"/>
              </a:spcAft>
              <a:buNone/>
            </a:pPr>
            <a:r>
              <a:rPr lang="en" sz="3400">
                <a:latin typeface="Open Sans"/>
                <a:ea typeface="Open Sans"/>
                <a:cs typeface="Open Sans"/>
                <a:sym typeface="Open Sans"/>
              </a:rPr>
              <a:t>The combination of a </a:t>
            </a:r>
            <a:r>
              <a:rPr lang="en" sz="3400">
                <a:solidFill>
                  <a:srgbClr val="CC0000"/>
                </a:solidFill>
                <a:latin typeface="Open Sans"/>
                <a:ea typeface="Open Sans"/>
                <a:cs typeface="Open Sans"/>
                <a:sym typeface="Open Sans"/>
              </a:rPr>
              <a:t>strong bias toward statistically significant findings</a:t>
            </a:r>
            <a:r>
              <a:rPr lang="en" sz="3400">
                <a:latin typeface="Open Sans"/>
                <a:ea typeface="Open Sans"/>
                <a:cs typeface="Open Sans"/>
                <a:sym typeface="Open Sans"/>
              </a:rPr>
              <a:t> and flexibility in data analysis results can lead to irreproducible research</a:t>
            </a:r>
            <a:endParaRPr sz="3400">
              <a:latin typeface="Open Sans"/>
              <a:ea typeface="Open Sans"/>
              <a:cs typeface="Open Sans"/>
              <a:sym typeface="Open Sans"/>
            </a:endParaRPr>
          </a:p>
        </p:txBody>
      </p:sp>
      <p:pic>
        <p:nvPicPr>
          <p:cNvPr id="70" name="Google Shape;70;p18"/>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9"/>
          <p:cNvSpPr txBox="1"/>
          <p:nvPr/>
        </p:nvSpPr>
        <p:spPr>
          <a:xfrm>
            <a:off x="152400" y="4570400"/>
            <a:ext cx="7739400" cy="42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999999"/>
                </a:solidFill>
                <a:latin typeface="Courier New"/>
                <a:ea typeface="Courier New"/>
                <a:cs typeface="Courier New"/>
                <a:sym typeface="Courier New"/>
              </a:rPr>
              <a:t>Fanelli D (2010) “Positive” Results Increase Down the Hierarchy of the Sciences. PLoS ONE 5(4): e10068. doi:10.1371/journal.pone.0010068</a:t>
            </a:r>
            <a:endParaRPr sz="11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u="sng">
                <a:solidFill>
                  <a:srgbClr val="999999"/>
                </a:solidFill>
                <a:latin typeface="Courier New"/>
                <a:ea typeface="Courier New"/>
                <a:cs typeface="Courier New"/>
                <a:sym typeface="Courier New"/>
                <a:hlinkClick r:id="rId3"/>
              </a:rPr>
              <a:t>http://127.0.0.1:8081/plosone/article?id=info:doi/10.1371/journal.pone.0010068</a:t>
            </a:r>
            <a:endParaRPr sz="1100" u="sng">
              <a:solidFill>
                <a:srgbClr val="999999"/>
              </a:solidFill>
              <a:latin typeface="Courier New"/>
              <a:ea typeface="Courier New"/>
              <a:cs typeface="Courier New"/>
              <a:sym typeface="Courier New"/>
              <a:hlinkClick r:id="rId4"/>
            </a:endParaRPr>
          </a:p>
        </p:txBody>
      </p:sp>
      <p:pic>
        <p:nvPicPr>
          <p:cNvPr id="76" name="Google Shape;76;p19"/>
          <p:cNvPicPr preferRelativeResize="0"/>
          <p:nvPr/>
        </p:nvPicPr>
        <p:blipFill>
          <a:blip r:embed="rId5">
            <a:alphaModFix/>
          </a:blip>
          <a:stretch>
            <a:fillRect/>
          </a:stretch>
        </p:blipFill>
        <p:spPr>
          <a:xfrm>
            <a:off x="2760278" y="205975"/>
            <a:ext cx="3678899" cy="4117025"/>
          </a:xfrm>
          <a:prstGeom prst="rect">
            <a:avLst/>
          </a:prstGeom>
          <a:noFill/>
          <a:ln>
            <a:noFill/>
          </a:ln>
        </p:spPr>
      </p:pic>
      <p:pic>
        <p:nvPicPr>
          <p:cNvPr id="77" name="Google Shape;77;p19"/>
          <p:cNvPicPr preferRelativeResize="0"/>
          <p:nvPr/>
        </p:nvPicPr>
        <p:blipFill>
          <a:blip r:embed="rId6">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990000"/>
                </a:solidFill>
                <a:latin typeface="Open Sans"/>
                <a:ea typeface="Open Sans"/>
                <a:cs typeface="Open Sans"/>
                <a:sym typeface="Open Sans"/>
              </a:rPr>
              <a:t>The Problem</a:t>
            </a:r>
            <a:endParaRPr b="0" sz="4500">
              <a:solidFill>
                <a:srgbClr val="990000"/>
              </a:solidFill>
              <a:latin typeface="Open Sans"/>
              <a:ea typeface="Open Sans"/>
              <a:cs typeface="Open Sans"/>
              <a:sym typeface="Open Sans"/>
            </a:endParaRPr>
          </a:p>
        </p:txBody>
      </p:sp>
      <p:sp>
        <p:nvSpPr>
          <p:cNvPr id="83" name="Google Shape;83;p2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25000"/>
              </a:lnSpc>
              <a:spcBef>
                <a:spcPts val="600"/>
              </a:spcBef>
              <a:spcAft>
                <a:spcPts val="0"/>
              </a:spcAft>
              <a:buNone/>
            </a:pPr>
            <a:r>
              <a:rPr lang="en" sz="3400">
                <a:latin typeface="Open Sans"/>
                <a:ea typeface="Open Sans"/>
                <a:cs typeface="Open Sans"/>
                <a:sym typeface="Open Sans"/>
              </a:rPr>
              <a:t>The combination of a </a:t>
            </a:r>
            <a:r>
              <a:rPr lang="en" sz="3400">
                <a:solidFill>
                  <a:srgbClr val="000000"/>
                </a:solidFill>
                <a:latin typeface="Open Sans"/>
                <a:ea typeface="Open Sans"/>
                <a:cs typeface="Open Sans"/>
                <a:sym typeface="Open Sans"/>
              </a:rPr>
              <a:t>strong bias toward statistically significant findings</a:t>
            </a:r>
            <a:r>
              <a:rPr lang="en" sz="3400">
                <a:latin typeface="Open Sans"/>
                <a:ea typeface="Open Sans"/>
                <a:cs typeface="Open Sans"/>
                <a:sym typeface="Open Sans"/>
              </a:rPr>
              <a:t> and </a:t>
            </a:r>
            <a:r>
              <a:rPr lang="en" sz="3400">
                <a:solidFill>
                  <a:srgbClr val="CC0000"/>
                </a:solidFill>
                <a:latin typeface="Open Sans"/>
                <a:ea typeface="Open Sans"/>
                <a:cs typeface="Open Sans"/>
                <a:sym typeface="Open Sans"/>
              </a:rPr>
              <a:t>flexibility in data analysis</a:t>
            </a:r>
            <a:r>
              <a:rPr lang="en" sz="3400">
                <a:latin typeface="Open Sans"/>
                <a:ea typeface="Open Sans"/>
                <a:cs typeface="Open Sans"/>
                <a:sym typeface="Open Sans"/>
              </a:rPr>
              <a:t> results can lead to irreproducible research</a:t>
            </a:r>
            <a:endParaRPr sz="3400">
              <a:latin typeface="Open Sans"/>
              <a:ea typeface="Open Sans"/>
              <a:cs typeface="Open Sans"/>
              <a:sym typeface="Open Sans"/>
            </a:endParaRPr>
          </a:p>
        </p:txBody>
      </p:sp>
      <p:pic>
        <p:nvPicPr>
          <p:cNvPr id="84" name="Google Shape;84;p20"/>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1"/>
          <p:cNvSpPr txBox="1"/>
          <p:nvPr>
            <p:ph type="title"/>
          </p:nvPr>
        </p:nvSpPr>
        <p:spPr>
          <a:xfrm>
            <a:off x="4424300" y="134700"/>
            <a:ext cx="4866000" cy="5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500">
                <a:latin typeface="Open Sans"/>
                <a:ea typeface="Open Sans"/>
                <a:cs typeface="Open Sans"/>
                <a:sym typeface="Open Sans"/>
              </a:rPr>
              <a:t>The Garden of Forking Paths</a:t>
            </a:r>
            <a:endParaRPr b="0" sz="2500">
              <a:latin typeface="Open Sans"/>
              <a:ea typeface="Open Sans"/>
              <a:cs typeface="Open Sans"/>
              <a:sym typeface="Open Sans"/>
            </a:endParaRPr>
          </a:p>
        </p:txBody>
      </p:sp>
      <p:sp>
        <p:nvSpPr>
          <p:cNvPr id="90" name="Google Shape;90;p21"/>
          <p:cNvSpPr txBox="1"/>
          <p:nvPr/>
        </p:nvSpPr>
        <p:spPr>
          <a:xfrm>
            <a:off x="6496400" y="4799025"/>
            <a:ext cx="3000000" cy="33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999999"/>
                </a:solidFill>
                <a:latin typeface="Courier New"/>
                <a:ea typeface="Courier New"/>
                <a:cs typeface="Courier New"/>
                <a:sym typeface="Courier New"/>
              </a:rPr>
              <a:t>Gelman and Loken, 2013</a:t>
            </a:r>
            <a:endParaRPr>
              <a:solidFill>
                <a:srgbClr val="999999"/>
              </a:solidFill>
              <a:latin typeface="Courier New"/>
              <a:ea typeface="Courier New"/>
              <a:cs typeface="Courier New"/>
              <a:sym typeface="Courier New"/>
            </a:endParaRPr>
          </a:p>
        </p:txBody>
      </p:sp>
      <p:pic>
        <p:nvPicPr>
          <p:cNvPr id="91" name="Google Shape;91;p21"/>
          <p:cNvPicPr preferRelativeResize="0"/>
          <p:nvPr/>
        </p:nvPicPr>
        <p:blipFill>
          <a:blip r:embed="rId3">
            <a:alphaModFix/>
          </a:blip>
          <a:stretch>
            <a:fillRect/>
          </a:stretch>
        </p:blipFill>
        <p:spPr>
          <a:xfrm>
            <a:off x="396675" y="282175"/>
            <a:ext cx="3875233" cy="4632726"/>
          </a:xfrm>
          <a:prstGeom prst="rect">
            <a:avLst/>
          </a:prstGeom>
          <a:noFill/>
          <a:ln>
            <a:noFill/>
          </a:ln>
        </p:spPr>
      </p:pic>
      <p:sp>
        <p:nvSpPr>
          <p:cNvPr id="92" name="Google Shape;92;p21"/>
          <p:cNvSpPr txBox="1"/>
          <p:nvPr/>
        </p:nvSpPr>
        <p:spPr>
          <a:xfrm>
            <a:off x="4881500" y="4002525"/>
            <a:ext cx="4411500" cy="720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rPr>
              <a:t>Hypothesis: “Does X affect Y?”</a:t>
            </a:r>
            <a:endParaRPr b="1" sz="2000">
              <a:solidFill>
                <a:schemeClr val="dk1"/>
              </a:solidFill>
            </a:endParaRPr>
          </a:p>
        </p:txBody>
      </p:sp>
      <p:sp>
        <p:nvSpPr>
          <p:cNvPr id="93" name="Google Shape;93;p21"/>
          <p:cNvSpPr txBox="1"/>
          <p:nvPr/>
        </p:nvSpPr>
        <p:spPr>
          <a:xfrm>
            <a:off x="4424300" y="1047098"/>
            <a:ext cx="3000000" cy="2726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1"/>
                </a:solidFill>
              </a:rPr>
              <a:t>Control for time?</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a:p>
            <a:pPr indent="0" lvl="0" marL="0" rtl="0" algn="l">
              <a:lnSpc>
                <a:spcPct val="150000"/>
              </a:lnSpc>
              <a:spcBef>
                <a:spcPts val="0"/>
              </a:spcBef>
              <a:spcAft>
                <a:spcPts val="0"/>
              </a:spcAft>
              <a:buNone/>
            </a:pPr>
            <a:r>
              <a:rPr lang="en" sz="1800">
                <a:solidFill>
                  <a:schemeClr val="dk1"/>
                </a:solidFill>
              </a:rPr>
              <a:t>Exclude outliers?</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a:p>
            <a:pPr indent="0" lvl="0" marL="0" rtl="0" algn="l">
              <a:lnSpc>
                <a:spcPct val="150000"/>
              </a:lnSpc>
              <a:spcBef>
                <a:spcPts val="0"/>
              </a:spcBef>
              <a:spcAft>
                <a:spcPts val="0"/>
              </a:spcAft>
              <a:buNone/>
            </a:pPr>
            <a:r>
              <a:rPr lang="en" sz="1800">
                <a:solidFill>
                  <a:schemeClr val="dk1"/>
                </a:solidFill>
              </a:rPr>
              <a:t>Median or mean?</a:t>
            </a:r>
            <a:endParaRPr sz="1800">
              <a:solidFill>
                <a:schemeClr val="dk1"/>
              </a:solidFill>
            </a:endParaRPr>
          </a:p>
        </p:txBody>
      </p:sp>
      <p:sp>
        <p:nvSpPr>
          <p:cNvPr id="94" name="Google Shape;94;p21"/>
          <p:cNvSpPr/>
          <p:nvPr/>
        </p:nvSpPr>
        <p:spPr>
          <a:xfrm>
            <a:off x="1094050" y="293350"/>
            <a:ext cx="352800" cy="339900"/>
          </a:xfrm>
          <a:prstGeom prst="star5">
            <a:avLst>
              <a:gd fmla="val 19098" name="adj"/>
              <a:gd fmla="val 105146" name="hf"/>
              <a:gd fmla="val 110557" name="vf"/>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a:endCxn id="92" idx="1"/>
          </p:cNvCxnSpPr>
          <p:nvPr/>
        </p:nvCxnSpPr>
        <p:spPr>
          <a:xfrm flipH="1" rot="10800000">
            <a:off x="2687000" y="4362675"/>
            <a:ext cx="2194500" cy="228000"/>
          </a:xfrm>
          <a:prstGeom prst="straightConnector1">
            <a:avLst/>
          </a:prstGeom>
          <a:noFill/>
          <a:ln cap="flat" cmpd="sng" w="76200">
            <a:solidFill>
              <a:srgbClr val="CC0000"/>
            </a:solidFill>
            <a:prstDash val="solid"/>
            <a:round/>
            <a:headEnd len="med" w="med" type="triangle"/>
            <a:tailEnd len="med" w="med" type="none"/>
          </a:ln>
        </p:spPr>
      </p:cxnSp>
      <p:sp>
        <p:nvSpPr>
          <p:cNvPr id="96" name="Google Shape;96;p21"/>
          <p:cNvSpPr txBox="1"/>
          <p:nvPr/>
        </p:nvSpPr>
        <p:spPr>
          <a:xfrm rot="-394380">
            <a:off x="3117279" y="4069308"/>
            <a:ext cx="1687794" cy="7694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pen Sans"/>
                <a:ea typeface="Open Sans"/>
                <a:cs typeface="Open Sans"/>
                <a:sym typeface="Open Sans"/>
              </a:rPr>
              <a:t>Start here</a:t>
            </a:r>
            <a:endParaRPr sz="1800">
              <a:solidFill>
                <a:srgbClr val="FFFFFF"/>
              </a:solidFill>
              <a:latin typeface="Open Sans"/>
              <a:ea typeface="Open Sans"/>
              <a:cs typeface="Open Sans"/>
              <a:sym typeface="Open Sans"/>
            </a:endParaRPr>
          </a:p>
        </p:txBody>
      </p:sp>
      <p:sp>
        <p:nvSpPr>
          <p:cNvPr id="97" name="Google Shape;97;p21"/>
          <p:cNvSpPr txBox="1"/>
          <p:nvPr/>
        </p:nvSpPr>
        <p:spPr>
          <a:xfrm>
            <a:off x="1428300" y="234100"/>
            <a:ext cx="18618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Statistically significant result</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4500">
                <a:solidFill>
                  <a:srgbClr val="990000"/>
                </a:solidFill>
                <a:latin typeface="Open Sans"/>
                <a:ea typeface="Open Sans"/>
                <a:cs typeface="Open Sans"/>
                <a:sym typeface="Open Sans"/>
              </a:rPr>
              <a:t>The Problem</a:t>
            </a:r>
            <a:endParaRPr b="0" sz="4500">
              <a:solidFill>
                <a:srgbClr val="990000"/>
              </a:solidFill>
              <a:latin typeface="Open Sans"/>
              <a:ea typeface="Open Sans"/>
              <a:cs typeface="Open Sans"/>
              <a:sym typeface="Open Sans"/>
            </a:endParaRPr>
          </a:p>
        </p:txBody>
      </p:sp>
      <p:sp>
        <p:nvSpPr>
          <p:cNvPr id="103" name="Google Shape;103;p2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25000"/>
              </a:lnSpc>
              <a:spcBef>
                <a:spcPts val="600"/>
              </a:spcBef>
              <a:spcAft>
                <a:spcPts val="0"/>
              </a:spcAft>
              <a:buNone/>
            </a:pPr>
            <a:r>
              <a:rPr lang="en" sz="3400">
                <a:latin typeface="Open Sans"/>
                <a:ea typeface="Open Sans"/>
                <a:cs typeface="Open Sans"/>
                <a:sym typeface="Open Sans"/>
              </a:rPr>
              <a:t>The combination of a </a:t>
            </a:r>
            <a:r>
              <a:rPr lang="en" sz="3400">
                <a:solidFill>
                  <a:srgbClr val="000000"/>
                </a:solidFill>
                <a:latin typeface="Open Sans"/>
                <a:ea typeface="Open Sans"/>
                <a:cs typeface="Open Sans"/>
                <a:sym typeface="Open Sans"/>
              </a:rPr>
              <a:t>strong bias toward statistically significant findings</a:t>
            </a:r>
            <a:r>
              <a:rPr lang="en" sz="3400">
                <a:latin typeface="Open Sans"/>
                <a:ea typeface="Open Sans"/>
                <a:cs typeface="Open Sans"/>
                <a:sym typeface="Open Sans"/>
              </a:rPr>
              <a:t> and </a:t>
            </a:r>
            <a:r>
              <a:rPr lang="en" sz="3400">
                <a:solidFill>
                  <a:srgbClr val="000000"/>
                </a:solidFill>
                <a:latin typeface="Open Sans"/>
                <a:ea typeface="Open Sans"/>
                <a:cs typeface="Open Sans"/>
                <a:sym typeface="Open Sans"/>
              </a:rPr>
              <a:t>flexibility in data analysis</a:t>
            </a:r>
            <a:r>
              <a:rPr lang="en" sz="3400">
                <a:latin typeface="Open Sans"/>
                <a:ea typeface="Open Sans"/>
                <a:cs typeface="Open Sans"/>
                <a:sym typeface="Open Sans"/>
              </a:rPr>
              <a:t> results can lead to </a:t>
            </a:r>
            <a:r>
              <a:rPr lang="en" sz="3400">
                <a:solidFill>
                  <a:srgbClr val="CC0000"/>
                </a:solidFill>
                <a:latin typeface="Open Sans"/>
                <a:ea typeface="Open Sans"/>
                <a:cs typeface="Open Sans"/>
                <a:sym typeface="Open Sans"/>
              </a:rPr>
              <a:t>irreproducible research</a:t>
            </a:r>
            <a:endParaRPr sz="3400">
              <a:solidFill>
                <a:srgbClr val="CC0000"/>
              </a:solidFill>
              <a:latin typeface="Open Sans"/>
              <a:ea typeface="Open Sans"/>
              <a:cs typeface="Open Sans"/>
              <a:sym typeface="Open Sans"/>
            </a:endParaRPr>
          </a:p>
        </p:txBody>
      </p:sp>
      <p:pic>
        <p:nvPicPr>
          <p:cNvPr id="104" name="Google Shape;104;p22"/>
          <p:cNvPicPr preferRelativeResize="0"/>
          <p:nvPr/>
        </p:nvPicPr>
        <p:blipFill>
          <a:blip r:embed="rId3">
            <a:alphaModFix amt="20000"/>
          </a:blip>
          <a:stretch>
            <a:fillRect/>
          </a:stretch>
        </p:blipFill>
        <p:spPr>
          <a:xfrm>
            <a:off x="7707975" y="4151650"/>
            <a:ext cx="1371375" cy="91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603412" y="251787"/>
            <a:ext cx="5937174" cy="4639925"/>
          </a:xfrm>
          <a:prstGeom prst="rect">
            <a:avLst/>
          </a:prstGeom>
          <a:noFill/>
          <a:ln>
            <a:noFill/>
          </a:ln>
        </p:spPr>
      </p:pic>
      <p:sp>
        <p:nvSpPr>
          <p:cNvPr id="110" name="Google Shape;110;p23"/>
          <p:cNvSpPr txBox="1"/>
          <p:nvPr>
            <p:ph idx="1" type="body"/>
          </p:nvPr>
        </p:nvSpPr>
        <p:spPr>
          <a:xfrm>
            <a:off x="2514600" y="4394975"/>
            <a:ext cx="7083300" cy="75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666666"/>
                </a:solidFill>
                <a:highlight>
                  <a:srgbClr val="FFFFFF"/>
                </a:highlight>
                <a:latin typeface="Calibri"/>
                <a:ea typeface="Calibri"/>
                <a:cs typeface="Calibri"/>
                <a:sym typeface="Calibri"/>
              </a:rPr>
              <a:t> Original studies            Replications</a:t>
            </a:r>
            <a:endParaRPr sz="2400">
              <a:solidFill>
                <a:srgbClr val="666666"/>
              </a:solidFill>
              <a:highlight>
                <a:srgbClr val="FFFFFF"/>
              </a:highlight>
              <a:latin typeface="Calibri"/>
              <a:ea typeface="Calibri"/>
              <a:cs typeface="Calibri"/>
              <a:sym typeface="Calibri"/>
            </a:endParaRPr>
          </a:p>
        </p:txBody>
      </p:sp>
      <p:sp>
        <p:nvSpPr>
          <p:cNvPr id="111" name="Google Shape;111;p23"/>
          <p:cNvSpPr txBox="1"/>
          <p:nvPr>
            <p:ph idx="1" type="body"/>
          </p:nvPr>
        </p:nvSpPr>
        <p:spPr>
          <a:xfrm rot="-5400000">
            <a:off x="743900" y="1507300"/>
            <a:ext cx="1859700" cy="75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666666"/>
                </a:solidFill>
                <a:highlight>
                  <a:srgbClr val="FFFFFF"/>
                </a:highlight>
                <a:latin typeface="Calibri"/>
                <a:ea typeface="Calibri"/>
                <a:cs typeface="Calibri"/>
                <a:sym typeface="Calibri"/>
              </a:rPr>
              <a:t>p-value</a:t>
            </a:r>
            <a:endParaRPr sz="2400">
              <a:solidFill>
                <a:srgbClr val="666666"/>
              </a:solidFill>
              <a:highlight>
                <a:srgbClr val="FFFFFF"/>
              </a:highlight>
              <a:latin typeface="Calibri"/>
              <a:ea typeface="Calibri"/>
              <a:cs typeface="Calibri"/>
              <a:sym typeface="Calibri"/>
            </a:endParaRPr>
          </a:p>
        </p:txBody>
      </p:sp>
      <p:sp>
        <p:nvSpPr>
          <p:cNvPr id="112" name="Google Shape;112;p23"/>
          <p:cNvSpPr/>
          <p:nvPr/>
        </p:nvSpPr>
        <p:spPr>
          <a:xfrm>
            <a:off x="2714225" y="162850"/>
            <a:ext cx="1886400" cy="420600"/>
          </a:xfrm>
          <a:prstGeom prst="round1Rect">
            <a:avLst>
              <a:gd fmla="val 16667" name="adj"/>
            </a:avLst>
          </a:prstGeom>
          <a:solidFill>
            <a:srgbClr val="0B5394"/>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97% significant</a:t>
            </a:r>
            <a:endParaRPr b="1">
              <a:solidFill>
                <a:srgbClr val="F3F3F3"/>
              </a:solidFill>
            </a:endParaRPr>
          </a:p>
        </p:txBody>
      </p:sp>
      <p:sp>
        <p:nvSpPr>
          <p:cNvPr id="113" name="Google Shape;113;p23"/>
          <p:cNvSpPr/>
          <p:nvPr/>
        </p:nvSpPr>
        <p:spPr>
          <a:xfrm>
            <a:off x="5214450" y="162850"/>
            <a:ext cx="1886400" cy="420600"/>
          </a:xfrm>
          <a:prstGeom prst="round1Rect">
            <a:avLst>
              <a:gd fmla="val 16667" name="adj"/>
            </a:avLst>
          </a:prstGeom>
          <a:solidFill>
            <a:srgbClr val="0B5394"/>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37% significant</a:t>
            </a:r>
            <a:endParaRPr b="1">
              <a:solidFill>
                <a:srgbClr val="F3F3F3"/>
              </a:solidFill>
            </a:endParaRPr>
          </a:p>
        </p:txBody>
      </p:sp>
      <p:sp>
        <p:nvSpPr>
          <p:cNvPr id="114" name="Google Shape;114;p23"/>
          <p:cNvSpPr txBox="1"/>
          <p:nvPr/>
        </p:nvSpPr>
        <p:spPr>
          <a:xfrm rot="-5400000">
            <a:off x="-1810050" y="2068650"/>
            <a:ext cx="5040000" cy="10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B5394"/>
                </a:solidFill>
                <a:latin typeface="Open Sans"/>
                <a:ea typeface="Open Sans"/>
                <a:cs typeface="Open Sans"/>
                <a:sym typeface="Open Sans"/>
              </a:rPr>
              <a:t>Reproducibility Project: Psychology</a:t>
            </a:r>
            <a:endParaRPr sz="2300">
              <a:solidFill>
                <a:srgbClr val="0B5394"/>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