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2"/>
    <p:restoredTop sz="94737"/>
  </p:normalViewPr>
  <p:slideViewPr>
    <p:cSldViewPr snapToGrid="0" snapToObjects="1">
      <p:cViewPr>
        <p:scale>
          <a:sx n="40" d="100"/>
          <a:sy n="40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24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0"/>
            <a:ext cx="32918400" cy="79476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0200"/>
            </a:lvl1pPr>
            <a:lvl2pPr marL="0" indent="0" algn="ctr">
              <a:buSzTx/>
              <a:buFontTx/>
              <a:buNone/>
              <a:defRPr sz="10200"/>
            </a:lvl2pPr>
            <a:lvl3pPr marL="0" indent="0" algn="ctr">
              <a:buSzTx/>
              <a:buFontTx/>
              <a:buNone/>
              <a:defRPr sz="10200"/>
            </a:lvl3pPr>
            <a:lvl4pPr marL="0" indent="0" algn="ctr">
              <a:buSzTx/>
              <a:buFontTx/>
              <a:buNone/>
              <a:defRPr sz="10200"/>
            </a:lvl4pPr>
            <a:lvl5pPr marL="0" indent="0" algn="ctr">
              <a:buSzTx/>
              <a:buFontTx/>
              <a:buNone/>
              <a:defRPr sz="10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24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0"/>
            <a:ext cx="32918400" cy="79476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0200"/>
            </a:lvl1pPr>
            <a:lvl2pPr marL="0" indent="0" algn="ctr">
              <a:buSzTx/>
              <a:buFontTx/>
              <a:buNone/>
              <a:defRPr sz="10200"/>
            </a:lvl2pPr>
            <a:lvl3pPr marL="0" indent="0" algn="ctr">
              <a:buSzTx/>
              <a:buFontTx/>
              <a:buNone/>
              <a:defRPr sz="10200"/>
            </a:lvl3pPr>
            <a:lvl4pPr marL="0" indent="0" algn="ctr">
              <a:buSzTx/>
              <a:buFontTx/>
              <a:buNone/>
              <a:defRPr sz="10200"/>
            </a:lvl4pPr>
            <a:lvl5pPr marL="0" indent="0" algn="ctr">
              <a:buSzTx/>
              <a:buFontTx/>
              <a:buNone/>
              <a:defRPr sz="10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2994662" y="8206748"/>
            <a:ext cx="37856159" cy="13693141"/>
          </a:xfrm>
          <a:prstGeom prst="rect">
            <a:avLst/>
          </a:prstGeom>
        </p:spPr>
        <p:txBody>
          <a:bodyPr anchor="b"/>
          <a:lstStyle>
            <a:lvl1pPr>
              <a:defRPr sz="256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94662" y="22029428"/>
            <a:ext cx="37856159" cy="72009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0200"/>
            </a:lvl1pPr>
            <a:lvl2pPr marL="0" indent="0">
              <a:buSzTx/>
              <a:buFontTx/>
              <a:buNone/>
              <a:defRPr sz="10200"/>
            </a:lvl2pPr>
            <a:lvl3pPr marL="0" indent="0">
              <a:buSzTx/>
              <a:buFontTx/>
              <a:buNone/>
              <a:defRPr sz="10200"/>
            </a:lvl3pPr>
            <a:lvl4pPr marL="0" indent="0">
              <a:buSzTx/>
              <a:buFontTx/>
              <a:buNone/>
              <a:defRPr sz="10200"/>
            </a:lvl4pPr>
            <a:lvl5pPr marL="0" indent="0">
              <a:buSzTx/>
              <a:buFontTx/>
              <a:buNone/>
              <a:defRPr sz="10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17518" y="8763000"/>
            <a:ext cx="18653764" cy="208864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3023237" y="1752606"/>
            <a:ext cx="37856159" cy="636270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42" y="8069581"/>
            <a:ext cx="18568033" cy="395478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0200" b="1"/>
            </a:lvl1pPr>
            <a:lvl2pPr marL="0" indent="0">
              <a:buSzTx/>
              <a:buFontTx/>
              <a:buNone/>
              <a:defRPr sz="10200" b="1"/>
            </a:lvl2pPr>
            <a:lvl3pPr marL="0" indent="0">
              <a:buSzTx/>
              <a:buFontTx/>
              <a:buNone/>
              <a:defRPr sz="10200" b="1"/>
            </a:lvl3pPr>
            <a:lvl4pPr marL="0" indent="0">
              <a:buSzTx/>
              <a:buFontTx/>
              <a:buNone/>
              <a:defRPr sz="10200" b="1"/>
            </a:lvl4pPr>
            <a:lvl5pPr marL="0" indent="0">
              <a:buSzTx/>
              <a:buFontTx/>
              <a:buNone/>
              <a:defRPr sz="10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19922" y="8069581"/>
            <a:ext cx="18659481" cy="395478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7" cy="7680960"/>
          </a:xfrm>
          <a:prstGeom prst="rect">
            <a:avLst/>
          </a:prstGeom>
        </p:spPr>
        <p:txBody>
          <a:bodyPr anchor="b"/>
          <a:lstStyle>
            <a:lvl1pPr>
              <a:defRPr sz="136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659476" y="4739647"/>
            <a:ext cx="22219922" cy="23393403"/>
          </a:xfrm>
          <a:prstGeom prst="rect">
            <a:avLst/>
          </a:prstGeom>
        </p:spPr>
        <p:txBody>
          <a:bodyPr/>
          <a:lstStyle>
            <a:lvl1pPr>
              <a:defRPr sz="13600"/>
            </a:lvl1pPr>
            <a:lvl2pPr marL="3064415" indent="-1113670">
              <a:defRPr sz="13600"/>
            </a:lvl2pPr>
            <a:lvl3pPr marL="5199157" indent="-1297668">
              <a:defRPr sz="13600"/>
            </a:lvl3pPr>
            <a:lvl4pPr marL="7406731" indent="-1554498">
              <a:defRPr sz="13600"/>
            </a:lvl4pPr>
            <a:lvl5pPr marL="9357476" indent="-1554498">
              <a:defRPr sz="1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23236" y="9875519"/>
            <a:ext cx="14156057" cy="18295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7" cy="7680960"/>
          </a:xfrm>
          <a:prstGeom prst="rect">
            <a:avLst/>
          </a:prstGeom>
        </p:spPr>
        <p:txBody>
          <a:bodyPr anchor="b"/>
          <a:lstStyle>
            <a:lvl1pPr>
              <a:defRPr sz="13600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8659476" y="4739647"/>
            <a:ext cx="22219922" cy="23393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36" y="9875518"/>
            <a:ext cx="14156057" cy="182956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700"/>
            </a:lvl1pPr>
            <a:lvl2pPr marL="0" indent="0">
              <a:buSzTx/>
              <a:buFontTx/>
              <a:buNone/>
              <a:defRPr sz="6700"/>
            </a:lvl2pPr>
            <a:lvl3pPr marL="0" indent="0">
              <a:buSzTx/>
              <a:buFontTx/>
              <a:buNone/>
              <a:defRPr sz="6700"/>
            </a:lvl3pPr>
            <a:lvl4pPr marL="0" indent="0">
              <a:buSzTx/>
              <a:buFontTx/>
              <a:buNone/>
              <a:defRPr sz="6700"/>
            </a:lvl4pPr>
            <a:lvl5pPr marL="0" indent="0">
              <a:buSzTx/>
              <a:buFontTx/>
              <a:buNone/>
              <a:defRPr sz="6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3291840" y="10226041"/>
            <a:ext cx="37307522" cy="7056122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10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83680" y="18653760"/>
            <a:ext cx="30723843" cy="8412482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 algn="ctr">
              <a:lnSpc>
                <a:spcPct val="100000"/>
              </a:lnSpc>
              <a:spcBef>
                <a:spcPts val="3200"/>
              </a:spcBef>
              <a:buSzTx/>
              <a:buFontTx/>
              <a:buNone/>
              <a:defRPr sz="13600">
                <a:solidFill>
                  <a:srgbClr val="888888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3200"/>
              </a:spcBef>
              <a:buSzTx/>
              <a:buFontTx/>
              <a:buNone/>
              <a:defRPr sz="13600">
                <a:solidFill>
                  <a:srgbClr val="888888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3200"/>
              </a:spcBef>
              <a:buSzTx/>
              <a:buFontTx/>
              <a:buNone/>
              <a:defRPr sz="13600">
                <a:solidFill>
                  <a:srgbClr val="888888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3200"/>
              </a:spcBef>
              <a:buSzTx/>
              <a:buFontTx/>
              <a:buNone/>
              <a:defRPr sz="13600">
                <a:solidFill>
                  <a:srgbClr val="888888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3200"/>
              </a:spcBef>
              <a:buSzTx/>
              <a:buFontTx/>
              <a:buNone/>
              <a:defRPr sz="13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2194560" y="1318261"/>
            <a:ext cx="39502082" cy="548640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10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4560" y="7680962"/>
            <a:ext cx="39502082" cy="21724624"/>
          </a:xfrm>
          <a:prstGeom prst="rect">
            <a:avLst/>
          </a:prstGeom>
        </p:spPr>
        <p:txBody>
          <a:bodyPr lIns="219456" tIns="219456" rIns="219456" bIns="219456"/>
          <a:lstStyle>
            <a:lvl1pPr marL="1463057" indent="-1463057">
              <a:lnSpc>
                <a:spcPct val="100000"/>
              </a:lnSpc>
              <a:spcBef>
                <a:spcPts val="3200"/>
              </a:spcBef>
              <a:defRPr sz="13600"/>
            </a:lvl1pPr>
            <a:lvl2pPr marL="3351931" indent="-1401186">
              <a:lnSpc>
                <a:spcPct val="100000"/>
              </a:lnSpc>
              <a:spcBef>
                <a:spcPts val="3200"/>
              </a:spcBef>
              <a:buChar char="–"/>
              <a:defRPr sz="13600"/>
            </a:lvl2pPr>
            <a:lvl3pPr marL="5207639" indent="-1306150">
              <a:lnSpc>
                <a:spcPct val="100000"/>
              </a:lnSpc>
              <a:spcBef>
                <a:spcPts val="3200"/>
              </a:spcBef>
              <a:defRPr sz="13600"/>
            </a:lvl3pPr>
            <a:lvl4pPr marL="7416893" indent="-1564659">
              <a:lnSpc>
                <a:spcPct val="100000"/>
              </a:lnSpc>
              <a:spcBef>
                <a:spcPts val="3200"/>
              </a:spcBef>
              <a:buChar char="–"/>
              <a:defRPr sz="13600"/>
            </a:lvl4pPr>
            <a:lvl5pPr marL="9367635" indent="-1564660">
              <a:lnSpc>
                <a:spcPct val="100000"/>
              </a:lnSpc>
              <a:spcBef>
                <a:spcPts val="3200"/>
              </a:spcBef>
              <a:buChar char="»"/>
              <a:defRPr sz="1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467101" y="21153121"/>
            <a:ext cx="37307522" cy="6537961"/>
          </a:xfrm>
          <a:prstGeom prst="rect">
            <a:avLst/>
          </a:prstGeom>
        </p:spPr>
        <p:txBody>
          <a:bodyPr lIns="219456" tIns="219456" rIns="219456" bIns="219456" anchor="t"/>
          <a:lstStyle>
            <a:lvl1pPr>
              <a:lnSpc>
                <a:spcPct val="100000"/>
              </a:lnSpc>
              <a:defRPr sz="17000" b="1" cap="all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67101" y="13952224"/>
            <a:ext cx="37307522" cy="7200900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2000"/>
              </a:spcBef>
              <a:buSzTx/>
              <a:buFontTx/>
              <a:buNone/>
              <a:defRPr sz="8500">
                <a:solidFill>
                  <a:srgbClr val="888888"/>
                </a:solidFill>
              </a:defRPr>
            </a:lvl1pPr>
            <a:lvl2pPr marL="0" indent="0">
              <a:lnSpc>
                <a:spcPct val="100000"/>
              </a:lnSpc>
              <a:spcBef>
                <a:spcPts val="2000"/>
              </a:spcBef>
              <a:buSzTx/>
              <a:buFontTx/>
              <a:buNone/>
              <a:defRPr sz="8500">
                <a:solidFill>
                  <a:srgbClr val="888888"/>
                </a:solidFill>
              </a:defRPr>
            </a:lvl2pPr>
            <a:lvl3pPr marL="0" indent="0">
              <a:lnSpc>
                <a:spcPct val="100000"/>
              </a:lnSpc>
              <a:spcBef>
                <a:spcPts val="2000"/>
              </a:spcBef>
              <a:buSzTx/>
              <a:buFontTx/>
              <a:buNone/>
              <a:defRPr sz="8500">
                <a:solidFill>
                  <a:srgbClr val="888888"/>
                </a:solidFill>
              </a:defRPr>
            </a:lvl3pPr>
            <a:lvl4pPr marL="0" indent="0">
              <a:lnSpc>
                <a:spcPct val="100000"/>
              </a:lnSpc>
              <a:spcBef>
                <a:spcPts val="2000"/>
              </a:spcBef>
              <a:buSzTx/>
              <a:buFontTx/>
              <a:buNone/>
              <a:defRPr sz="8500">
                <a:solidFill>
                  <a:srgbClr val="888888"/>
                </a:solidFill>
              </a:defRPr>
            </a:lvl4pPr>
            <a:lvl5pPr marL="0" indent="0">
              <a:lnSpc>
                <a:spcPct val="100000"/>
              </a:lnSpc>
              <a:spcBef>
                <a:spcPts val="2000"/>
              </a:spcBef>
              <a:buSzTx/>
              <a:buFontTx/>
              <a:buNone/>
              <a:defRPr sz="85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2194560" y="1318261"/>
            <a:ext cx="39502082" cy="548640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10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94560" y="7680962"/>
            <a:ext cx="19385281" cy="21724624"/>
          </a:xfrm>
          <a:prstGeom prst="rect">
            <a:avLst/>
          </a:prstGeom>
        </p:spPr>
        <p:txBody>
          <a:bodyPr lIns="219456" tIns="219456" rIns="219456" bIns="219456"/>
          <a:lstStyle>
            <a:lvl1pPr marL="1463057" indent="-1463057">
              <a:lnSpc>
                <a:spcPct val="100000"/>
              </a:lnSpc>
              <a:spcBef>
                <a:spcPts val="2800"/>
              </a:spcBef>
            </a:lvl1pPr>
            <a:lvl2pPr marL="3371393" indent="-1420650">
              <a:lnSpc>
                <a:spcPct val="100000"/>
              </a:lnSpc>
              <a:spcBef>
                <a:spcPts val="2800"/>
              </a:spcBef>
              <a:buChar char="–"/>
            </a:lvl2pPr>
            <a:lvl3pPr>
              <a:lnSpc>
                <a:spcPct val="100000"/>
              </a:lnSpc>
              <a:spcBef>
                <a:spcPts val="2800"/>
              </a:spcBef>
            </a:lvl3pPr>
            <a:lvl4pPr>
              <a:lnSpc>
                <a:spcPct val="100000"/>
              </a:lnSpc>
              <a:spcBef>
                <a:spcPts val="2800"/>
              </a:spcBef>
              <a:buChar char="–"/>
            </a:lvl4pPr>
            <a:lvl5pPr>
              <a:lnSpc>
                <a:spcPct val="100000"/>
              </a:lnSpc>
              <a:spcBef>
                <a:spcPts val="2800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2194560" y="1318261"/>
            <a:ext cx="39502082" cy="548640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10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4560" y="7368541"/>
            <a:ext cx="19392905" cy="3070860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0200" b="1"/>
            </a:lvl1pPr>
            <a:lvl2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0200" b="1"/>
            </a:lvl2pPr>
            <a:lvl3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0200" b="1"/>
            </a:lvl3pPr>
            <a:lvl4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0200" b="1"/>
            </a:lvl4pPr>
            <a:lvl5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0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96121" y="7368541"/>
            <a:ext cx="19400522" cy="3070860"/>
          </a:xfrm>
          <a:prstGeom prst="rect">
            <a:avLst/>
          </a:prstGeom>
        </p:spPr>
        <p:txBody>
          <a:bodyPr lIns="219456" tIns="219456" rIns="219456" bIns="219456" anchor="b"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2194560" y="1318261"/>
            <a:ext cx="39502082" cy="548640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10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2194562" y="1310638"/>
            <a:ext cx="14439905" cy="5577844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8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17160239" y="1310641"/>
            <a:ext cx="24536402" cy="28094944"/>
          </a:xfrm>
          <a:prstGeom prst="rect">
            <a:avLst/>
          </a:prstGeom>
        </p:spPr>
        <p:txBody>
          <a:bodyPr lIns="219456" tIns="219456" rIns="219456" bIns="219456"/>
          <a:lstStyle>
            <a:lvl1pPr marL="1463057" indent="-1463057">
              <a:lnSpc>
                <a:spcPct val="100000"/>
              </a:lnSpc>
              <a:spcBef>
                <a:spcPts val="3200"/>
              </a:spcBef>
              <a:defRPr sz="13600"/>
            </a:lvl1pPr>
            <a:lvl2pPr marL="3351931" indent="-1401186">
              <a:lnSpc>
                <a:spcPct val="100000"/>
              </a:lnSpc>
              <a:spcBef>
                <a:spcPts val="3200"/>
              </a:spcBef>
              <a:buChar char="–"/>
              <a:defRPr sz="13600"/>
            </a:lvl2pPr>
            <a:lvl3pPr marL="5207639" indent="-1306150">
              <a:lnSpc>
                <a:spcPct val="100000"/>
              </a:lnSpc>
              <a:spcBef>
                <a:spcPts val="3200"/>
              </a:spcBef>
              <a:defRPr sz="13600"/>
            </a:lvl3pPr>
            <a:lvl4pPr marL="7416893" indent="-1564659">
              <a:lnSpc>
                <a:spcPct val="100000"/>
              </a:lnSpc>
              <a:spcBef>
                <a:spcPts val="3200"/>
              </a:spcBef>
              <a:buChar char="–"/>
              <a:defRPr sz="13600"/>
            </a:lvl4pPr>
            <a:lvl5pPr marL="9367635" indent="-1564660">
              <a:lnSpc>
                <a:spcPct val="100000"/>
              </a:lnSpc>
              <a:spcBef>
                <a:spcPts val="3200"/>
              </a:spcBef>
              <a:buChar char="»"/>
              <a:defRPr sz="1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94562" y="6888480"/>
            <a:ext cx="14439904" cy="22517106"/>
          </a:xfrm>
          <a:prstGeom prst="rect">
            <a:avLst/>
          </a:prstGeom>
        </p:spPr>
        <p:txBody>
          <a:bodyPr lIns="219456" tIns="219456" rIns="219456" bIns="219456"/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6700"/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8602981" y="23042880"/>
            <a:ext cx="26334722" cy="2720344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8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602981" y="2941320"/>
            <a:ext cx="26334722" cy="197510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02981" y="25763221"/>
            <a:ext cx="26334722" cy="3863340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5900"/>
            </a:lvl1pPr>
            <a:lvl2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5900"/>
            </a:lvl2pPr>
            <a:lvl3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5900"/>
            </a:lvl3pPr>
            <a:lvl4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5900"/>
            </a:lvl4pPr>
            <a:lvl5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5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588472" y="30767276"/>
            <a:ext cx="1108169" cy="1239013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5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994662" y="8206748"/>
            <a:ext cx="37856159" cy="13693141"/>
          </a:xfrm>
          <a:prstGeom prst="rect">
            <a:avLst/>
          </a:prstGeom>
        </p:spPr>
        <p:txBody>
          <a:bodyPr anchor="b"/>
          <a:lstStyle>
            <a:lvl1pPr>
              <a:defRPr sz="256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94662" y="22029428"/>
            <a:ext cx="37856159" cy="72009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0200"/>
            </a:lvl1pPr>
            <a:lvl2pPr marL="0" indent="0">
              <a:buSzTx/>
              <a:buFontTx/>
              <a:buNone/>
              <a:defRPr sz="10200"/>
            </a:lvl2pPr>
            <a:lvl3pPr marL="0" indent="0">
              <a:buSzTx/>
              <a:buFontTx/>
              <a:buNone/>
              <a:defRPr sz="10200"/>
            </a:lvl3pPr>
            <a:lvl4pPr marL="0" indent="0">
              <a:buSzTx/>
              <a:buFontTx/>
              <a:buNone/>
              <a:defRPr sz="10200"/>
            </a:lvl4pPr>
            <a:lvl5pPr marL="0" indent="0">
              <a:buSzTx/>
              <a:buFontTx/>
              <a:buNone/>
              <a:defRPr sz="10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17518" y="8763000"/>
            <a:ext cx="18653764" cy="208864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023236" y="1752606"/>
            <a:ext cx="37856161" cy="636270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42" y="8069581"/>
            <a:ext cx="18568033" cy="395478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0200" b="1"/>
            </a:lvl1pPr>
            <a:lvl2pPr marL="0" indent="0">
              <a:buSzTx/>
              <a:buFontTx/>
              <a:buNone/>
              <a:defRPr sz="10200" b="1"/>
            </a:lvl2pPr>
            <a:lvl3pPr marL="0" indent="0">
              <a:buSzTx/>
              <a:buFontTx/>
              <a:buNone/>
              <a:defRPr sz="10200" b="1"/>
            </a:lvl3pPr>
            <a:lvl4pPr marL="0" indent="0">
              <a:buSzTx/>
              <a:buFontTx/>
              <a:buNone/>
              <a:defRPr sz="10200" b="1"/>
            </a:lvl4pPr>
            <a:lvl5pPr marL="0" indent="0">
              <a:buSzTx/>
              <a:buFontTx/>
              <a:buNone/>
              <a:defRPr sz="10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19922" y="8069581"/>
            <a:ext cx="18659478" cy="395478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7" cy="7680960"/>
          </a:xfrm>
          <a:prstGeom prst="rect">
            <a:avLst/>
          </a:prstGeom>
        </p:spPr>
        <p:txBody>
          <a:bodyPr anchor="b"/>
          <a:lstStyle>
            <a:lvl1pPr>
              <a:defRPr sz="13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659475" y="4739647"/>
            <a:ext cx="22219922" cy="23393403"/>
          </a:xfrm>
          <a:prstGeom prst="rect">
            <a:avLst/>
          </a:prstGeom>
        </p:spPr>
        <p:txBody>
          <a:bodyPr/>
          <a:lstStyle>
            <a:lvl1pPr>
              <a:defRPr sz="13600"/>
            </a:lvl1pPr>
            <a:lvl2pPr marL="3064415" indent="-1113670">
              <a:defRPr sz="13600"/>
            </a:lvl2pPr>
            <a:lvl3pPr marL="5199157" indent="-1297668">
              <a:defRPr sz="13600"/>
            </a:lvl3pPr>
            <a:lvl4pPr marL="7406731" indent="-1554498">
              <a:defRPr sz="13600"/>
            </a:lvl4pPr>
            <a:lvl5pPr marL="9357476" indent="-1554498">
              <a:defRPr sz="1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23236" y="9875519"/>
            <a:ext cx="14156057" cy="18295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7" cy="7680960"/>
          </a:xfrm>
          <a:prstGeom prst="rect">
            <a:avLst/>
          </a:prstGeom>
        </p:spPr>
        <p:txBody>
          <a:bodyPr anchor="b"/>
          <a:lstStyle>
            <a:lvl1pPr>
              <a:defRPr sz="13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8659475" y="4739647"/>
            <a:ext cx="22219922" cy="23393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36" y="9875518"/>
            <a:ext cx="14156057" cy="182956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700"/>
            </a:lvl1pPr>
            <a:lvl2pPr marL="0" indent="0">
              <a:buSzTx/>
              <a:buFontTx/>
              <a:buNone/>
              <a:defRPr sz="6700"/>
            </a:lvl2pPr>
            <a:lvl3pPr marL="0" indent="0">
              <a:buSzTx/>
              <a:buFontTx/>
              <a:buNone/>
              <a:defRPr sz="6700"/>
            </a:lvl3pPr>
            <a:lvl4pPr marL="0" indent="0">
              <a:buSzTx/>
              <a:buFontTx/>
              <a:buNone/>
              <a:defRPr sz="6700"/>
            </a:lvl4pPr>
            <a:lvl5pPr marL="0" indent="0">
              <a:buSzTx/>
              <a:buFontTx/>
              <a:buNone/>
              <a:defRPr sz="6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17518" y="1752606"/>
            <a:ext cx="37856162" cy="636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18" y="8763000"/>
            <a:ext cx="37856162" cy="2088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125861" y="30953720"/>
            <a:ext cx="747821" cy="866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5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90148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75371" marR="0" indent="-975371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087264" marR="0" indent="-1136519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262945" marR="0" indent="-136145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7371998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9322743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1273487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3224231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5174976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7125722" marR="0" indent="-1519766" algn="l" defTabSz="3901488" rtl="0" latinLnBrk="0">
        <a:lnSpc>
          <a:spcPct val="90000"/>
        </a:lnSpc>
        <a:spcBef>
          <a:spcPts val="4200"/>
        </a:spcBef>
        <a:spcAft>
          <a:spcPts val="0"/>
        </a:spcAft>
        <a:buClrTx/>
        <a:buSzPct val="100000"/>
        <a:buFont typeface="Arial"/>
        <a:buChar char="•"/>
        <a:tabLst/>
        <a:defRPr sz="11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derek_crowe@urmc.rochester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4"/>
          <p:cNvSpPr txBox="1">
            <a:spLocks noGrp="1"/>
          </p:cNvSpPr>
          <p:nvPr>
            <p:ph type="ctrTitle"/>
          </p:nvPr>
        </p:nvSpPr>
        <p:spPr>
          <a:xfrm>
            <a:off x="1402945" y="1230144"/>
            <a:ext cx="13815644" cy="4132890"/>
          </a:xfrm>
          <a:prstGeom prst="rect">
            <a:avLst/>
          </a:prstGeom>
        </p:spPr>
        <p:txBody>
          <a:bodyPr anchor="t"/>
          <a:lstStyle>
            <a:lvl1pPr defTabSz="3355280">
              <a:defRPr sz="8500"/>
            </a:lvl1pPr>
          </a:lstStyle>
          <a:p>
            <a:r>
              <a:rPr lang="en-US" dirty="0"/>
              <a:t>Mathematical Models of Human Operators Using Artificial Risk Fields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 flipV="1">
            <a:off x="1402945" y="5663600"/>
            <a:ext cx="13615126" cy="30275"/>
          </a:xfrm>
          <a:prstGeom prst="line">
            <a:avLst/>
          </a:prstGeom>
          <a:ln w="25400">
            <a:solidFill>
              <a:srgbClr val="2C365E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Rectangle 15"/>
          <p:cNvSpPr/>
          <p:nvPr/>
        </p:nvSpPr>
        <p:spPr>
          <a:xfrm>
            <a:off x="-145399" y="-20024"/>
            <a:ext cx="44181998" cy="56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1" name="Rectangle 15"/>
          <p:cNvSpPr/>
          <p:nvPr/>
        </p:nvSpPr>
        <p:spPr>
          <a:xfrm>
            <a:off x="-145399" y="32358102"/>
            <a:ext cx="44181998" cy="560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2" name="Rectangle 15"/>
          <p:cNvSpPr/>
          <p:nvPr/>
        </p:nvSpPr>
        <p:spPr>
          <a:xfrm rot="16200000">
            <a:off x="-15759150" y="16151787"/>
            <a:ext cx="32078861" cy="5618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3" name="Rectangle 15"/>
          <p:cNvSpPr/>
          <p:nvPr/>
        </p:nvSpPr>
        <p:spPr>
          <a:xfrm rot="16200000">
            <a:off x="27438098" y="16085604"/>
            <a:ext cx="32471836" cy="5618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4" name="Rectangle 15"/>
          <p:cNvSpPr/>
          <p:nvPr/>
        </p:nvSpPr>
        <p:spPr>
          <a:xfrm rot="16200000">
            <a:off x="-15261" y="15922465"/>
            <a:ext cx="32536859" cy="5618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5" name="Rectangle 15"/>
          <p:cNvSpPr/>
          <p:nvPr/>
        </p:nvSpPr>
        <p:spPr>
          <a:xfrm>
            <a:off x="221251" y="9262575"/>
            <a:ext cx="16031917" cy="560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7" name="Title 4"/>
          <p:cNvSpPr txBox="1"/>
          <p:nvPr/>
        </p:nvSpPr>
        <p:spPr>
          <a:xfrm>
            <a:off x="1402943" y="5966099"/>
            <a:ext cx="13481123" cy="115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639" tIns="40639" rIns="40639" bIns="40639">
            <a:spAutoFit/>
          </a:bodyPr>
          <a:lstStyle/>
          <a:p>
            <a:pPr defTabSz="3901488">
              <a:defRPr sz="3500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dirty="0"/>
              <a:t>Emily Jensen</a:t>
            </a:r>
            <a:r>
              <a:rPr b="0" baseline="31998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1</a:t>
            </a:r>
            <a:r>
              <a:rPr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M</a:t>
            </a:r>
            <a:r>
              <a:rPr lang="en-US"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aya Luster</a:t>
            </a:r>
            <a:r>
              <a:rPr lang="en-US" b="0" baseline="31998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</a:t>
            </a:r>
            <a:r>
              <a:rPr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b="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Hansol</a:t>
            </a:r>
            <a:r>
              <a:rPr lang="en-US"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Yoon</a:t>
            </a:r>
            <a:r>
              <a:rPr b="0" baseline="31998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1</a:t>
            </a:r>
            <a:r>
              <a:rPr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Brandon Pitts</a:t>
            </a:r>
            <a:r>
              <a:rPr lang="en-US" b="0" baseline="31998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</a:t>
            </a:r>
            <a:r>
              <a:rPr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endParaRPr lang="en-US" b="0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3901488">
              <a:defRPr sz="3500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b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Sriram Sankaranarayanan</a:t>
            </a:r>
            <a:r>
              <a:rPr lang="en-US" b="0" baseline="31998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1</a:t>
            </a:r>
            <a:endParaRPr baseline="31998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298" name="Title 4"/>
          <p:cNvSpPr txBox="1"/>
          <p:nvPr/>
        </p:nvSpPr>
        <p:spPr>
          <a:xfrm>
            <a:off x="1314859" y="26837880"/>
            <a:ext cx="13903729" cy="101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639" tIns="40639" rIns="40639" bIns="40639">
            <a:normAutofit/>
          </a:bodyPr>
          <a:lstStyle/>
          <a:p>
            <a:pPr defTabSz="2965131">
              <a:lnSpc>
                <a:spcPct val="90000"/>
              </a:lnSpc>
              <a:spcBef>
                <a:spcPts val="2000"/>
              </a:spcBef>
              <a:defRPr sz="3200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sz="6000" dirty="0"/>
              <a:t>Future Work</a:t>
            </a:r>
            <a:endParaRPr sz="6000" dirty="0"/>
          </a:p>
        </p:txBody>
      </p:sp>
      <p:sp>
        <p:nvSpPr>
          <p:cNvPr id="304" name="1 University of Rochester, Rochester, NY…"/>
          <p:cNvSpPr txBox="1"/>
          <p:nvPr/>
        </p:nvSpPr>
        <p:spPr>
          <a:xfrm>
            <a:off x="1400841" y="7196402"/>
            <a:ext cx="10604773" cy="101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389120">
              <a:lnSpc>
                <a:spcPct val="110000"/>
              </a:lnSpc>
              <a:defRPr sz="2200" baseline="31998">
                <a:solidFill>
                  <a:srgbClr val="2C365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sz="2800" dirty="0"/>
              <a:t>1</a:t>
            </a:r>
            <a:r>
              <a:rPr sz="2800" baseline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2800" baseline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University of Colorado Boulder</a:t>
            </a:r>
            <a:endParaRPr sz="2800" b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4389120">
              <a:lnSpc>
                <a:spcPct val="110000"/>
              </a:lnSpc>
              <a:defRPr sz="2200" baseline="31998">
                <a:solidFill>
                  <a:srgbClr val="2C365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sz="2800" dirty="0"/>
              <a:t>2</a:t>
            </a:r>
            <a:r>
              <a:rPr sz="2800" baseline="0" dirty="0"/>
              <a:t> </a:t>
            </a:r>
            <a:r>
              <a:rPr lang="en-US" sz="2800" baseline="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Purdue University</a:t>
            </a:r>
            <a:endParaRPr sz="2800" b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305" name="Correspondence: derek_crowe@urmc.rochester.edu"/>
          <p:cNvSpPr txBox="1"/>
          <p:nvPr/>
        </p:nvSpPr>
        <p:spPr>
          <a:xfrm>
            <a:off x="1400841" y="8345007"/>
            <a:ext cx="14207594" cy="541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389120">
              <a:lnSpc>
                <a:spcPct val="110000"/>
              </a:lnSpc>
              <a:defRPr sz="2200">
                <a:solidFill>
                  <a:srgbClr val="2C365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sz="2800" dirty="0"/>
              <a:t>Co</a:t>
            </a:r>
            <a:r>
              <a:rPr lang="en-US" sz="2800" dirty="0"/>
              <a:t>ntact</a:t>
            </a:r>
            <a:r>
              <a:rPr sz="28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 </a:t>
            </a:r>
            <a:r>
              <a:rPr lang="en-US" sz="28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emily.jensen@colorado.edu</a:t>
            </a:r>
            <a:endParaRPr sz="2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Source Sans Pro Regular"/>
              <a:ea typeface="Source Sans Pro Regular"/>
              <a:cs typeface="Source Sans Pro Regular"/>
              <a:sym typeface="Source Sans Pro Regular"/>
              <a:hlinkClick r:id="rId2"/>
            </a:endParaRPr>
          </a:p>
        </p:txBody>
      </p:sp>
      <p:sp>
        <p:nvSpPr>
          <p:cNvPr id="307" name="Title 4"/>
          <p:cNvSpPr txBox="1"/>
          <p:nvPr/>
        </p:nvSpPr>
        <p:spPr>
          <a:xfrm>
            <a:off x="1314860" y="10459349"/>
            <a:ext cx="13903729" cy="11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2201582">
              <a:spcBef>
                <a:spcPts val="900"/>
              </a:spcBef>
              <a:defRPr sz="3762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sz="6000" dirty="0"/>
              <a:t>Artificial Risk Fields</a:t>
            </a:r>
            <a:endParaRPr sz="6000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341A13F-7F22-3E4F-9D47-A34C5DAFACF8}"/>
              </a:ext>
            </a:extLst>
          </p:cNvPr>
          <p:cNvSpPr/>
          <p:nvPr/>
        </p:nvSpPr>
        <p:spPr>
          <a:xfrm>
            <a:off x="261256" y="25495523"/>
            <a:ext cx="16031917" cy="56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025" name="Picture 1" descr="page1image40266928">
            <a:extLst>
              <a:ext uri="{FF2B5EF4-FFF2-40B4-BE49-F238E27FC236}">
                <a16:creationId xmlns:a16="http://schemas.microsoft.com/office/drawing/2014/main" id="{FE403661-912D-924A-9C63-C339F53B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60" y="6897737"/>
            <a:ext cx="4089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ogo - Purdue Marketing and Communications">
            <a:extLst>
              <a:ext uri="{FF2B5EF4-FFF2-40B4-BE49-F238E27FC236}">
                <a16:creationId xmlns:a16="http://schemas.microsoft.com/office/drawing/2014/main" id="{C133EE3C-5C2D-3040-91BE-0E79CC18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490" y="6958868"/>
            <a:ext cx="2766017" cy="180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15DF9D8F-7932-E84D-94C5-FA9B4F7C5591}"/>
              </a:ext>
            </a:extLst>
          </p:cNvPr>
          <p:cNvSpPr/>
          <p:nvPr/>
        </p:nvSpPr>
        <p:spPr>
          <a:xfrm>
            <a:off x="16253168" y="20204961"/>
            <a:ext cx="27339208" cy="56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F76765E-962B-D449-9BE8-8C9307F226BD}"/>
              </a:ext>
            </a:extLst>
          </p:cNvPr>
          <p:cNvSpPr/>
          <p:nvPr/>
        </p:nvSpPr>
        <p:spPr>
          <a:xfrm rot="16200000">
            <a:off x="19271359" y="10260940"/>
            <a:ext cx="20531533" cy="270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10391-88CE-384A-A22E-84CA8EFB7A6E}"/>
              </a:ext>
            </a:extLst>
          </p:cNvPr>
          <p:cNvSpPr txBox="1"/>
          <p:nvPr/>
        </p:nvSpPr>
        <p:spPr>
          <a:xfrm>
            <a:off x="1314859" y="27845438"/>
            <a:ext cx="14207594" cy="3785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Predict driver situational awareness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Provide driver interventions based on runtime monitoring</a:t>
            </a: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 more nuanced method of tracking velocities</a:t>
            </a: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Apply models to more complex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9571-0DFC-4A4E-BE1B-0919DEB88109}"/>
              </a:ext>
            </a:extLst>
          </p:cNvPr>
          <p:cNvSpPr txBox="1"/>
          <p:nvPr/>
        </p:nvSpPr>
        <p:spPr>
          <a:xfrm>
            <a:off x="1400841" y="11985171"/>
            <a:ext cx="13817747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Goal: 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Describe a concise model of a human operating a robot in 			    an uncertain environment. We should be able to learn the    		    model given (state, control) pairs.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7B5E7-2EF0-4E42-B566-2ECAEA46A744}"/>
              </a:ext>
            </a:extLst>
          </p:cNvPr>
          <p:cNvSpPr txBox="1"/>
          <p:nvPr/>
        </p:nvSpPr>
        <p:spPr>
          <a:xfrm>
            <a:off x="1342119" y="14166729"/>
            <a:ext cx="13817747" cy="440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Problem Formulation: 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A risk field includes the following: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	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set of obstacles to avoid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set of task specifications (target velocity, time limit)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Start and Goal states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	A set of environment states </a:t>
            </a:r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endParaRPr lang="en-US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A set of possible controls </a:t>
            </a:r>
            <a:r>
              <a:rPr kumimoji="0" lang="en-US" sz="40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u</a:t>
            </a:r>
            <a:endParaRPr kumimoji="0" lang="en-US" sz="4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	A model of human decision making – P( </a:t>
            </a:r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en-US" sz="4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</a:t>
            </a: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A9E0-A2F2-9740-866F-737C4E5E3A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6" r="16502" b="2510"/>
          <a:stretch/>
        </p:blipFill>
        <p:spPr>
          <a:xfrm>
            <a:off x="2652056" y="18870685"/>
            <a:ext cx="9353558" cy="6076868"/>
          </a:xfrm>
          <a:prstGeom prst="rect">
            <a:avLst/>
          </a:prstGeom>
        </p:spPr>
      </p:pic>
      <p:sp>
        <p:nvSpPr>
          <p:cNvPr id="27" name="Title 4">
            <a:extLst>
              <a:ext uri="{FF2B5EF4-FFF2-40B4-BE49-F238E27FC236}">
                <a16:creationId xmlns:a16="http://schemas.microsoft.com/office/drawing/2014/main" id="{8649330D-08EB-B14F-96A0-B015DF609DCA}"/>
              </a:ext>
            </a:extLst>
          </p:cNvPr>
          <p:cNvSpPr txBox="1"/>
          <p:nvPr/>
        </p:nvSpPr>
        <p:spPr>
          <a:xfrm>
            <a:off x="17287749" y="1221181"/>
            <a:ext cx="11276366" cy="11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2201582">
              <a:spcBef>
                <a:spcPts val="900"/>
              </a:spcBef>
              <a:defRPr sz="3762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sz="6000" dirty="0"/>
              <a:t>Driving Task</a:t>
            </a:r>
            <a:endParaRPr sz="6000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FC5CAC8-B2D3-5C4B-BA67-9F29D7D09B01}"/>
              </a:ext>
            </a:extLst>
          </p:cNvPr>
          <p:cNvSpPr txBox="1"/>
          <p:nvPr/>
        </p:nvSpPr>
        <p:spPr>
          <a:xfrm>
            <a:off x="30510137" y="1230144"/>
            <a:ext cx="11276366" cy="11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2201582">
              <a:spcBef>
                <a:spcPts val="900"/>
              </a:spcBef>
              <a:defRPr sz="3762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sz="6000" dirty="0"/>
              <a:t>Driving Risk Field</a:t>
            </a:r>
            <a:endParaRPr sz="6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7CEFE-5E89-FB4F-A401-D4825D3E9825}"/>
              </a:ext>
            </a:extLst>
          </p:cNvPr>
          <p:cNvSpPr txBox="1"/>
          <p:nvPr/>
        </p:nvSpPr>
        <p:spPr>
          <a:xfrm>
            <a:off x="17287749" y="2686768"/>
            <a:ext cx="11778196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Participants: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6 total, 3 male + 3 female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			 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age 21.33 years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E1467-65F7-CE40-BD94-BFE5CE90C12D}"/>
              </a:ext>
            </a:extLst>
          </p:cNvPr>
          <p:cNvSpPr txBox="1"/>
          <p:nvPr/>
        </p:nvSpPr>
        <p:spPr>
          <a:xfrm>
            <a:off x="17287749" y="4270310"/>
            <a:ext cx="11778196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Collected: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19 total trials on driving course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			 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Trial length is about 4 minutes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			 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sampled at 60 Hz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5B2F1-0572-024A-AF25-D542F2ABB54C}"/>
              </a:ext>
            </a:extLst>
          </p:cNvPr>
          <p:cNvSpPr txBox="1"/>
          <p:nvPr/>
        </p:nvSpPr>
        <p:spPr>
          <a:xfrm>
            <a:off x="17287748" y="6452867"/>
            <a:ext cx="11778196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Objectives: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 safe and stay in lane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		</a:t>
            </a:r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	  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Avoid colliding with the 4 obstacles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					   	   </a:t>
            </a: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Maintain speed of 45 mph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"/>
            </a:endParaRPr>
          </a:p>
        </p:txBody>
      </p:sp>
      <p:pic>
        <p:nvPicPr>
          <p:cNvPr id="6" name="Picture 5" descr="Driving simulator displayed on two monitors in a dark room. The experimentor is driving in the simulator">
            <a:extLst>
              <a:ext uri="{FF2B5EF4-FFF2-40B4-BE49-F238E27FC236}">
                <a16:creationId xmlns:a16="http://schemas.microsoft.com/office/drawing/2014/main" id="{E4656AC3-6C02-EC44-B7C1-50C95AA02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028" y="8549704"/>
            <a:ext cx="9437635" cy="6180399"/>
          </a:xfrm>
          <a:prstGeom prst="rect">
            <a:avLst/>
          </a:prstGeom>
        </p:spPr>
      </p:pic>
      <p:pic>
        <p:nvPicPr>
          <p:cNvPr id="8" name="Picture 7" descr="A generated figure showing the driving course. The course moves from left to right and moves upward in a stairwise motion. There are obstacles placed in 4 of the turns">
            <a:extLst>
              <a:ext uri="{FF2B5EF4-FFF2-40B4-BE49-F238E27FC236}">
                <a16:creationId xmlns:a16="http://schemas.microsoft.com/office/drawing/2014/main" id="{E78F7CCD-CB77-334C-A1A1-8DFA8E14A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513" y="14730103"/>
            <a:ext cx="8056663" cy="53326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03C4405-8A80-A140-A697-6BA5199A0F2D}"/>
              </a:ext>
            </a:extLst>
          </p:cNvPr>
          <p:cNvGrpSpPr/>
          <p:nvPr/>
        </p:nvGrpSpPr>
        <p:grpSpPr>
          <a:xfrm>
            <a:off x="30329680" y="3493127"/>
            <a:ext cx="12406292" cy="4210976"/>
            <a:chOff x="30329680" y="2660039"/>
            <a:chExt cx="12406292" cy="4210976"/>
          </a:xfrm>
        </p:grpSpPr>
        <p:pic>
          <p:nvPicPr>
            <p:cNvPr id="12" name="Picture 11" descr="screenshot of risk function which depends on distance to obstacle, distance from centerline, and deviation from target velocity">
              <a:extLst>
                <a:ext uri="{FF2B5EF4-FFF2-40B4-BE49-F238E27FC236}">
                  <a16:creationId xmlns:a16="http://schemas.microsoft.com/office/drawing/2014/main" id="{B0BD21A3-7388-A648-8E89-9A18B20D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9680" y="2660039"/>
              <a:ext cx="12406292" cy="224147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8E66C0-A459-EC47-B237-ED4BCBE0662B}"/>
                </a:ext>
              </a:extLst>
            </p:cNvPr>
            <p:cNvSpPr txBox="1"/>
            <p:nvPr/>
          </p:nvSpPr>
          <p:spPr>
            <a:xfrm>
              <a:off x="30826152" y="5547580"/>
              <a:ext cx="11413348" cy="132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Each state is associated with a risk from a variety of factors. We model that drivers will prefer lower risk.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5DCE2F-C5C2-AB43-9DDF-FFAF6CFF6F59}"/>
              </a:ext>
            </a:extLst>
          </p:cNvPr>
          <p:cNvGrpSpPr/>
          <p:nvPr/>
        </p:nvGrpSpPr>
        <p:grpSpPr>
          <a:xfrm>
            <a:off x="30329680" y="9830336"/>
            <a:ext cx="11909820" cy="3886612"/>
            <a:chOff x="30329680" y="8504025"/>
            <a:chExt cx="11909820" cy="3886612"/>
          </a:xfrm>
        </p:grpSpPr>
        <p:pic>
          <p:nvPicPr>
            <p:cNvPr id="14" name="Picture 13" descr="screenshot of cost function, which depends on acceleration and steering rate">
              <a:extLst>
                <a:ext uri="{FF2B5EF4-FFF2-40B4-BE49-F238E27FC236}">
                  <a16:creationId xmlns:a16="http://schemas.microsoft.com/office/drawing/2014/main" id="{A2C45677-1BE6-2C4C-BC41-E11ECA3B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9680" y="8504025"/>
              <a:ext cx="9408213" cy="158191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A95D68-D3DF-2746-B5FB-B0347F445218}"/>
                </a:ext>
              </a:extLst>
            </p:cNvPr>
            <p:cNvSpPr txBox="1"/>
            <p:nvPr/>
          </p:nvSpPr>
          <p:spPr>
            <a:xfrm>
              <a:off x="30826152" y="10451649"/>
              <a:ext cx="11413348" cy="1938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Each control input is associated with a cost. We model that drivers will prefer lower cost with a more constant range of inputs.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88DC96-391C-0446-90E5-4B31C36B067C}"/>
              </a:ext>
            </a:extLst>
          </p:cNvPr>
          <p:cNvGrpSpPr/>
          <p:nvPr/>
        </p:nvGrpSpPr>
        <p:grpSpPr>
          <a:xfrm>
            <a:off x="30097247" y="15971270"/>
            <a:ext cx="12921615" cy="3035484"/>
            <a:chOff x="30097247" y="13392523"/>
            <a:chExt cx="12921615" cy="3035484"/>
          </a:xfrm>
        </p:grpSpPr>
        <p:pic>
          <p:nvPicPr>
            <p:cNvPr id="10" name="Picture 9" descr="screenshot of equation for decision model. the probability of choosing a control action depends on the cost and risk functions">
              <a:extLst>
                <a:ext uri="{FF2B5EF4-FFF2-40B4-BE49-F238E27FC236}">
                  <a16:creationId xmlns:a16="http://schemas.microsoft.com/office/drawing/2014/main" id="{3F1F4092-7B5E-0F44-A1ED-BEECFECC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7247" y="13392523"/>
              <a:ext cx="12921615" cy="77724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150DAC-6227-3E4C-8F97-3848E012CA15}"/>
                </a:ext>
              </a:extLst>
            </p:cNvPr>
            <p:cNvSpPr txBox="1"/>
            <p:nvPr/>
          </p:nvSpPr>
          <p:spPr>
            <a:xfrm>
              <a:off x="30826152" y="14489019"/>
              <a:ext cx="11413348" cy="1938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We model drivers as Boltzmann rational; they are exponentially more likely to choose a control input if they think it will lead to lower risk and cost.</a:t>
              </a:r>
            </a:p>
          </p:txBody>
        </p:sp>
      </p:grpSp>
      <p:sp>
        <p:nvSpPr>
          <p:cNvPr id="48" name="Title 4">
            <a:extLst>
              <a:ext uri="{FF2B5EF4-FFF2-40B4-BE49-F238E27FC236}">
                <a16:creationId xmlns:a16="http://schemas.microsoft.com/office/drawing/2014/main" id="{AFB4A796-3475-0247-B77F-B2FC4481F53A}"/>
              </a:ext>
            </a:extLst>
          </p:cNvPr>
          <p:cNvSpPr txBox="1"/>
          <p:nvPr/>
        </p:nvSpPr>
        <p:spPr>
          <a:xfrm>
            <a:off x="17287748" y="21492451"/>
            <a:ext cx="11276366" cy="11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2201582">
              <a:spcBef>
                <a:spcPts val="900"/>
              </a:spcBef>
              <a:defRPr sz="3762" b="1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n-US" sz="6000" dirty="0"/>
              <a:t>Fitting the Model</a:t>
            </a:r>
            <a:endParaRPr sz="6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B39358-49E5-2649-9A7E-BD02D9965B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38374" y="21516240"/>
            <a:ext cx="14897598" cy="10172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EB7FB2A-BE05-2540-887E-7079A100A30D}"/>
              </a:ext>
            </a:extLst>
          </p:cNvPr>
          <p:cNvSpPr txBox="1"/>
          <p:nvPr/>
        </p:nvSpPr>
        <p:spPr>
          <a:xfrm>
            <a:off x="17287748" y="22438634"/>
            <a:ext cx="9917428" cy="8402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Maximize log-likelihood of decision model using convex optimization tools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Fitting model using parameters A – 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Generated trajectories using 5</a:t>
            </a:r>
            <a:r>
              <a:rPr kumimoji="0" lang="en-US" sz="40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th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 and 95</a:t>
            </a:r>
            <a:r>
              <a:rPr kumimoji="0" lang="en-US" sz="40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th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 percentile parameter values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Qualitatively different trajectory and control behavior by changing parameters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"/>
              </a:rPr>
              <a:t>Trajectories are accurate to reference up to 5 seconds later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406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Source Sans Pro</vt:lpstr>
      <vt:lpstr>Source Sans Pro Black</vt:lpstr>
      <vt:lpstr>Source Sans Pro Regular</vt:lpstr>
      <vt:lpstr>Source Sans Pro Semibold</vt:lpstr>
      <vt:lpstr>Office Theme</vt:lpstr>
      <vt:lpstr>Mathematical Models of Human Operators Using Artificial Risk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and UX design principles can improve the effectiveness of Morrison’s Better Poster and poster presentations</dc:title>
  <cp:lastModifiedBy>Emily Jensen</cp:lastModifiedBy>
  <cp:revision>5</cp:revision>
  <dcterms:modified xsi:type="dcterms:W3CDTF">2022-02-04T21:57:11Z</dcterms:modified>
</cp:coreProperties>
</file>