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Montserrat SemiBold"/>
      <p:regular r:id="rId51"/>
      <p:bold r:id="rId52"/>
      <p:italic r:id="rId53"/>
      <p:boldItalic r:id="rId54"/>
    </p:embeddedFont>
    <p:embeddedFont>
      <p:font typeface="Montserrat"/>
      <p:regular r:id="rId55"/>
      <p:bold r:id="rId56"/>
      <p:italic r:id="rId57"/>
      <p:boldItalic r:id="rId58"/>
    </p:embeddedFont>
    <p:embeddedFont>
      <p:font typeface="PT Serif"/>
      <p:regular r:id="rId59"/>
      <p:bold r:id="rId60"/>
      <p:italic r:id="rId61"/>
      <p:boldItalic r:id="rId62"/>
    </p:embeddedFont>
    <p:embeddedFont>
      <p:font typeface="Montserrat Medium"/>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PTSerif-boldItalic.fntdata"/><Relationship Id="rId61" Type="http://schemas.openxmlformats.org/officeDocument/2006/relationships/font" Target="fonts/PTSerif-italic.fntdata"/><Relationship Id="rId20" Type="http://schemas.openxmlformats.org/officeDocument/2006/relationships/slide" Target="slides/slide16.xml"/><Relationship Id="rId64" Type="http://schemas.openxmlformats.org/officeDocument/2006/relationships/font" Target="fonts/MontserratMedium-bold.fntdata"/><Relationship Id="rId63" Type="http://schemas.openxmlformats.org/officeDocument/2006/relationships/font" Target="fonts/MontserratMedium-regular.fntdata"/><Relationship Id="rId22" Type="http://schemas.openxmlformats.org/officeDocument/2006/relationships/slide" Target="slides/slide18.xml"/><Relationship Id="rId66" Type="http://schemas.openxmlformats.org/officeDocument/2006/relationships/font" Target="fonts/MontserratMedium-boldItalic.fntdata"/><Relationship Id="rId21" Type="http://schemas.openxmlformats.org/officeDocument/2006/relationships/slide" Target="slides/slide17.xml"/><Relationship Id="rId65" Type="http://schemas.openxmlformats.org/officeDocument/2006/relationships/font" Target="fonts/MontserratMedium-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PTSerif-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SemiBold-regular.fntdata"/><Relationship Id="rId50" Type="http://schemas.openxmlformats.org/officeDocument/2006/relationships/slide" Target="slides/slide46.xml"/><Relationship Id="rId53" Type="http://schemas.openxmlformats.org/officeDocument/2006/relationships/font" Target="fonts/MontserratSemiBold-italic.fntdata"/><Relationship Id="rId52" Type="http://schemas.openxmlformats.org/officeDocument/2006/relationships/font" Target="fonts/MontserratSemiBold-bold.fntdata"/><Relationship Id="rId11" Type="http://schemas.openxmlformats.org/officeDocument/2006/relationships/slide" Target="slides/slide7.xml"/><Relationship Id="rId55" Type="http://schemas.openxmlformats.org/officeDocument/2006/relationships/font" Target="fonts/Montserrat-regular.fntdata"/><Relationship Id="rId10" Type="http://schemas.openxmlformats.org/officeDocument/2006/relationships/slide" Target="slides/slide6.xml"/><Relationship Id="rId54" Type="http://schemas.openxmlformats.org/officeDocument/2006/relationships/font" Target="fonts/MontserratSemiBold-boldItalic.fntdata"/><Relationship Id="rId13" Type="http://schemas.openxmlformats.org/officeDocument/2006/relationships/slide" Target="slides/slide9.xml"/><Relationship Id="rId57" Type="http://schemas.openxmlformats.org/officeDocument/2006/relationships/font" Target="fonts/Montserrat-italic.fntdata"/><Relationship Id="rId12" Type="http://schemas.openxmlformats.org/officeDocument/2006/relationships/slide" Target="slides/slide8.xml"/><Relationship Id="rId56" Type="http://schemas.openxmlformats.org/officeDocument/2006/relationships/font" Target="fonts/Montserrat-bold.fntdata"/><Relationship Id="rId15" Type="http://schemas.openxmlformats.org/officeDocument/2006/relationships/slide" Target="slides/slide11.xml"/><Relationship Id="rId59" Type="http://schemas.openxmlformats.org/officeDocument/2006/relationships/font" Target="fonts/PTSerif-regular.fntdata"/><Relationship Id="rId14" Type="http://schemas.openxmlformats.org/officeDocument/2006/relationships/slide" Target="slides/slide10.xml"/><Relationship Id="rId58" Type="http://schemas.openxmlformats.org/officeDocument/2006/relationships/font" Target="fonts/Montserrat-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Obviously the answer to this question is no (or not yet)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actually start with the guiding question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are going to do a whirlwind tour of automated systems, intelligent tutoring systems, and education</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a5299e588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a5299e58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“Perceive” takes in information from the environment and estimates possible factors that need adjustment</a:t>
            </a:r>
            <a:endParaRPr/>
          </a:p>
          <a:p>
            <a:pPr indent="0" lvl="0" marL="0" rtl="0" algn="l">
              <a:spcBef>
                <a:spcPts val="0"/>
              </a:spcBef>
              <a:spcAft>
                <a:spcPts val="0"/>
              </a:spcAft>
              <a:buNone/>
            </a:pPr>
            <a:r>
              <a:rPr lang="en"/>
              <a:t>	There are various types of triggers that may be relevant based on specific context</a:t>
            </a:r>
            <a:endParaRPr/>
          </a:p>
          <a:p>
            <a:pPr indent="0" lvl="0" marL="0" rtl="0" algn="l">
              <a:spcBef>
                <a:spcPts val="0"/>
              </a:spcBef>
              <a:spcAft>
                <a:spcPts val="0"/>
              </a:spcAft>
              <a:buNone/>
            </a:pPr>
            <a:r>
              <a:rPr lang="en"/>
              <a:t>	Some examples include if sensors are out of range, operator fatigue, change in weather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a5299e588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a5299e58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is an internal process where the system chooses what type of change to make based on potential trigger from input data</a:t>
            </a:r>
            <a:endParaRPr/>
          </a:p>
          <a:p>
            <a:pPr indent="0" lvl="0" marL="0" rtl="0" algn="l">
              <a:spcBef>
                <a:spcPts val="0"/>
              </a:spcBef>
              <a:spcAft>
                <a:spcPts val="0"/>
              </a:spcAft>
              <a:buNone/>
            </a:pPr>
            <a:r>
              <a:rPr lang="en"/>
              <a:t>	Common adaptation changes include taking responsibility </a:t>
            </a:r>
            <a:r>
              <a:rPr lang="en"/>
              <a:t>away</a:t>
            </a:r>
            <a:r>
              <a:rPr lang="en"/>
              <a:t> from the operator (discussed more later)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a5299e588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a5299e58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 provides the external interaction with the user, and </a:t>
            </a:r>
            <a:r>
              <a:rPr b="1" lang="en"/>
              <a:t>starts the cycle over again</a:t>
            </a:r>
            <a:endParaRPr b="1"/>
          </a:p>
          <a:p>
            <a:pPr indent="0" lvl="0" marL="0" rtl="0" algn="l">
              <a:spcBef>
                <a:spcPts val="0"/>
              </a:spcBef>
              <a:spcAft>
                <a:spcPts val="0"/>
              </a:spcAft>
              <a:buNone/>
            </a:pPr>
            <a:r>
              <a:rPr lang="en"/>
              <a:t>	Using the same example, we could change the actual interface the user interacts with</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a5299e588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a5299e58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focus of the talk, we will use Intelligent Tutoring Systems as a motivating example, since we are teaching people to “know” something. As we will discuss, there are a few different ways to assess “knowing”, which is a big discussion in the educational community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a5299e588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a5299e5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overall goal in learner modeling is to understand what is going on inside a learner’s head, which we obviously can’t directly observe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a5299e588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a5299e58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two main components involve creating a domain and learner model. Most work in Intelligent Tutoring Systems involves designing these types of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common approach to domain models is to consult with experts (knowledge components), although some methods exist to automatically learn a skill structure. I’m mainly going to focus on learner modeling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a5299e588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a5299e58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(briefly) Bayesian knowledge tracing depends on a domain model made of knowledge components, which represent units of information. An example might be “adding fractions with the same denominator”. </a:t>
            </a:r>
            <a:r>
              <a:rPr lang="en"/>
              <a:t>Bayesian Knowledge Tracing is a method of representing learning as a Hidden Markov Model, where we make a transition for each item attempted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a5299e588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a5299e58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Learner models are based on four main values. At any time, we have an estimate of the probability that the learner has mastered a concept. Additionally, there are </a:t>
            </a:r>
            <a:r>
              <a:rPr lang="en"/>
              <a:t>probabilities of learning (unknown → known), slipping (wrong when known), and guessing (right when unknown).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update the prob of knowing after they answer each item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a5299e588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a5299e58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been a whole line of research extending this original model to better explain the learning process. For example, individualizing the initial knowledge of each student and examining how slips/carelessness relate to affect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a5299e588_0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a5299e58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Other approaches have taken inspiration from inverse reinforcement learning and planning. Whereas BKT defines learning as getting the right answer, these frameworks usually consider the sequence of actions the learner has taken when solving the problem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a5299e588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a5299e5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 facetiously asked in the title slide, I’m interested in learning (especially mastery of skills), and specifically how we may be able to automate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I’ll organize this talk over the key concepts in this question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18aac478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18aac47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Learner is modeled as a Markov Decision Process where their policy is noisily rational based on their understanding of the concepts. By calculating the posterior distribution, we estimate which concepts may be misunderstood in order to give feedback. The hypothesis space is a continuous space with the number of dimensions = number of concepts.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assumes people are approximately rational, an assumption which we discuss later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a5299e588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a5299e58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a few methods of estimating the learner’s knowledge, what can we practically do about it?</a:t>
            </a:r>
            <a:endParaRPr/>
          </a:p>
          <a:p>
            <a:pPr indent="0" lvl="0" marL="0" rtl="0" algn="l">
              <a:spcBef>
                <a:spcPts val="0"/>
              </a:spcBef>
              <a:spcAft>
                <a:spcPts val="0"/>
              </a:spcAft>
              <a:buNone/>
            </a:pPr>
            <a:r>
              <a:rPr lang="en"/>
              <a:t>Human tutors working 1 on 1 with learners is the most effective form of teaching since they can understand exactly what you need in a given moment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a5299e588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a5299e58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can also be provided in the form of guided instruction and feedback. These are all forms of matching the difficulty level to the learner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Scaffolding = general practice of providing resources when needed, but fading away over time</a:t>
            </a:r>
            <a:endParaRPr/>
          </a:p>
          <a:p>
            <a:pPr indent="0" lvl="0" marL="0" rtl="0" algn="l">
              <a:spcBef>
                <a:spcPts val="0"/>
              </a:spcBef>
              <a:spcAft>
                <a:spcPts val="0"/>
              </a:spcAft>
              <a:buNone/>
            </a:pPr>
            <a:r>
              <a:rPr lang="en"/>
              <a:t>Deliberate practice = intense, focused practice on areas for improvement, with a long-term outlook</a:t>
            </a:r>
            <a:endParaRPr/>
          </a:p>
          <a:p>
            <a:pPr indent="0" lvl="0" marL="0" rtl="0" algn="l">
              <a:spcBef>
                <a:spcPts val="0"/>
              </a:spcBef>
              <a:spcAft>
                <a:spcPts val="0"/>
              </a:spcAft>
              <a:buNone/>
            </a:pPr>
            <a:r>
              <a:rPr lang="en"/>
              <a:t>Zone of Proximal Development = what you can do with help. </a:t>
            </a:r>
            <a:r>
              <a:rPr b="1" lang="en"/>
              <a:t>Go over figure and numbers, make a note about how affect is noted here</a:t>
            </a:r>
            <a:endParaRPr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a5299e588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a5299e58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(Baker 2020) - ready to learn means the prerequisite skills have been mastered</a:t>
            </a:r>
            <a:endParaRPr/>
          </a:p>
          <a:p>
            <a:pPr indent="0" lvl="0" marL="0" rtl="0" algn="l">
              <a:spcBef>
                <a:spcPts val="0"/>
              </a:spcBef>
              <a:spcAft>
                <a:spcPts val="0"/>
              </a:spcAft>
              <a:buNone/>
            </a:pPr>
            <a:r>
              <a:rPr lang="en"/>
              <a:t>(Rafferty 2016) - misunderstood means the posterior distribution estimate is lower for that skill (mean over distribution)</a:t>
            </a:r>
            <a:endParaRPr/>
          </a:p>
          <a:p>
            <a:pPr indent="0" lvl="0" marL="0" rtl="0" algn="l">
              <a:spcBef>
                <a:spcPts val="0"/>
              </a:spcBef>
              <a:spcAft>
                <a:spcPts val="0"/>
              </a:spcAft>
              <a:buNone/>
            </a:pPr>
            <a:r>
              <a:rPr lang="en"/>
              <a:t>(Murray 2002) - defined ZPD as not confused or bored, which means using just the right amount of hints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a5299e588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a5299e58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currently being done in the field of adaptive systems to teach people complex tasks? Here we start moving away from the strict ITS discussion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a5299e588_0_1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a5299e58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apply the terminology of the last section, we are looking to study the knowledge model of the learner. The heart of this is identifying the internal state of the learner.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(Sadigh 2016) - designed robot reward to probe human if it will distinguish between </a:t>
            </a:r>
            <a:r>
              <a:rPr lang="en"/>
              <a:t>aggressive</a:t>
            </a:r>
            <a:r>
              <a:rPr lang="en"/>
              <a:t> or distracted behaviors</a:t>
            </a:r>
            <a:endParaRPr/>
          </a:p>
          <a:p>
            <a:pPr indent="0" lvl="0" marL="0" rtl="0" algn="l">
              <a:spcBef>
                <a:spcPts val="0"/>
              </a:spcBef>
              <a:spcAft>
                <a:spcPts val="0"/>
              </a:spcAft>
              <a:buNone/>
            </a:pPr>
            <a:r>
              <a:rPr lang="en"/>
              <a:t>(Reddy 2018) - infer user’s transition model which represents their understood dynamics</a:t>
            </a:r>
            <a:endParaRPr/>
          </a:p>
          <a:p>
            <a:pPr indent="0" lvl="0" marL="0" rtl="0" algn="l">
              <a:spcBef>
                <a:spcPts val="0"/>
              </a:spcBef>
              <a:spcAft>
                <a:spcPts val="0"/>
              </a:spcAft>
              <a:buNone/>
            </a:pPr>
            <a:r>
              <a:rPr lang="en"/>
              <a:t>(Heard 2020) - measure workload based on physiology and used this as a </a:t>
            </a:r>
            <a:r>
              <a:rPr b="1" lang="en"/>
              <a:t>trigger for adaptation</a:t>
            </a:r>
            <a:endParaRPr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a5299e588_0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a5299e58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a brief overview of the task to make the theory easier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18aac478a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18aac478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a5299e588_0_2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a5299e58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a5299e588_0_2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a5299e58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a5299e588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a5299e5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organize this talk over the key concepts in this question by focusing first on </a:t>
            </a:r>
            <a:r>
              <a:rPr b="1" lang="en"/>
              <a:t>what even are adaptive systems</a:t>
            </a:r>
            <a:r>
              <a:rPr lang="en"/>
              <a:t>, discussing how we can train humans (mostly through ITS), and then thinking about how this can be generalized to complex problems.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a5299e588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a5299e58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a5299e588_0_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a5299e58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a5299e588_0_2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a5299e58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 navigate to earth, uncertainty with buttons</a:t>
            </a:r>
            <a:endParaRPr/>
          </a:p>
          <a:p>
            <a:pPr indent="0" lvl="0" marL="0" rtl="0" algn="l">
              <a:spcBef>
                <a:spcPts val="0"/>
              </a:spcBef>
              <a:spcAft>
                <a:spcPts val="0"/>
              </a:spcAft>
              <a:buNone/>
            </a:pPr>
            <a:r>
              <a:rPr lang="en"/>
              <a:t>Posterior estimate spread out when misconceptions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a5299e588_0_2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a5299e58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remind you of where we started, here was our guiding question. We’ve explored some of the work going on in the three key concepts in this question.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a5299e588_0_2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a5299e58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now want to re-frame and think about the work mentioned above in the sense of the adaptive automation framework, which will hopefully highlight a few areas for future research</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a5299e588_0_2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a5299e588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Perceive = judging the current state of the system based on sensors and input data</a:t>
            </a:r>
            <a:endParaRPr/>
          </a:p>
          <a:p>
            <a:pPr indent="0" lvl="0" marL="0" rtl="0" algn="l">
              <a:spcBef>
                <a:spcPts val="0"/>
              </a:spcBef>
              <a:spcAft>
                <a:spcPts val="0"/>
              </a:spcAft>
              <a:buNone/>
            </a:pPr>
            <a:r>
              <a:rPr lang="en"/>
              <a:t>The vast majority of work has been done in this area, which makes sense since you can’t adapt to something you can’t measure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Discuss Herb Simon’s work on bounded rationality and satisficing.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a5299e588_0_2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a5299e58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 internal process to choose what type of adaptation to make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a5299e588_0_3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a5299e58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 = external interactions between human and system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a5299e588_0_3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fa5299e58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interactions between factors influencing automation use</a:t>
            </a:r>
            <a:endParaRPr/>
          </a:p>
          <a:p>
            <a:pPr indent="0" lvl="0" marL="0" rtl="0" algn="l">
              <a:spcBef>
                <a:spcPts val="0"/>
              </a:spcBef>
              <a:spcAft>
                <a:spcPts val="0"/>
              </a:spcAft>
              <a:buNone/>
            </a:pPr>
            <a:r>
              <a:rPr lang="en"/>
              <a:t>There’s clearly a lot of messy factors that go into how humans may choose to interact with automated systems. How do we consider this during the design process? Do we have to start from scratch for every specific application? Can we formalize these interactions in a way that generalize to other people?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a5299e588_0_3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fa5299e588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briefly, I wanted to situate my work into this framework and align it with some future directions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a5299e588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a5299e5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organize this talk over the key concepts in this question by focusing first on </a:t>
            </a:r>
            <a:r>
              <a:rPr lang="en"/>
              <a:t>what even are adaptive systems</a:t>
            </a:r>
            <a:r>
              <a:rPr lang="en"/>
              <a:t>, discussing </a:t>
            </a:r>
            <a:r>
              <a:rPr b="1" lang="en"/>
              <a:t>how we can train humans (mostly through ITS)</a:t>
            </a:r>
            <a:r>
              <a:rPr lang="en"/>
              <a:t>, and then thinking about how this can be generalized to complex problems.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a5299e588_0_3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a5299e58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I’ve primarily focused on the educational sphere, but I’m interested in looking into more complex training tasks that integrate the learner intentionally into the iterative process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157f3b012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157f3b0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I’ve primarily focused on the educational sphere, but I’m interested in looking into more complex training tasks that integrate the learner intentionally into the iterative process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fa5299e588_0_3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fa5299e588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finish on an obvious note, I’ll return to my original question. Clearly there is more work to do before the robots take over, but there is some interesting research in progress!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a5299e588_0_3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a5299e588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fa5299e588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fa5299e58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fa5299e588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fa5299e58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fa5299e588_0_2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fa5299e58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a5299e588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a5299e5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organize this talk over the key concepts in this question by focusing first on what even are adaptive systems, discussing </a:t>
            </a:r>
            <a:r>
              <a:rPr lang="en"/>
              <a:t>how we can train humans (mostly through ITS)</a:t>
            </a:r>
            <a:r>
              <a:rPr lang="en"/>
              <a:t>, and then thinking about </a:t>
            </a:r>
            <a:r>
              <a:rPr b="1" lang="en"/>
              <a:t>how this can be generalized to complex problems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that, I’ll discuss some common themes and opportunities for future 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a5299e588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a5299e58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discuss what I mean by adaptive systems, since there is some difference in vocabulary depending on who you talk 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a5299e588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a5299e58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continuum of how much of the task is done by the machine vs. human</a:t>
            </a:r>
            <a:endParaRPr/>
          </a:p>
          <a:p>
            <a:pPr indent="0" lvl="0" marL="0" rtl="0" algn="l">
              <a:spcBef>
                <a:spcPts val="0"/>
              </a:spcBef>
              <a:spcAft>
                <a:spcPts val="0"/>
              </a:spcAft>
              <a:buNone/>
            </a:pPr>
            <a:r>
              <a:rPr lang="en"/>
              <a:t>By default these have a fixed allocation, but we may want to dynamically change these over time (for example, human operator becomes fatigued)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a5299e588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a5299e58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focus on adaptive automation</a:t>
            </a:r>
            <a:endParaRPr/>
          </a:p>
          <a:p>
            <a:pPr indent="0" lvl="0" marL="0" rtl="0" algn="l">
              <a:spcBef>
                <a:spcPts val="0"/>
              </a:spcBef>
              <a:spcAft>
                <a:spcPts val="0"/>
              </a:spcAft>
              <a:buNone/>
            </a:pPr>
            <a:r>
              <a:rPr lang="en"/>
              <a:t>Why is this worth studying? Potentially unobtrusive and provides assistance without being asked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a5299e588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a5299e58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Adaptive systems generally function on the Perceive, Select, Act framework (this may be familiar to when we teach basic robotics schemas). This looks like a lot, so I’ll break down the individual parts a bit and use an example from the (Heard 2020) paper.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634275" y="1839413"/>
            <a:ext cx="78888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cxnSp>
        <p:nvCxnSpPr>
          <p:cNvPr id="11" name="Google Shape;11;p2"/>
          <p:cNvCxnSpPr/>
          <p:nvPr/>
        </p:nvCxnSpPr>
        <p:spPr>
          <a:xfrm rot="10800000">
            <a:off x="2588100" y="3488719"/>
            <a:ext cx="3967800" cy="0"/>
          </a:xfrm>
          <a:prstGeom prst="straightConnector1">
            <a:avLst/>
          </a:prstGeom>
          <a:noFill/>
          <a:ln cap="flat" cmpd="sng" w="9525">
            <a:solidFill>
              <a:schemeClr val="lt1"/>
            </a:solidFill>
            <a:prstDash val="solid"/>
            <a:round/>
            <a:headEnd len="med" w="med" type="oval"/>
            <a:tailEnd len="med" w="med" type="oval"/>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2600500" y="2040544"/>
            <a:ext cx="5857800" cy="1159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3600"/>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14" name="Google Shape;14;p3"/>
          <p:cNvSpPr txBox="1"/>
          <p:nvPr>
            <p:ph idx="1" type="subTitle"/>
          </p:nvPr>
        </p:nvSpPr>
        <p:spPr>
          <a:xfrm>
            <a:off x="2600400" y="3182963"/>
            <a:ext cx="58578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i="1" sz="2400">
                <a:solidFill>
                  <a:schemeClr val="accent1"/>
                </a:solidFill>
              </a:defRPr>
            </a:lvl1pPr>
            <a:lvl2pPr lvl="1" rtl="0">
              <a:spcBef>
                <a:spcPts val="0"/>
              </a:spcBef>
              <a:spcAft>
                <a:spcPts val="0"/>
              </a:spcAft>
              <a:buClr>
                <a:schemeClr val="accent1"/>
              </a:buClr>
              <a:buSzPts val="2400"/>
              <a:buNone/>
              <a:defRPr i="1">
                <a:solidFill>
                  <a:schemeClr val="accent1"/>
                </a:solidFill>
              </a:defRPr>
            </a:lvl2pPr>
            <a:lvl3pPr lvl="2" rtl="0">
              <a:spcBef>
                <a:spcPts val="0"/>
              </a:spcBef>
              <a:spcAft>
                <a:spcPts val="0"/>
              </a:spcAft>
              <a:buClr>
                <a:schemeClr val="accent1"/>
              </a:buClr>
              <a:buSzPts val="2400"/>
              <a:buNone/>
              <a:defRPr i="1">
                <a:solidFill>
                  <a:schemeClr val="accent1"/>
                </a:solidFill>
              </a:defRPr>
            </a:lvl3pPr>
            <a:lvl4pPr lvl="3" rtl="0">
              <a:spcBef>
                <a:spcPts val="0"/>
              </a:spcBef>
              <a:spcAft>
                <a:spcPts val="0"/>
              </a:spcAft>
              <a:buClr>
                <a:schemeClr val="accent1"/>
              </a:buClr>
              <a:buSzPts val="2400"/>
              <a:buNone/>
              <a:defRPr i="1" sz="2400">
                <a:solidFill>
                  <a:schemeClr val="accent1"/>
                </a:solidFill>
              </a:defRPr>
            </a:lvl4pPr>
            <a:lvl5pPr lvl="4" rtl="0">
              <a:spcBef>
                <a:spcPts val="0"/>
              </a:spcBef>
              <a:spcAft>
                <a:spcPts val="0"/>
              </a:spcAft>
              <a:buClr>
                <a:schemeClr val="accent1"/>
              </a:buClr>
              <a:buSzPts val="2400"/>
              <a:buNone/>
              <a:defRPr i="1" sz="2400">
                <a:solidFill>
                  <a:schemeClr val="accent1"/>
                </a:solidFill>
              </a:defRPr>
            </a:lvl5pPr>
            <a:lvl6pPr lvl="5" rtl="0">
              <a:spcBef>
                <a:spcPts val="0"/>
              </a:spcBef>
              <a:spcAft>
                <a:spcPts val="0"/>
              </a:spcAft>
              <a:buClr>
                <a:schemeClr val="accent1"/>
              </a:buClr>
              <a:buSzPts val="2400"/>
              <a:buNone/>
              <a:defRPr i="1" sz="2400">
                <a:solidFill>
                  <a:schemeClr val="accent1"/>
                </a:solidFill>
              </a:defRPr>
            </a:lvl6pPr>
            <a:lvl7pPr lvl="6" rtl="0">
              <a:spcBef>
                <a:spcPts val="0"/>
              </a:spcBef>
              <a:spcAft>
                <a:spcPts val="0"/>
              </a:spcAft>
              <a:buClr>
                <a:schemeClr val="accent1"/>
              </a:buClr>
              <a:buSzPts val="2400"/>
              <a:buNone/>
              <a:defRPr i="1" sz="2400">
                <a:solidFill>
                  <a:schemeClr val="accent1"/>
                </a:solidFill>
              </a:defRPr>
            </a:lvl7pPr>
            <a:lvl8pPr lvl="7" rtl="0">
              <a:spcBef>
                <a:spcPts val="0"/>
              </a:spcBef>
              <a:spcAft>
                <a:spcPts val="0"/>
              </a:spcAft>
              <a:buClr>
                <a:schemeClr val="accent1"/>
              </a:buClr>
              <a:buSzPts val="2400"/>
              <a:buNone/>
              <a:defRPr i="1" sz="2400">
                <a:solidFill>
                  <a:schemeClr val="accent1"/>
                </a:solidFill>
              </a:defRPr>
            </a:lvl8pPr>
            <a:lvl9pPr lvl="8" rtl="0">
              <a:spcBef>
                <a:spcPts val="0"/>
              </a:spcBef>
              <a:spcAft>
                <a:spcPts val="0"/>
              </a:spcAft>
              <a:buClr>
                <a:schemeClr val="accent1"/>
              </a:buClr>
              <a:buSzPts val="2400"/>
              <a:buNone/>
              <a:defRPr i="1" sz="2400">
                <a:solidFill>
                  <a:schemeClr val="accent1"/>
                </a:solidFill>
              </a:defRPr>
            </a:lvl9pPr>
          </a:lstStyle>
          <a:p/>
        </p:txBody>
      </p:sp>
      <p:cxnSp>
        <p:nvCxnSpPr>
          <p:cNvPr id="15" name="Google Shape;15;p3"/>
          <p:cNvCxnSpPr/>
          <p:nvPr/>
        </p:nvCxnSpPr>
        <p:spPr>
          <a:xfrm rot="10800000">
            <a:off x="-15990" y="2933511"/>
            <a:ext cx="2476800" cy="0"/>
          </a:xfrm>
          <a:prstGeom prst="straightConnector1">
            <a:avLst/>
          </a:prstGeom>
          <a:noFill/>
          <a:ln cap="flat" cmpd="sng" w="9525">
            <a:solidFill>
              <a:schemeClr val="dk2"/>
            </a:solidFill>
            <a:prstDash val="solid"/>
            <a:round/>
            <a:headEnd len="med" w="med" type="oval"/>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sp>
        <p:nvSpPr>
          <p:cNvPr id="17" name="Google Shape;17;p4"/>
          <p:cNvSpPr/>
          <p:nvPr/>
        </p:nvSpPr>
        <p:spPr>
          <a:xfrm>
            <a:off x="4229046" y="1045786"/>
            <a:ext cx="685800" cy="653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body"/>
          </p:nvPr>
        </p:nvSpPr>
        <p:spPr>
          <a:xfrm>
            <a:off x="1555350" y="1818900"/>
            <a:ext cx="6033300" cy="819900"/>
          </a:xfrm>
          <a:prstGeom prst="rect">
            <a:avLst/>
          </a:prstGeom>
        </p:spPr>
        <p:txBody>
          <a:bodyPr anchorCtr="0" anchor="t" bIns="91425" lIns="91425" spcFirstLastPara="1" rIns="91425" wrap="square" tIns="91425">
            <a:noAutofit/>
          </a:bodyPr>
          <a:lstStyle>
            <a:lvl1pPr indent="-419100" lvl="0" marL="457200" rtl="0" algn="ctr">
              <a:lnSpc>
                <a:spcPct val="100000"/>
              </a:lnSpc>
              <a:spcBef>
                <a:spcPts val="600"/>
              </a:spcBef>
              <a:spcAft>
                <a:spcPts val="0"/>
              </a:spcAft>
              <a:buClr>
                <a:schemeClr val="accent1"/>
              </a:buClr>
              <a:buSzPts val="3000"/>
              <a:buChar char="○"/>
              <a:defRPr i="1" sz="3000">
                <a:solidFill>
                  <a:schemeClr val="accent1"/>
                </a:solidFill>
              </a:defRPr>
            </a:lvl1pPr>
            <a:lvl2pPr indent="-419100" lvl="1" marL="914400" rtl="0" algn="ctr">
              <a:lnSpc>
                <a:spcPct val="100000"/>
              </a:lnSpc>
              <a:spcBef>
                <a:spcPts val="0"/>
              </a:spcBef>
              <a:spcAft>
                <a:spcPts val="0"/>
              </a:spcAft>
              <a:buClr>
                <a:schemeClr val="accent1"/>
              </a:buClr>
              <a:buSzPts val="3000"/>
              <a:buChar char="□"/>
              <a:defRPr i="1" sz="3000">
                <a:solidFill>
                  <a:schemeClr val="accent1"/>
                </a:solidFill>
              </a:defRPr>
            </a:lvl2pPr>
            <a:lvl3pPr indent="-419100" lvl="2" marL="1371600" rtl="0" algn="ctr">
              <a:lnSpc>
                <a:spcPct val="100000"/>
              </a:lnSpc>
              <a:spcBef>
                <a:spcPts val="0"/>
              </a:spcBef>
              <a:spcAft>
                <a:spcPts val="0"/>
              </a:spcAft>
              <a:buClr>
                <a:schemeClr val="accent1"/>
              </a:buClr>
              <a:buSzPts val="3000"/>
              <a:buChar char="○"/>
              <a:defRPr i="1" sz="3000">
                <a:solidFill>
                  <a:schemeClr val="accent1"/>
                </a:solidFill>
              </a:defRPr>
            </a:lvl3pPr>
            <a:lvl4pPr indent="-419100" lvl="3" marL="1828800" rtl="0" algn="ctr">
              <a:lnSpc>
                <a:spcPct val="100000"/>
              </a:lnSpc>
              <a:spcBef>
                <a:spcPts val="0"/>
              </a:spcBef>
              <a:spcAft>
                <a:spcPts val="0"/>
              </a:spcAft>
              <a:buClr>
                <a:schemeClr val="accent1"/>
              </a:buClr>
              <a:buSzPts val="3000"/>
              <a:buChar char="□"/>
              <a:defRPr i="1" sz="3000">
                <a:solidFill>
                  <a:schemeClr val="accent1"/>
                </a:solidFill>
              </a:defRPr>
            </a:lvl4pPr>
            <a:lvl5pPr indent="-419100" lvl="4" marL="2286000" rtl="0" algn="ctr">
              <a:lnSpc>
                <a:spcPct val="100000"/>
              </a:lnSpc>
              <a:spcBef>
                <a:spcPts val="0"/>
              </a:spcBef>
              <a:spcAft>
                <a:spcPts val="0"/>
              </a:spcAft>
              <a:buClr>
                <a:schemeClr val="accent1"/>
              </a:buClr>
              <a:buSzPts val="3000"/>
              <a:buChar char="○"/>
              <a:defRPr i="1" sz="3000">
                <a:solidFill>
                  <a:schemeClr val="accent1"/>
                </a:solidFill>
              </a:defRPr>
            </a:lvl5pPr>
            <a:lvl6pPr indent="-419100" lvl="5" marL="2743200" rtl="0" algn="ctr">
              <a:lnSpc>
                <a:spcPct val="100000"/>
              </a:lnSpc>
              <a:spcBef>
                <a:spcPts val="0"/>
              </a:spcBef>
              <a:spcAft>
                <a:spcPts val="0"/>
              </a:spcAft>
              <a:buClr>
                <a:schemeClr val="accent1"/>
              </a:buClr>
              <a:buSzPts val="3000"/>
              <a:buChar char="■"/>
              <a:defRPr i="1" sz="3000">
                <a:solidFill>
                  <a:schemeClr val="accent1"/>
                </a:solidFill>
              </a:defRPr>
            </a:lvl6pPr>
            <a:lvl7pPr indent="-419100" lvl="6" marL="3200400" rtl="0" algn="ctr">
              <a:lnSpc>
                <a:spcPct val="100000"/>
              </a:lnSpc>
              <a:spcBef>
                <a:spcPts val="0"/>
              </a:spcBef>
              <a:spcAft>
                <a:spcPts val="0"/>
              </a:spcAft>
              <a:buClr>
                <a:schemeClr val="accent1"/>
              </a:buClr>
              <a:buSzPts val="3000"/>
              <a:buChar char="●"/>
              <a:defRPr i="1" sz="3000">
                <a:solidFill>
                  <a:schemeClr val="accent1"/>
                </a:solidFill>
              </a:defRPr>
            </a:lvl7pPr>
            <a:lvl8pPr indent="-419100" lvl="7" marL="3657600" rtl="0" algn="ctr">
              <a:lnSpc>
                <a:spcPct val="100000"/>
              </a:lnSpc>
              <a:spcBef>
                <a:spcPts val="0"/>
              </a:spcBef>
              <a:spcAft>
                <a:spcPts val="0"/>
              </a:spcAft>
              <a:buClr>
                <a:schemeClr val="accent1"/>
              </a:buClr>
              <a:buSzPts val="3000"/>
              <a:buChar char="○"/>
              <a:defRPr i="1" sz="3000">
                <a:solidFill>
                  <a:schemeClr val="accent1"/>
                </a:solidFill>
              </a:defRPr>
            </a:lvl8pPr>
            <a:lvl9pPr indent="-419100" lvl="8" marL="4114800" algn="ctr">
              <a:lnSpc>
                <a:spcPct val="100000"/>
              </a:lnSpc>
              <a:spcBef>
                <a:spcPts val="0"/>
              </a:spcBef>
              <a:spcAft>
                <a:spcPts val="0"/>
              </a:spcAft>
              <a:buClr>
                <a:schemeClr val="accent1"/>
              </a:buClr>
              <a:buSzPts val="3000"/>
              <a:buChar char="■"/>
              <a:defRPr i="1" sz="3000">
                <a:solidFill>
                  <a:schemeClr val="accent1"/>
                </a:solidFill>
              </a:defRPr>
            </a:lvl9pPr>
          </a:lstStyle>
          <a:p/>
        </p:txBody>
      </p:sp>
      <p:sp>
        <p:nvSpPr>
          <p:cNvPr id="19" name="Google Shape;19;p4"/>
          <p:cNvSpPr txBox="1"/>
          <p:nvPr/>
        </p:nvSpPr>
        <p:spPr>
          <a:xfrm>
            <a:off x="3801800" y="854771"/>
            <a:ext cx="1540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lt2"/>
                </a:solidFill>
                <a:latin typeface="Montserrat"/>
                <a:ea typeface="Montserrat"/>
                <a:cs typeface="Montserrat"/>
                <a:sym typeface="Montserrat"/>
              </a:rPr>
              <a:t>“</a:t>
            </a:r>
            <a:endParaRPr sz="9600">
              <a:solidFill>
                <a:schemeClr val="lt2"/>
              </a:solidFill>
              <a:latin typeface="Montserrat"/>
              <a:ea typeface="Montserrat"/>
              <a:cs typeface="Montserrat"/>
              <a:sym typeface="Montserrat"/>
            </a:endParaRPr>
          </a:p>
        </p:txBody>
      </p:sp>
      <p:sp>
        <p:nvSpPr>
          <p:cNvPr id="20" name="Google Shape;20;p4"/>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solidFill>
                  <a:srgbClr val="8F7B87"/>
                </a:solidFill>
              </a:defRPr>
            </a:lvl1pPr>
            <a:lvl2pPr lvl="1">
              <a:buNone/>
              <a:defRPr>
                <a:solidFill>
                  <a:srgbClr val="8F7B87"/>
                </a:solidFill>
              </a:defRPr>
            </a:lvl2pPr>
            <a:lvl3pPr lvl="2">
              <a:buNone/>
              <a:defRPr>
                <a:solidFill>
                  <a:srgbClr val="8F7B87"/>
                </a:solidFill>
              </a:defRPr>
            </a:lvl3pPr>
            <a:lvl4pPr lvl="3">
              <a:buNone/>
              <a:defRPr>
                <a:solidFill>
                  <a:srgbClr val="8F7B87"/>
                </a:solidFill>
              </a:defRPr>
            </a:lvl4pPr>
            <a:lvl5pPr lvl="4">
              <a:buNone/>
              <a:defRPr>
                <a:solidFill>
                  <a:srgbClr val="8F7B87"/>
                </a:solidFill>
              </a:defRPr>
            </a:lvl5pPr>
            <a:lvl6pPr lvl="5">
              <a:buNone/>
              <a:defRPr>
                <a:solidFill>
                  <a:srgbClr val="8F7B87"/>
                </a:solidFill>
              </a:defRPr>
            </a:lvl6pPr>
            <a:lvl7pPr lvl="6">
              <a:buNone/>
              <a:defRPr>
                <a:solidFill>
                  <a:srgbClr val="8F7B87"/>
                </a:solidFill>
              </a:defRPr>
            </a:lvl7pPr>
            <a:lvl8pPr lvl="7">
              <a:buNone/>
              <a:defRPr>
                <a:solidFill>
                  <a:srgbClr val="8F7B87"/>
                </a:solidFill>
              </a:defRPr>
            </a:lvl8pPr>
            <a:lvl9pPr lvl="8">
              <a:buNone/>
              <a:defRPr>
                <a:solidFill>
                  <a:srgbClr val="8F7B8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3" name="Google Shape;23;p5"/>
          <p:cNvSpPr txBox="1"/>
          <p:nvPr>
            <p:ph idx="1" type="body"/>
          </p:nvPr>
        </p:nvSpPr>
        <p:spPr>
          <a:xfrm>
            <a:off x="617100" y="1269863"/>
            <a:ext cx="7909800" cy="3215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cxnSp>
        <p:nvCxnSpPr>
          <p:cNvPr id="24" name="Google Shape;24;p5"/>
          <p:cNvCxnSpPr/>
          <p:nvPr/>
        </p:nvCxnSpPr>
        <p:spPr>
          <a:xfrm rot="10800000">
            <a:off x="-23700" y="541800"/>
            <a:ext cx="2341800" cy="0"/>
          </a:xfrm>
          <a:prstGeom prst="straightConnector1">
            <a:avLst/>
          </a:prstGeom>
          <a:noFill/>
          <a:ln cap="flat" cmpd="sng" w="9525">
            <a:solidFill>
              <a:schemeClr val="dk2"/>
            </a:solidFill>
            <a:prstDash val="solid"/>
            <a:round/>
            <a:headEnd len="med" w="med" type="oval"/>
            <a:tailEnd len="med" w="med" type="none"/>
          </a:ln>
        </p:spPr>
      </p:cxnSp>
      <p:cxnSp>
        <p:nvCxnSpPr>
          <p:cNvPr id="25" name="Google Shape;25;p5"/>
          <p:cNvCxnSpPr/>
          <p:nvPr/>
        </p:nvCxnSpPr>
        <p:spPr>
          <a:xfrm>
            <a:off x="6825900" y="541800"/>
            <a:ext cx="2331300" cy="0"/>
          </a:xfrm>
          <a:prstGeom prst="straightConnector1">
            <a:avLst/>
          </a:prstGeom>
          <a:noFill/>
          <a:ln cap="flat" cmpd="sng" w="9525">
            <a:solidFill>
              <a:schemeClr val="dk2"/>
            </a:solidFill>
            <a:prstDash val="solid"/>
            <a:round/>
            <a:headEnd len="med" w="med" type="oval"/>
            <a:tailEnd len="med" w="med" type="none"/>
          </a:ln>
        </p:spPr>
      </p:cxnSp>
      <p:sp>
        <p:nvSpPr>
          <p:cNvPr id="26" name="Google Shape;26;p5"/>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sp>
        <p:nvSpPr>
          <p:cNvPr id="28" name="Google Shape;28;p6"/>
          <p:cNvSpPr txBox="1"/>
          <p:nvPr>
            <p:ph idx="1" type="body"/>
          </p:nvPr>
        </p:nvSpPr>
        <p:spPr>
          <a:xfrm>
            <a:off x="626350" y="1346063"/>
            <a:ext cx="3644400" cy="3204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29" name="Google Shape;29;p6"/>
          <p:cNvSpPr txBox="1"/>
          <p:nvPr>
            <p:ph idx="2" type="body"/>
          </p:nvPr>
        </p:nvSpPr>
        <p:spPr>
          <a:xfrm>
            <a:off x="4870698" y="1346063"/>
            <a:ext cx="3644400" cy="3204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0" name="Google Shape;30;p6"/>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cxnSp>
        <p:nvCxnSpPr>
          <p:cNvPr id="31" name="Google Shape;31;p6"/>
          <p:cNvCxnSpPr/>
          <p:nvPr/>
        </p:nvCxnSpPr>
        <p:spPr>
          <a:xfrm rot="10800000">
            <a:off x="-23700" y="541800"/>
            <a:ext cx="2341800" cy="0"/>
          </a:xfrm>
          <a:prstGeom prst="straightConnector1">
            <a:avLst/>
          </a:prstGeom>
          <a:noFill/>
          <a:ln cap="flat" cmpd="sng" w="9525">
            <a:solidFill>
              <a:schemeClr val="dk2"/>
            </a:solidFill>
            <a:prstDash val="solid"/>
            <a:round/>
            <a:headEnd len="med" w="med" type="oval"/>
            <a:tailEnd len="med" w="med" type="none"/>
          </a:ln>
        </p:spPr>
      </p:cxnSp>
      <p:cxnSp>
        <p:nvCxnSpPr>
          <p:cNvPr id="32" name="Google Shape;32;p6"/>
          <p:cNvCxnSpPr/>
          <p:nvPr/>
        </p:nvCxnSpPr>
        <p:spPr>
          <a:xfrm>
            <a:off x="6825900" y="541800"/>
            <a:ext cx="2331300" cy="0"/>
          </a:xfrm>
          <a:prstGeom prst="straightConnector1">
            <a:avLst/>
          </a:prstGeom>
          <a:noFill/>
          <a:ln cap="flat" cmpd="sng" w="9525">
            <a:solidFill>
              <a:schemeClr val="dk2"/>
            </a:solidFill>
            <a:prstDash val="solid"/>
            <a:round/>
            <a:headEnd len="med" w="med" type="oval"/>
            <a:tailEnd len="med" w="med" type="none"/>
          </a:ln>
        </p:spPr>
      </p:cxnSp>
      <p:sp>
        <p:nvSpPr>
          <p:cNvPr id="33" name="Google Shape;33;p6"/>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4" name="Shape 34"/>
        <p:cNvGrpSpPr/>
        <p:nvPr/>
      </p:nvGrpSpPr>
      <p:grpSpPr>
        <a:xfrm>
          <a:off x="0" y="0"/>
          <a:ext cx="0" cy="0"/>
          <a:chOff x="0" y="0"/>
          <a:chExt cx="0" cy="0"/>
        </a:xfrm>
      </p:grpSpPr>
      <p:sp>
        <p:nvSpPr>
          <p:cNvPr id="35" name="Google Shape;35;p7"/>
          <p:cNvSpPr txBox="1"/>
          <p:nvPr>
            <p:ph idx="1" type="body"/>
          </p:nvPr>
        </p:nvSpPr>
        <p:spPr>
          <a:xfrm>
            <a:off x="626350" y="1281750"/>
            <a:ext cx="2547900" cy="319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 name="Google Shape;36;p7"/>
          <p:cNvSpPr txBox="1"/>
          <p:nvPr>
            <p:ph idx="2" type="body"/>
          </p:nvPr>
        </p:nvSpPr>
        <p:spPr>
          <a:xfrm>
            <a:off x="3304738" y="1281750"/>
            <a:ext cx="2547900" cy="319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7" name="Google Shape;37;p7"/>
          <p:cNvSpPr txBox="1"/>
          <p:nvPr>
            <p:ph idx="3" type="body"/>
          </p:nvPr>
        </p:nvSpPr>
        <p:spPr>
          <a:xfrm>
            <a:off x="5983125" y="1281750"/>
            <a:ext cx="2547900" cy="319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 name="Google Shape;38;p7"/>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cxnSp>
        <p:nvCxnSpPr>
          <p:cNvPr id="39" name="Google Shape;39;p7"/>
          <p:cNvCxnSpPr/>
          <p:nvPr/>
        </p:nvCxnSpPr>
        <p:spPr>
          <a:xfrm rot="10800000">
            <a:off x="-23700" y="541800"/>
            <a:ext cx="2341800" cy="0"/>
          </a:xfrm>
          <a:prstGeom prst="straightConnector1">
            <a:avLst/>
          </a:prstGeom>
          <a:noFill/>
          <a:ln cap="flat" cmpd="sng" w="9525">
            <a:solidFill>
              <a:schemeClr val="dk2"/>
            </a:solidFill>
            <a:prstDash val="solid"/>
            <a:round/>
            <a:headEnd len="med" w="med" type="oval"/>
            <a:tailEnd len="med" w="med" type="none"/>
          </a:ln>
        </p:spPr>
      </p:cxnSp>
      <p:cxnSp>
        <p:nvCxnSpPr>
          <p:cNvPr id="40" name="Google Shape;40;p7"/>
          <p:cNvCxnSpPr/>
          <p:nvPr/>
        </p:nvCxnSpPr>
        <p:spPr>
          <a:xfrm>
            <a:off x="6825900" y="541800"/>
            <a:ext cx="2331300" cy="0"/>
          </a:xfrm>
          <a:prstGeom prst="straightConnector1">
            <a:avLst/>
          </a:prstGeom>
          <a:noFill/>
          <a:ln cap="flat" cmpd="sng" w="9525">
            <a:solidFill>
              <a:schemeClr val="dk2"/>
            </a:solidFill>
            <a:prstDash val="solid"/>
            <a:round/>
            <a:headEnd len="med" w="med" type="oval"/>
            <a:tailEnd len="med" w="med" type="none"/>
          </a:ln>
        </p:spPr>
      </p:cxnSp>
      <p:sp>
        <p:nvSpPr>
          <p:cNvPr id="41" name="Google Shape;41;p7"/>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8"/>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cxnSp>
        <p:nvCxnSpPr>
          <p:cNvPr id="44" name="Google Shape;44;p8"/>
          <p:cNvCxnSpPr/>
          <p:nvPr/>
        </p:nvCxnSpPr>
        <p:spPr>
          <a:xfrm rot="10800000">
            <a:off x="-23700" y="541800"/>
            <a:ext cx="2341800" cy="0"/>
          </a:xfrm>
          <a:prstGeom prst="straightConnector1">
            <a:avLst/>
          </a:prstGeom>
          <a:noFill/>
          <a:ln cap="flat" cmpd="sng" w="9525">
            <a:solidFill>
              <a:schemeClr val="dk2"/>
            </a:solidFill>
            <a:prstDash val="solid"/>
            <a:round/>
            <a:headEnd len="med" w="med" type="oval"/>
            <a:tailEnd len="med" w="med" type="none"/>
          </a:ln>
        </p:spPr>
      </p:cxnSp>
      <p:cxnSp>
        <p:nvCxnSpPr>
          <p:cNvPr id="45" name="Google Shape;45;p8"/>
          <p:cNvCxnSpPr/>
          <p:nvPr/>
        </p:nvCxnSpPr>
        <p:spPr>
          <a:xfrm>
            <a:off x="6825900" y="541800"/>
            <a:ext cx="2331300" cy="0"/>
          </a:xfrm>
          <a:prstGeom prst="straightConnector1">
            <a:avLst/>
          </a:prstGeom>
          <a:noFill/>
          <a:ln cap="flat" cmpd="sng" w="9525">
            <a:solidFill>
              <a:schemeClr val="dk2"/>
            </a:solidFill>
            <a:prstDash val="solid"/>
            <a:round/>
            <a:headEnd len="med" w="med" type="oval"/>
            <a:tailEnd len="med" w="med" type="none"/>
          </a:ln>
        </p:spPr>
      </p:cxnSp>
      <p:sp>
        <p:nvSpPr>
          <p:cNvPr id="46" name="Google Shape;46;p8"/>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9"/>
          <p:cNvSpPr txBox="1"/>
          <p:nvPr>
            <p:ph idx="1" type="body"/>
          </p:nvPr>
        </p:nvSpPr>
        <p:spPr>
          <a:xfrm>
            <a:off x="2600500" y="4396706"/>
            <a:ext cx="3957600" cy="519600"/>
          </a:xfrm>
          <a:prstGeom prst="rect">
            <a:avLst/>
          </a:prstGeom>
        </p:spPr>
        <p:txBody>
          <a:bodyPr anchorCtr="0" anchor="ctr" bIns="91425" lIns="91425" spcFirstLastPara="1" rIns="91425" wrap="square" tIns="91425">
            <a:noAutofit/>
          </a:bodyPr>
          <a:lstStyle>
            <a:lvl1pPr indent="-228600" lvl="0" marL="457200" algn="ctr">
              <a:spcBef>
                <a:spcPts val="360"/>
              </a:spcBef>
              <a:spcAft>
                <a:spcPts val="0"/>
              </a:spcAft>
              <a:buSzPts val="1800"/>
              <a:buNone/>
              <a:defRPr i="1" sz="1800"/>
            </a:lvl1pPr>
          </a:lstStyle>
          <a:p/>
        </p:txBody>
      </p:sp>
      <p:cxnSp>
        <p:nvCxnSpPr>
          <p:cNvPr id="49" name="Google Shape;49;p9"/>
          <p:cNvCxnSpPr/>
          <p:nvPr/>
        </p:nvCxnSpPr>
        <p:spPr>
          <a:xfrm rot="10800000">
            <a:off x="-15900" y="4689847"/>
            <a:ext cx="2334000" cy="0"/>
          </a:xfrm>
          <a:prstGeom prst="straightConnector1">
            <a:avLst/>
          </a:prstGeom>
          <a:noFill/>
          <a:ln cap="flat" cmpd="sng" w="9525">
            <a:solidFill>
              <a:schemeClr val="dk2"/>
            </a:solidFill>
            <a:prstDash val="solid"/>
            <a:round/>
            <a:headEnd len="med" w="med" type="oval"/>
            <a:tailEnd len="med" w="med" type="none"/>
          </a:ln>
        </p:spPr>
      </p:cxnSp>
      <p:cxnSp>
        <p:nvCxnSpPr>
          <p:cNvPr id="50" name="Google Shape;50;p9"/>
          <p:cNvCxnSpPr/>
          <p:nvPr/>
        </p:nvCxnSpPr>
        <p:spPr>
          <a:xfrm>
            <a:off x="6825900" y="4689847"/>
            <a:ext cx="2339400" cy="0"/>
          </a:xfrm>
          <a:prstGeom prst="straightConnector1">
            <a:avLst/>
          </a:prstGeom>
          <a:noFill/>
          <a:ln cap="flat" cmpd="sng" w="9525">
            <a:solidFill>
              <a:schemeClr val="dk2"/>
            </a:solidFill>
            <a:prstDash val="solid"/>
            <a:round/>
            <a:headEnd len="med" w="med" type="oval"/>
            <a:tailEnd len="med" w="med" type="none"/>
          </a:ln>
        </p:spPr>
      </p:cxnSp>
      <p:sp>
        <p:nvSpPr>
          <p:cNvPr id="51" name="Google Shape;51;p9"/>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0"/>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30350" y="206000"/>
            <a:ext cx="4283400" cy="8574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617100" y="1269863"/>
            <a:ext cx="7909800" cy="3215400"/>
          </a:xfrm>
          <a:prstGeom prst="rect">
            <a:avLst/>
          </a:prstGeom>
          <a:noFill/>
          <a:ln>
            <a:noFill/>
          </a:ln>
        </p:spPr>
        <p:txBody>
          <a:bodyPr anchorCtr="0" anchor="t" bIns="91425" lIns="91425" spcFirstLastPara="1" rIns="91425" wrap="square" tIns="91425">
            <a:noAutofit/>
          </a:bodyPr>
          <a:lstStyle>
            <a:lvl1pPr indent="-381000" lvl="0" marL="457200">
              <a:lnSpc>
                <a:spcPct val="115000"/>
              </a:lnSpc>
              <a:spcBef>
                <a:spcPts val="60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1pPr>
            <a:lvl2pPr indent="-381000" lvl="1" marL="914400">
              <a:lnSpc>
                <a:spcPct val="115000"/>
              </a:lnSpc>
              <a:spcBef>
                <a:spcPts val="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2pPr>
            <a:lvl3pPr indent="-381000" lvl="2" marL="1371600">
              <a:lnSpc>
                <a:spcPct val="115000"/>
              </a:lnSpc>
              <a:spcBef>
                <a:spcPts val="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3pPr>
            <a:lvl4pPr indent="-381000" lvl="3" marL="18288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indent="-381000" lvl="4" marL="2286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indent="-381000" lvl="5" marL="27432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indent="-381000" lvl="6" marL="32004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indent="-381000" lvl="7" marL="36576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indent="-381000" lvl="8" marL="41148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p:txBody>
      </p:sp>
      <p:sp>
        <p:nvSpPr>
          <p:cNvPr id="8" name="Google Shape;8;p1"/>
          <p:cNvSpPr txBox="1"/>
          <p:nvPr>
            <p:ph idx="12" type="sldNum"/>
          </p:nvPr>
        </p:nvSpPr>
        <p:spPr>
          <a:xfrm>
            <a:off x="4297650" y="4749851"/>
            <a:ext cx="548700" cy="393600"/>
          </a:xfrm>
          <a:prstGeom prst="rect">
            <a:avLst/>
          </a:prstGeom>
          <a:noFill/>
          <a:ln>
            <a:noFill/>
          </a:ln>
        </p:spPr>
        <p:txBody>
          <a:bodyPr anchorCtr="0" anchor="t" bIns="91425" lIns="91425" spcFirstLastPara="1" rIns="91425" wrap="square" tIns="91425">
            <a:noAutofit/>
          </a:bodyPr>
          <a:lstStyle>
            <a:lvl1pPr lvl="0" algn="ctr">
              <a:buNone/>
              <a:defRPr sz="1300">
                <a:solidFill>
                  <a:schemeClr val="accent1"/>
                </a:solidFill>
                <a:latin typeface="PT Serif"/>
                <a:ea typeface="PT Serif"/>
                <a:cs typeface="PT Serif"/>
                <a:sym typeface="PT Serif"/>
              </a:defRPr>
            </a:lvl1pPr>
            <a:lvl2pPr lvl="1" algn="ctr">
              <a:buNone/>
              <a:defRPr sz="1300">
                <a:solidFill>
                  <a:schemeClr val="accent1"/>
                </a:solidFill>
                <a:latin typeface="PT Serif"/>
                <a:ea typeface="PT Serif"/>
                <a:cs typeface="PT Serif"/>
                <a:sym typeface="PT Serif"/>
              </a:defRPr>
            </a:lvl2pPr>
            <a:lvl3pPr lvl="2" algn="ctr">
              <a:buNone/>
              <a:defRPr sz="1300">
                <a:solidFill>
                  <a:schemeClr val="accent1"/>
                </a:solidFill>
                <a:latin typeface="PT Serif"/>
                <a:ea typeface="PT Serif"/>
                <a:cs typeface="PT Serif"/>
                <a:sym typeface="PT Serif"/>
              </a:defRPr>
            </a:lvl3pPr>
            <a:lvl4pPr lvl="3" algn="ctr">
              <a:buNone/>
              <a:defRPr sz="1300">
                <a:solidFill>
                  <a:schemeClr val="accent1"/>
                </a:solidFill>
                <a:latin typeface="PT Serif"/>
                <a:ea typeface="PT Serif"/>
                <a:cs typeface="PT Serif"/>
                <a:sym typeface="PT Serif"/>
              </a:defRPr>
            </a:lvl4pPr>
            <a:lvl5pPr lvl="4" algn="ctr">
              <a:buNone/>
              <a:defRPr sz="1300">
                <a:solidFill>
                  <a:schemeClr val="accent1"/>
                </a:solidFill>
                <a:latin typeface="PT Serif"/>
                <a:ea typeface="PT Serif"/>
                <a:cs typeface="PT Serif"/>
                <a:sym typeface="PT Serif"/>
              </a:defRPr>
            </a:lvl5pPr>
            <a:lvl6pPr lvl="5" algn="ctr">
              <a:buNone/>
              <a:defRPr sz="1300">
                <a:solidFill>
                  <a:schemeClr val="accent1"/>
                </a:solidFill>
                <a:latin typeface="PT Serif"/>
                <a:ea typeface="PT Serif"/>
                <a:cs typeface="PT Serif"/>
                <a:sym typeface="PT Serif"/>
              </a:defRPr>
            </a:lvl6pPr>
            <a:lvl7pPr lvl="6" algn="ctr">
              <a:buNone/>
              <a:defRPr sz="1300">
                <a:solidFill>
                  <a:schemeClr val="accent1"/>
                </a:solidFill>
                <a:latin typeface="PT Serif"/>
                <a:ea typeface="PT Serif"/>
                <a:cs typeface="PT Serif"/>
                <a:sym typeface="PT Serif"/>
              </a:defRPr>
            </a:lvl7pPr>
            <a:lvl8pPr lvl="7" algn="ctr">
              <a:buNone/>
              <a:defRPr sz="1300">
                <a:solidFill>
                  <a:schemeClr val="accent1"/>
                </a:solidFill>
                <a:latin typeface="PT Serif"/>
                <a:ea typeface="PT Serif"/>
                <a:cs typeface="PT Serif"/>
                <a:sym typeface="PT Serif"/>
              </a:defRPr>
            </a:lvl8pPr>
            <a:lvl9pPr lvl="8" algn="ctr">
              <a:buNone/>
              <a:defRPr sz="1300">
                <a:solidFill>
                  <a:schemeClr val="accent1"/>
                </a:solidFill>
                <a:latin typeface="PT Serif"/>
                <a:ea typeface="PT Serif"/>
                <a:cs typeface="PT Serif"/>
                <a:sym typeface="PT Serif"/>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6.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1"/>
          <p:cNvSpPr txBox="1"/>
          <p:nvPr>
            <p:ph type="ctrTitle"/>
          </p:nvPr>
        </p:nvSpPr>
        <p:spPr>
          <a:xfrm>
            <a:off x="634275" y="1839413"/>
            <a:ext cx="78888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ARE TEACHERS OBSOLETE?</a:t>
            </a:r>
            <a:endParaRPr/>
          </a:p>
        </p:txBody>
      </p:sp>
      <p:sp>
        <p:nvSpPr>
          <p:cNvPr id="59" name="Google Shape;59;p11"/>
          <p:cNvSpPr txBox="1"/>
          <p:nvPr/>
        </p:nvSpPr>
        <p:spPr>
          <a:xfrm>
            <a:off x="2599875" y="3571250"/>
            <a:ext cx="3950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Emily Jensen’s Area Exam</a:t>
            </a:r>
            <a:endParaRPr>
              <a:solidFill>
                <a:schemeClr val="lt1"/>
              </a:solidFill>
              <a:latin typeface="Montserrat"/>
              <a:ea typeface="Montserrat"/>
              <a:cs typeface="Montserrat"/>
              <a:sym typeface="Montserrat"/>
            </a:endParaRPr>
          </a:p>
          <a:p>
            <a:pPr indent="0" lvl="0" marL="0" rtl="0" algn="ctr">
              <a:spcBef>
                <a:spcPts val="0"/>
              </a:spcBef>
              <a:spcAft>
                <a:spcPts val="0"/>
              </a:spcAft>
              <a:buNone/>
            </a:pPr>
            <a:r>
              <a:rPr lang="en">
                <a:solidFill>
                  <a:schemeClr val="lt1"/>
                </a:solidFill>
                <a:latin typeface="Montserrat"/>
                <a:ea typeface="Montserrat"/>
                <a:cs typeface="Montserrat"/>
                <a:sym typeface="Montserrat"/>
              </a:rPr>
              <a:t>12 November, 2021</a:t>
            </a:r>
            <a:endParaRPr>
              <a:solidFill>
                <a:schemeClr val="lt1"/>
              </a:solidFill>
              <a:latin typeface="Montserrat"/>
              <a:ea typeface="Montserrat"/>
              <a:cs typeface="Montserrat"/>
              <a:sym typeface="Montserrat"/>
            </a:endParaRPr>
          </a:p>
        </p:txBody>
      </p:sp>
      <p:sp>
        <p:nvSpPr>
          <p:cNvPr id="60" name="Google Shape;60;p11"/>
          <p:cNvSpPr txBox="1"/>
          <p:nvPr/>
        </p:nvSpPr>
        <p:spPr>
          <a:xfrm>
            <a:off x="0" y="4758875"/>
            <a:ext cx="240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PT Serif"/>
                <a:ea typeface="PT Serif"/>
                <a:cs typeface="PT Serif"/>
                <a:sym typeface="PT Serif"/>
              </a:rPr>
              <a:t>Full bibliography at the end</a:t>
            </a:r>
            <a:endParaRPr sz="1200">
              <a:solidFill>
                <a:schemeClr val="lt1"/>
              </a:solidFill>
              <a:latin typeface="PT Serif"/>
              <a:ea typeface="PT Serif"/>
              <a:cs typeface="PT Serif"/>
              <a:sym typeface="PT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Adaptive Systems</a:t>
            </a:r>
            <a:endParaRPr/>
          </a:p>
        </p:txBody>
      </p:sp>
      <p:sp>
        <p:nvSpPr>
          <p:cNvPr id="121" name="Google Shape;121;p20"/>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22" name="Google Shape;122;p20"/>
          <p:cNvPicPr preferRelativeResize="0"/>
          <p:nvPr/>
        </p:nvPicPr>
        <p:blipFill rotWithShape="1">
          <a:blip r:embed="rId3">
            <a:alphaModFix/>
          </a:blip>
          <a:srcRect b="0" l="0" r="0" t="0"/>
          <a:stretch/>
        </p:blipFill>
        <p:spPr>
          <a:xfrm>
            <a:off x="1777625" y="690375"/>
            <a:ext cx="5588749" cy="4059474"/>
          </a:xfrm>
          <a:prstGeom prst="rect">
            <a:avLst/>
          </a:prstGeom>
          <a:noFill/>
          <a:ln>
            <a:noFill/>
          </a:ln>
        </p:spPr>
      </p:pic>
      <p:sp>
        <p:nvSpPr>
          <p:cNvPr id="123" name="Google Shape;123;p20"/>
          <p:cNvSpPr txBox="1"/>
          <p:nvPr/>
        </p:nvSpPr>
        <p:spPr>
          <a:xfrm>
            <a:off x="0" y="4746550"/>
            <a:ext cx="35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(Fig. from Feigh, 2012</a:t>
            </a:r>
            <a:r>
              <a:rPr lang="en">
                <a:latin typeface="Montserrat"/>
                <a:ea typeface="Montserrat"/>
                <a:cs typeface="Montserrat"/>
                <a:sym typeface="Montserrat"/>
              </a:rPr>
              <a:t>; Heard, 2020</a:t>
            </a:r>
            <a:r>
              <a:rPr lang="en">
                <a:latin typeface="Montserrat"/>
                <a:ea typeface="Montserrat"/>
                <a:cs typeface="Montserrat"/>
                <a:sym typeface="Montserrat"/>
              </a:rPr>
              <a:t>)</a:t>
            </a:r>
            <a:endParaRPr/>
          </a:p>
        </p:txBody>
      </p:sp>
      <p:sp>
        <p:nvSpPr>
          <p:cNvPr id="124" name="Google Shape;124;p20"/>
          <p:cNvSpPr/>
          <p:nvPr/>
        </p:nvSpPr>
        <p:spPr>
          <a:xfrm>
            <a:off x="1835175" y="774025"/>
            <a:ext cx="2534400" cy="2696700"/>
          </a:xfrm>
          <a:prstGeom prst="rect">
            <a:avLst/>
          </a:prstGeom>
          <a:solidFill>
            <a:srgbClr val="FFF2CC">
              <a:alpha val="49160"/>
            </a:srgbClr>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Adaptive Systems</a:t>
            </a:r>
            <a:endParaRPr/>
          </a:p>
        </p:txBody>
      </p:sp>
      <p:sp>
        <p:nvSpPr>
          <p:cNvPr id="130" name="Google Shape;130;p21"/>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1" name="Google Shape;131;p21"/>
          <p:cNvPicPr preferRelativeResize="0"/>
          <p:nvPr/>
        </p:nvPicPr>
        <p:blipFill rotWithShape="1">
          <a:blip r:embed="rId3">
            <a:alphaModFix/>
          </a:blip>
          <a:srcRect b="0" l="0" r="0" t="0"/>
          <a:stretch/>
        </p:blipFill>
        <p:spPr>
          <a:xfrm>
            <a:off x="1777625" y="690375"/>
            <a:ext cx="5588749" cy="4059474"/>
          </a:xfrm>
          <a:prstGeom prst="rect">
            <a:avLst/>
          </a:prstGeom>
          <a:noFill/>
          <a:ln>
            <a:noFill/>
          </a:ln>
        </p:spPr>
      </p:pic>
      <p:sp>
        <p:nvSpPr>
          <p:cNvPr id="132" name="Google Shape;132;p21"/>
          <p:cNvSpPr txBox="1"/>
          <p:nvPr/>
        </p:nvSpPr>
        <p:spPr>
          <a:xfrm>
            <a:off x="0" y="4746550"/>
            <a:ext cx="330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(Fig. from Feigh, 2012; Heard, 2020)</a:t>
            </a:r>
            <a:endParaRPr/>
          </a:p>
        </p:txBody>
      </p:sp>
      <p:sp>
        <p:nvSpPr>
          <p:cNvPr id="133" name="Google Shape;133;p21"/>
          <p:cNvSpPr/>
          <p:nvPr/>
        </p:nvSpPr>
        <p:spPr>
          <a:xfrm>
            <a:off x="4444375" y="774025"/>
            <a:ext cx="1373100" cy="2696700"/>
          </a:xfrm>
          <a:prstGeom prst="rect">
            <a:avLst/>
          </a:prstGeom>
          <a:solidFill>
            <a:srgbClr val="FFF2CC">
              <a:alpha val="49160"/>
            </a:srgbClr>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Adaptive Systems</a:t>
            </a:r>
            <a:endParaRPr/>
          </a:p>
        </p:txBody>
      </p:sp>
      <p:sp>
        <p:nvSpPr>
          <p:cNvPr id="139" name="Google Shape;139;p22"/>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0" name="Google Shape;140;p22"/>
          <p:cNvPicPr preferRelativeResize="0"/>
          <p:nvPr/>
        </p:nvPicPr>
        <p:blipFill rotWithShape="1">
          <a:blip r:embed="rId3">
            <a:alphaModFix/>
          </a:blip>
          <a:srcRect b="0" l="0" r="0" t="0"/>
          <a:stretch/>
        </p:blipFill>
        <p:spPr>
          <a:xfrm>
            <a:off x="1777625" y="690375"/>
            <a:ext cx="5588749" cy="4059474"/>
          </a:xfrm>
          <a:prstGeom prst="rect">
            <a:avLst/>
          </a:prstGeom>
          <a:noFill/>
          <a:ln>
            <a:noFill/>
          </a:ln>
        </p:spPr>
      </p:pic>
      <p:sp>
        <p:nvSpPr>
          <p:cNvPr id="141" name="Google Shape;141;p22"/>
          <p:cNvSpPr txBox="1"/>
          <p:nvPr/>
        </p:nvSpPr>
        <p:spPr>
          <a:xfrm>
            <a:off x="0" y="4746550"/>
            <a:ext cx="33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(Fig. from Feigh, 2012; Heard, 2020)</a:t>
            </a:r>
            <a:endParaRPr/>
          </a:p>
        </p:txBody>
      </p:sp>
      <p:sp>
        <p:nvSpPr>
          <p:cNvPr id="142" name="Google Shape;142;p22"/>
          <p:cNvSpPr/>
          <p:nvPr/>
        </p:nvSpPr>
        <p:spPr>
          <a:xfrm>
            <a:off x="5855100" y="774025"/>
            <a:ext cx="1333800" cy="2696700"/>
          </a:xfrm>
          <a:prstGeom prst="rect">
            <a:avLst/>
          </a:prstGeom>
          <a:solidFill>
            <a:srgbClr val="FFF2CC">
              <a:alpha val="49160"/>
            </a:srgbClr>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ctrTitle"/>
          </p:nvPr>
        </p:nvSpPr>
        <p:spPr>
          <a:xfrm>
            <a:off x="2600500" y="2040544"/>
            <a:ext cx="585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HUMANS</a:t>
            </a:r>
            <a:endParaRPr/>
          </a:p>
        </p:txBody>
      </p:sp>
      <p:sp>
        <p:nvSpPr>
          <p:cNvPr id="148" name="Google Shape;148;p23"/>
          <p:cNvSpPr txBox="1"/>
          <p:nvPr>
            <p:ph idx="1" type="subTitle"/>
          </p:nvPr>
        </p:nvSpPr>
        <p:spPr>
          <a:xfrm>
            <a:off x="2600400" y="3182963"/>
            <a:ext cx="58578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Efficiently and at scale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4" name="Google Shape;154;p24"/>
          <p:cNvSpPr txBox="1"/>
          <p:nvPr/>
        </p:nvSpPr>
        <p:spPr>
          <a:xfrm>
            <a:off x="0" y="4746550"/>
            <a:ext cx="33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(Pelánek, 2017)</a:t>
            </a:r>
            <a:endParaRPr/>
          </a:p>
        </p:txBody>
      </p:sp>
      <p:sp>
        <p:nvSpPr>
          <p:cNvPr id="155" name="Google Shape;155;p24"/>
          <p:cNvSpPr txBox="1"/>
          <p:nvPr/>
        </p:nvSpPr>
        <p:spPr>
          <a:xfrm>
            <a:off x="3508350" y="925125"/>
            <a:ext cx="2127300" cy="959400"/>
          </a:xfrm>
          <a:prstGeom prst="rect">
            <a:avLst/>
          </a:prstGeom>
          <a:solidFill>
            <a:schemeClr val="accent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Learner Modeling</a:t>
            </a:r>
            <a:endParaRPr>
              <a:latin typeface="Montserrat SemiBold"/>
              <a:ea typeface="Montserrat SemiBold"/>
              <a:cs typeface="Montserrat SemiBold"/>
              <a:sym typeface="Montserrat SemiBold"/>
            </a:endParaRPr>
          </a:p>
          <a:p>
            <a:pPr indent="0" lvl="0" marL="0" rtl="0" algn="l">
              <a:spcBef>
                <a:spcPts val="1000"/>
              </a:spcBef>
              <a:spcAft>
                <a:spcPts val="0"/>
              </a:spcAft>
              <a:buNone/>
            </a:pPr>
            <a:r>
              <a:rPr lang="en">
                <a:latin typeface="PT Serif"/>
                <a:ea typeface="PT Serif"/>
                <a:cs typeface="PT Serif"/>
                <a:sym typeface="PT Serif"/>
              </a:rPr>
              <a:t>Estimates learner’s internal state</a:t>
            </a:r>
            <a:endParaRPr>
              <a:latin typeface="PT Serif"/>
              <a:ea typeface="PT Serif"/>
              <a:cs typeface="PT Serif"/>
              <a:sym typeface="PT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1" name="Google Shape;161;p25"/>
          <p:cNvSpPr txBox="1"/>
          <p:nvPr/>
        </p:nvSpPr>
        <p:spPr>
          <a:xfrm>
            <a:off x="0" y="4746550"/>
            <a:ext cx="33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(Pelánek, 2017)</a:t>
            </a:r>
            <a:endParaRPr/>
          </a:p>
        </p:txBody>
      </p:sp>
      <p:sp>
        <p:nvSpPr>
          <p:cNvPr id="162" name="Google Shape;162;p25"/>
          <p:cNvSpPr txBox="1"/>
          <p:nvPr/>
        </p:nvSpPr>
        <p:spPr>
          <a:xfrm>
            <a:off x="3508350" y="925125"/>
            <a:ext cx="2127300" cy="959400"/>
          </a:xfrm>
          <a:prstGeom prst="rect">
            <a:avLst/>
          </a:prstGeom>
          <a:solidFill>
            <a:schemeClr val="accent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Learner Modeling</a:t>
            </a:r>
            <a:endParaRPr>
              <a:latin typeface="Montserrat SemiBold"/>
              <a:ea typeface="Montserrat SemiBold"/>
              <a:cs typeface="Montserrat SemiBold"/>
              <a:sym typeface="Montserrat SemiBold"/>
            </a:endParaRPr>
          </a:p>
          <a:p>
            <a:pPr indent="0" lvl="0" marL="0" rtl="0" algn="l">
              <a:spcBef>
                <a:spcPts val="1000"/>
              </a:spcBef>
              <a:spcAft>
                <a:spcPts val="0"/>
              </a:spcAft>
              <a:buNone/>
            </a:pPr>
            <a:r>
              <a:rPr lang="en">
                <a:latin typeface="PT Serif"/>
                <a:ea typeface="PT Serif"/>
                <a:cs typeface="PT Serif"/>
                <a:sym typeface="PT Serif"/>
              </a:rPr>
              <a:t>Estimates learner’s internal state</a:t>
            </a:r>
            <a:endParaRPr>
              <a:latin typeface="PT Serif"/>
              <a:ea typeface="PT Serif"/>
              <a:cs typeface="PT Serif"/>
              <a:sym typeface="PT Serif"/>
            </a:endParaRPr>
          </a:p>
        </p:txBody>
      </p:sp>
      <p:sp>
        <p:nvSpPr>
          <p:cNvPr id="163" name="Google Shape;163;p25"/>
          <p:cNvSpPr txBox="1"/>
          <p:nvPr/>
        </p:nvSpPr>
        <p:spPr>
          <a:xfrm>
            <a:off x="1551425" y="2709475"/>
            <a:ext cx="2455200" cy="959400"/>
          </a:xfrm>
          <a:prstGeom prst="rect">
            <a:avLst/>
          </a:prstGeom>
          <a:solidFill>
            <a:schemeClr val="accent4"/>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Domain Model</a:t>
            </a:r>
            <a:endParaRPr>
              <a:latin typeface="Montserrat SemiBold"/>
              <a:ea typeface="Montserrat SemiBold"/>
              <a:cs typeface="Montserrat SemiBold"/>
              <a:sym typeface="Montserrat SemiBold"/>
            </a:endParaRPr>
          </a:p>
          <a:p>
            <a:pPr indent="0" lvl="0" marL="0" rtl="0" algn="l">
              <a:spcBef>
                <a:spcPts val="1000"/>
              </a:spcBef>
              <a:spcAft>
                <a:spcPts val="0"/>
              </a:spcAft>
              <a:buNone/>
            </a:pPr>
            <a:r>
              <a:rPr lang="en">
                <a:latin typeface="PT Serif"/>
                <a:ea typeface="PT Serif"/>
                <a:cs typeface="PT Serif"/>
                <a:sym typeface="PT Serif"/>
              </a:rPr>
              <a:t>Task specific representation of skills to learn</a:t>
            </a:r>
            <a:endParaRPr>
              <a:latin typeface="PT Serif"/>
              <a:ea typeface="PT Serif"/>
              <a:cs typeface="PT Serif"/>
              <a:sym typeface="PT Serif"/>
            </a:endParaRPr>
          </a:p>
        </p:txBody>
      </p:sp>
      <p:sp>
        <p:nvSpPr>
          <p:cNvPr id="164" name="Google Shape;164;p25"/>
          <p:cNvSpPr txBox="1"/>
          <p:nvPr/>
        </p:nvSpPr>
        <p:spPr>
          <a:xfrm>
            <a:off x="5105200" y="2709475"/>
            <a:ext cx="2329500" cy="959400"/>
          </a:xfrm>
          <a:prstGeom prst="rect">
            <a:avLst/>
          </a:prstGeom>
          <a:solidFill>
            <a:schemeClr val="accent4"/>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Learner Model</a:t>
            </a:r>
            <a:endParaRPr>
              <a:latin typeface="Montserrat SemiBold"/>
              <a:ea typeface="Montserrat SemiBold"/>
              <a:cs typeface="Montserrat SemiBold"/>
              <a:sym typeface="Montserrat SemiBold"/>
            </a:endParaRPr>
          </a:p>
          <a:p>
            <a:pPr indent="0" lvl="0" marL="0" rtl="0" algn="l">
              <a:spcBef>
                <a:spcPts val="1000"/>
              </a:spcBef>
              <a:spcAft>
                <a:spcPts val="0"/>
              </a:spcAft>
              <a:buNone/>
            </a:pPr>
            <a:r>
              <a:rPr lang="en">
                <a:latin typeface="PT Serif"/>
                <a:ea typeface="PT Serif"/>
                <a:cs typeface="PT Serif"/>
                <a:sym typeface="PT Serif"/>
              </a:rPr>
              <a:t>System adjusts based on current human state</a:t>
            </a:r>
            <a:endParaRPr>
              <a:latin typeface="PT Serif"/>
              <a:ea typeface="PT Serif"/>
              <a:cs typeface="PT Serif"/>
              <a:sym typeface="PT Serif"/>
            </a:endParaRPr>
          </a:p>
        </p:txBody>
      </p:sp>
      <p:cxnSp>
        <p:nvCxnSpPr>
          <p:cNvPr id="165" name="Google Shape;165;p25"/>
          <p:cNvCxnSpPr>
            <a:stCxn id="162" idx="2"/>
            <a:endCxn id="163" idx="0"/>
          </p:cNvCxnSpPr>
          <p:nvPr/>
        </p:nvCxnSpPr>
        <p:spPr>
          <a:xfrm flipH="1">
            <a:off x="2778900" y="1884525"/>
            <a:ext cx="1793100" cy="8250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25"/>
          <p:cNvCxnSpPr>
            <a:stCxn id="162" idx="2"/>
            <a:endCxn id="164" idx="0"/>
          </p:cNvCxnSpPr>
          <p:nvPr/>
        </p:nvCxnSpPr>
        <p:spPr>
          <a:xfrm>
            <a:off x="4572000" y="1884525"/>
            <a:ext cx="1698000" cy="825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Learner Modeling</a:t>
            </a:r>
            <a:endParaRPr/>
          </a:p>
          <a:p>
            <a:pPr indent="0" lvl="0" marL="0" rtl="0" algn="ctr">
              <a:spcBef>
                <a:spcPts val="0"/>
              </a:spcBef>
              <a:spcAft>
                <a:spcPts val="0"/>
              </a:spcAft>
              <a:buNone/>
            </a:pPr>
            <a:r>
              <a:rPr lang="en"/>
              <a:t>Bayesian Knowledge Tracing</a:t>
            </a:r>
            <a:endParaRPr/>
          </a:p>
        </p:txBody>
      </p:sp>
      <p:sp>
        <p:nvSpPr>
          <p:cNvPr id="172" name="Google Shape;172;p26"/>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3" name="Google Shape;173;p26"/>
          <p:cNvSpPr txBox="1"/>
          <p:nvPr/>
        </p:nvSpPr>
        <p:spPr>
          <a:xfrm>
            <a:off x="0" y="4746550"/>
            <a:ext cx="33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(Pelánek, 2017)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Learner Modeling</a:t>
            </a:r>
            <a:endParaRPr/>
          </a:p>
          <a:p>
            <a:pPr indent="0" lvl="0" marL="0" rtl="0" algn="ctr">
              <a:spcBef>
                <a:spcPts val="0"/>
              </a:spcBef>
              <a:spcAft>
                <a:spcPts val="0"/>
              </a:spcAft>
              <a:buNone/>
            </a:pPr>
            <a:r>
              <a:rPr lang="en"/>
              <a:t>Bayesian Knowledge Tracing</a:t>
            </a:r>
            <a:endParaRPr/>
          </a:p>
        </p:txBody>
      </p:sp>
      <p:sp>
        <p:nvSpPr>
          <p:cNvPr id="179" name="Google Shape;179;p27"/>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80" name="Google Shape;180;p27"/>
          <p:cNvSpPr txBox="1"/>
          <p:nvPr/>
        </p:nvSpPr>
        <p:spPr>
          <a:xfrm>
            <a:off x="0" y="4527900"/>
            <a:ext cx="288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(Fig. from Pelánek, 2017;</a:t>
            </a:r>
            <a:r>
              <a:rPr lang="en">
                <a:latin typeface="Montserrat"/>
                <a:ea typeface="Montserrat"/>
                <a:cs typeface="Montserrat"/>
                <a:sym typeface="Montserrat"/>
              </a:rPr>
              <a:t> orig.</a:t>
            </a:r>
            <a:r>
              <a:rPr lang="en">
                <a:latin typeface="Montserrat"/>
                <a:ea typeface="Montserrat"/>
                <a:cs typeface="Montserrat"/>
                <a:sym typeface="Montserrat"/>
              </a:rPr>
              <a:t> Corbett &amp; Anderson 1995)</a:t>
            </a:r>
            <a:endParaRPr/>
          </a:p>
        </p:txBody>
      </p:sp>
      <p:pic>
        <p:nvPicPr>
          <p:cNvPr id="181" name="Google Shape;181;p27"/>
          <p:cNvPicPr preferRelativeResize="0"/>
          <p:nvPr/>
        </p:nvPicPr>
        <p:blipFill>
          <a:blip r:embed="rId3">
            <a:alphaModFix/>
          </a:blip>
          <a:stretch>
            <a:fillRect/>
          </a:stretch>
        </p:blipFill>
        <p:spPr>
          <a:xfrm>
            <a:off x="2266950" y="942975"/>
            <a:ext cx="4610100" cy="3257550"/>
          </a:xfrm>
          <a:prstGeom prst="rect">
            <a:avLst/>
          </a:prstGeom>
          <a:noFill/>
          <a:ln>
            <a:noFill/>
          </a:ln>
        </p:spPr>
      </p:pic>
      <p:sp>
        <p:nvSpPr>
          <p:cNvPr id="182" name="Google Shape;182;p27"/>
          <p:cNvSpPr txBox="1"/>
          <p:nvPr/>
        </p:nvSpPr>
        <p:spPr>
          <a:xfrm>
            <a:off x="8014875" y="3931450"/>
            <a:ext cx="11292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latin typeface="PT Serif"/>
                <a:ea typeface="PT Serif"/>
                <a:cs typeface="PT Serif"/>
                <a:sym typeface="PT Serif"/>
              </a:rPr>
              <a:t>P</a:t>
            </a:r>
            <a:r>
              <a:rPr baseline="-25000" lang="en" sz="1500">
                <a:latin typeface="PT Serif"/>
                <a:ea typeface="PT Serif"/>
                <a:cs typeface="PT Serif"/>
                <a:sym typeface="PT Serif"/>
              </a:rPr>
              <a:t>i</a:t>
            </a:r>
            <a:r>
              <a:rPr lang="en" sz="1500">
                <a:latin typeface="PT Serif"/>
                <a:ea typeface="PT Serif"/>
                <a:cs typeface="PT Serif"/>
                <a:sym typeface="PT Serif"/>
              </a:rPr>
              <a:t> = initial</a:t>
            </a:r>
            <a:endParaRPr sz="1500">
              <a:latin typeface="PT Serif"/>
              <a:ea typeface="PT Serif"/>
              <a:cs typeface="PT Serif"/>
              <a:sym typeface="PT Serif"/>
            </a:endParaRPr>
          </a:p>
          <a:p>
            <a:pPr indent="0" lvl="0" marL="0" rtl="0" algn="l">
              <a:lnSpc>
                <a:spcPct val="115000"/>
              </a:lnSpc>
              <a:spcBef>
                <a:spcPts val="0"/>
              </a:spcBef>
              <a:spcAft>
                <a:spcPts val="0"/>
              </a:spcAft>
              <a:buNone/>
            </a:pPr>
            <a:r>
              <a:rPr lang="en" sz="1500">
                <a:latin typeface="PT Serif"/>
                <a:ea typeface="PT Serif"/>
                <a:cs typeface="PT Serif"/>
                <a:sym typeface="PT Serif"/>
              </a:rPr>
              <a:t>P</a:t>
            </a:r>
            <a:r>
              <a:rPr baseline="-25000" lang="en" sz="1500">
                <a:latin typeface="PT Serif"/>
                <a:ea typeface="PT Serif"/>
                <a:cs typeface="PT Serif"/>
                <a:sym typeface="PT Serif"/>
              </a:rPr>
              <a:t>l</a:t>
            </a:r>
            <a:r>
              <a:rPr lang="en" sz="1500">
                <a:latin typeface="PT Serif"/>
                <a:ea typeface="PT Serif"/>
                <a:cs typeface="PT Serif"/>
                <a:sym typeface="PT Serif"/>
              </a:rPr>
              <a:t> = learn</a:t>
            </a:r>
            <a:endParaRPr sz="1500">
              <a:latin typeface="PT Serif"/>
              <a:ea typeface="PT Serif"/>
              <a:cs typeface="PT Serif"/>
              <a:sym typeface="PT Serif"/>
            </a:endParaRPr>
          </a:p>
          <a:p>
            <a:pPr indent="0" lvl="0" marL="0" rtl="0" algn="l">
              <a:lnSpc>
                <a:spcPct val="115000"/>
              </a:lnSpc>
              <a:spcBef>
                <a:spcPts val="0"/>
              </a:spcBef>
              <a:spcAft>
                <a:spcPts val="0"/>
              </a:spcAft>
              <a:buNone/>
            </a:pPr>
            <a:r>
              <a:rPr lang="en" sz="1500">
                <a:latin typeface="PT Serif"/>
                <a:ea typeface="PT Serif"/>
                <a:cs typeface="PT Serif"/>
                <a:sym typeface="PT Serif"/>
              </a:rPr>
              <a:t>P</a:t>
            </a:r>
            <a:r>
              <a:rPr baseline="-25000" lang="en" sz="1500">
                <a:latin typeface="PT Serif"/>
                <a:ea typeface="PT Serif"/>
                <a:cs typeface="PT Serif"/>
                <a:sym typeface="PT Serif"/>
              </a:rPr>
              <a:t>g</a:t>
            </a:r>
            <a:r>
              <a:rPr lang="en" sz="1500">
                <a:latin typeface="PT Serif"/>
                <a:ea typeface="PT Serif"/>
                <a:cs typeface="PT Serif"/>
                <a:sym typeface="PT Serif"/>
              </a:rPr>
              <a:t> = guess</a:t>
            </a:r>
            <a:endParaRPr sz="1500">
              <a:latin typeface="PT Serif"/>
              <a:ea typeface="PT Serif"/>
              <a:cs typeface="PT Serif"/>
              <a:sym typeface="PT Serif"/>
            </a:endParaRPr>
          </a:p>
          <a:p>
            <a:pPr indent="0" lvl="0" marL="0" rtl="0" algn="l">
              <a:lnSpc>
                <a:spcPct val="115000"/>
              </a:lnSpc>
              <a:spcBef>
                <a:spcPts val="0"/>
              </a:spcBef>
              <a:spcAft>
                <a:spcPts val="0"/>
              </a:spcAft>
              <a:buNone/>
            </a:pPr>
            <a:r>
              <a:rPr lang="en" sz="1500">
                <a:latin typeface="PT Serif"/>
                <a:ea typeface="PT Serif"/>
                <a:cs typeface="PT Serif"/>
                <a:sym typeface="PT Serif"/>
              </a:rPr>
              <a:t>P</a:t>
            </a:r>
            <a:r>
              <a:rPr baseline="-25000" lang="en" sz="1500">
                <a:latin typeface="PT Serif"/>
                <a:ea typeface="PT Serif"/>
                <a:cs typeface="PT Serif"/>
                <a:sym typeface="PT Serif"/>
              </a:rPr>
              <a:t>s</a:t>
            </a:r>
            <a:r>
              <a:rPr lang="en" sz="1500">
                <a:latin typeface="PT Serif"/>
                <a:ea typeface="PT Serif"/>
                <a:cs typeface="PT Serif"/>
                <a:sym typeface="PT Serif"/>
              </a:rPr>
              <a:t> = slip</a:t>
            </a:r>
            <a:endParaRPr sz="1500">
              <a:latin typeface="PT Serif"/>
              <a:ea typeface="PT Serif"/>
              <a:cs typeface="PT Serif"/>
              <a:sym typeface="PT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Learner Modeling</a:t>
            </a:r>
            <a:endParaRPr/>
          </a:p>
          <a:p>
            <a:pPr indent="0" lvl="0" marL="0" rtl="0" algn="ctr">
              <a:spcBef>
                <a:spcPts val="0"/>
              </a:spcBef>
              <a:spcAft>
                <a:spcPts val="0"/>
              </a:spcAft>
              <a:buNone/>
            </a:pPr>
            <a:r>
              <a:rPr lang="en"/>
              <a:t>Bayesian Knowledge Tracing</a:t>
            </a:r>
            <a:endParaRPr/>
          </a:p>
        </p:txBody>
      </p:sp>
      <p:sp>
        <p:nvSpPr>
          <p:cNvPr id="188" name="Google Shape;188;p28"/>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89" name="Google Shape;189;p28"/>
          <p:cNvSpPr txBox="1"/>
          <p:nvPr/>
        </p:nvSpPr>
        <p:spPr>
          <a:xfrm>
            <a:off x="0" y="4746550"/>
            <a:ext cx="33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(Fig. from Pelánek, 2017)</a:t>
            </a:r>
            <a:endParaRPr/>
          </a:p>
        </p:txBody>
      </p:sp>
      <p:pic>
        <p:nvPicPr>
          <p:cNvPr id="190" name="Google Shape;190;p28"/>
          <p:cNvPicPr preferRelativeResize="0"/>
          <p:nvPr/>
        </p:nvPicPr>
        <p:blipFill>
          <a:blip r:embed="rId3">
            <a:alphaModFix/>
          </a:blip>
          <a:stretch>
            <a:fillRect/>
          </a:stretch>
        </p:blipFill>
        <p:spPr>
          <a:xfrm>
            <a:off x="236250" y="1471550"/>
            <a:ext cx="4180450" cy="2953950"/>
          </a:xfrm>
          <a:prstGeom prst="rect">
            <a:avLst/>
          </a:prstGeom>
          <a:noFill/>
          <a:ln>
            <a:noFill/>
          </a:ln>
        </p:spPr>
      </p:pic>
      <p:sp>
        <p:nvSpPr>
          <p:cNvPr id="191" name="Google Shape;191;p28"/>
          <p:cNvSpPr txBox="1"/>
          <p:nvPr>
            <p:ph idx="2" type="body"/>
          </p:nvPr>
        </p:nvSpPr>
        <p:spPr>
          <a:xfrm>
            <a:off x="4870698" y="1346063"/>
            <a:ext cx="3644400" cy="3204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Learning individual P</a:t>
            </a:r>
            <a:r>
              <a:rPr baseline="-25000" lang="en" sz="1800"/>
              <a:t>i</a:t>
            </a:r>
            <a:endParaRPr sz="1800"/>
          </a:p>
          <a:p>
            <a:pPr indent="0" lvl="0" marL="457200" rtl="0" algn="l">
              <a:spcBef>
                <a:spcPts val="0"/>
              </a:spcBef>
              <a:spcAft>
                <a:spcPts val="0"/>
              </a:spcAft>
              <a:buNone/>
            </a:pPr>
            <a:r>
              <a:rPr lang="en" sz="1600"/>
              <a:t>(Pardos, 2010)</a:t>
            </a:r>
            <a:endParaRPr/>
          </a:p>
          <a:p>
            <a:pPr indent="-342900" lvl="0" marL="457200" rtl="0" algn="l">
              <a:spcBef>
                <a:spcPts val="600"/>
              </a:spcBef>
              <a:spcAft>
                <a:spcPts val="0"/>
              </a:spcAft>
              <a:buSzPts val="1800"/>
              <a:buChar char="○"/>
            </a:pPr>
            <a:r>
              <a:rPr lang="en" sz="1800"/>
              <a:t>Relationship between carelessness + affect</a:t>
            </a:r>
            <a:endParaRPr sz="1800"/>
          </a:p>
          <a:p>
            <a:pPr indent="0" lvl="0" marL="457200" rtl="0" algn="l">
              <a:spcBef>
                <a:spcPts val="0"/>
              </a:spcBef>
              <a:spcAft>
                <a:spcPts val="0"/>
              </a:spcAft>
              <a:buNone/>
            </a:pPr>
            <a:r>
              <a:rPr lang="en" sz="1600"/>
              <a:t>(San Pedro, 2011)</a:t>
            </a:r>
            <a:endParaRPr sz="1600"/>
          </a:p>
          <a:p>
            <a:pPr indent="-330200" lvl="0" marL="457200" rtl="0" algn="l">
              <a:spcBef>
                <a:spcPts val="0"/>
              </a:spcBef>
              <a:spcAft>
                <a:spcPts val="0"/>
              </a:spcAft>
              <a:buSzPts val="1600"/>
              <a:buChar char="○"/>
            </a:pPr>
            <a:r>
              <a:rPr lang="en" sz="1800"/>
              <a:t>Cf. Deep Knowledge Tracing </a:t>
            </a:r>
            <a:r>
              <a:rPr lang="en" sz="1600"/>
              <a:t>(Khajah, 2016)</a:t>
            </a:r>
            <a:endParaRPr sz="1600"/>
          </a:p>
        </p:txBody>
      </p:sp>
      <p:sp>
        <p:nvSpPr>
          <p:cNvPr id="192" name="Google Shape;192;p28"/>
          <p:cNvSpPr txBox="1"/>
          <p:nvPr/>
        </p:nvSpPr>
        <p:spPr>
          <a:xfrm>
            <a:off x="8014875" y="3931450"/>
            <a:ext cx="11292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latin typeface="PT Serif"/>
                <a:ea typeface="PT Serif"/>
                <a:cs typeface="PT Serif"/>
                <a:sym typeface="PT Serif"/>
              </a:rPr>
              <a:t>P</a:t>
            </a:r>
            <a:r>
              <a:rPr baseline="-25000" lang="en" sz="1500">
                <a:latin typeface="PT Serif"/>
                <a:ea typeface="PT Serif"/>
                <a:cs typeface="PT Serif"/>
                <a:sym typeface="PT Serif"/>
              </a:rPr>
              <a:t>i</a:t>
            </a:r>
            <a:r>
              <a:rPr lang="en" sz="1500">
                <a:latin typeface="PT Serif"/>
                <a:ea typeface="PT Serif"/>
                <a:cs typeface="PT Serif"/>
                <a:sym typeface="PT Serif"/>
              </a:rPr>
              <a:t> = initial</a:t>
            </a:r>
            <a:endParaRPr sz="1500">
              <a:latin typeface="PT Serif"/>
              <a:ea typeface="PT Serif"/>
              <a:cs typeface="PT Serif"/>
              <a:sym typeface="PT Serif"/>
            </a:endParaRPr>
          </a:p>
          <a:p>
            <a:pPr indent="0" lvl="0" marL="0" rtl="0" algn="l">
              <a:lnSpc>
                <a:spcPct val="115000"/>
              </a:lnSpc>
              <a:spcBef>
                <a:spcPts val="0"/>
              </a:spcBef>
              <a:spcAft>
                <a:spcPts val="0"/>
              </a:spcAft>
              <a:buNone/>
            </a:pPr>
            <a:r>
              <a:rPr lang="en" sz="1500">
                <a:latin typeface="PT Serif"/>
                <a:ea typeface="PT Serif"/>
                <a:cs typeface="PT Serif"/>
                <a:sym typeface="PT Serif"/>
              </a:rPr>
              <a:t>P</a:t>
            </a:r>
            <a:r>
              <a:rPr baseline="-25000" lang="en" sz="1500">
                <a:latin typeface="PT Serif"/>
                <a:ea typeface="PT Serif"/>
                <a:cs typeface="PT Serif"/>
                <a:sym typeface="PT Serif"/>
              </a:rPr>
              <a:t>l</a:t>
            </a:r>
            <a:r>
              <a:rPr lang="en" sz="1500">
                <a:latin typeface="PT Serif"/>
                <a:ea typeface="PT Serif"/>
                <a:cs typeface="PT Serif"/>
                <a:sym typeface="PT Serif"/>
              </a:rPr>
              <a:t> = learn</a:t>
            </a:r>
            <a:endParaRPr sz="1500">
              <a:latin typeface="PT Serif"/>
              <a:ea typeface="PT Serif"/>
              <a:cs typeface="PT Serif"/>
              <a:sym typeface="PT Serif"/>
            </a:endParaRPr>
          </a:p>
          <a:p>
            <a:pPr indent="0" lvl="0" marL="0" rtl="0" algn="l">
              <a:lnSpc>
                <a:spcPct val="115000"/>
              </a:lnSpc>
              <a:spcBef>
                <a:spcPts val="0"/>
              </a:spcBef>
              <a:spcAft>
                <a:spcPts val="0"/>
              </a:spcAft>
              <a:buNone/>
            </a:pPr>
            <a:r>
              <a:rPr lang="en" sz="1500">
                <a:latin typeface="PT Serif"/>
                <a:ea typeface="PT Serif"/>
                <a:cs typeface="PT Serif"/>
                <a:sym typeface="PT Serif"/>
              </a:rPr>
              <a:t>P</a:t>
            </a:r>
            <a:r>
              <a:rPr baseline="-25000" lang="en" sz="1500">
                <a:latin typeface="PT Serif"/>
                <a:ea typeface="PT Serif"/>
                <a:cs typeface="PT Serif"/>
                <a:sym typeface="PT Serif"/>
              </a:rPr>
              <a:t>g</a:t>
            </a:r>
            <a:r>
              <a:rPr lang="en" sz="1500">
                <a:latin typeface="PT Serif"/>
                <a:ea typeface="PT Serif"/>
                <a:cs typeface="PT Serif"/>
                <a:sym typeface="PT Serif"/>
              </a:rPr>
              <a:t> = guess</a:t>
            </a:r>
            <a:endParaRPr sz="1500">
              <a:latin typeface="PT Serif"/>
              <a:ea typeface="PT Serif"/>
              <a:cs typeface="PT Serif"/>
              <a:sym typeface="PT Serif"/>
            </a:endParaRPr>
          </a:p>
          <a:p>
            <a:pPr indent="0" lvl="0" marL="0" rtl="0" algn="l">
              <a:lnSpc>
                <a:spcPct val="115000"/>
              </a:lnSpc>
              <a:spcBef>
                <a:spcPts val="0"/>
              </a:spcBef>
              <a:spcAft>
                <a:spcPts val="0"/>
              </a:spcAft>
              <a:buNone/>
            </a:pPr>
            <a:r>
              <a:rPr lang="en" sz="1500">
                <a:latin typeface="PT Serif"/>
                <a:ea typeface="PT Serif"/>
                <a:cs typeface="PT Serif"/>
                <a:sym typeface="PT Serif"/>
              </a:rPr>
              <a:t>P</a:t>
            </a:r>
            <a:r>
              <a:rPr baseline="-25000" lang="en" sz="1500">
                <a:latin typeface="PT Serif"/>
                <a:ea typeface="PT Serif"/>
                <a:cs typeface="PT Serif"/>
                <a:sym typeface="PT Serif"/>
              </a:rPr>
              <a:t>s</a:t>
            </a:r>
            <a:r>
              <a:rPr lang="en" sz="1500">
                <a:latin typeface="PT Serif"/>
                <a:ea typeface="PT Serif"/>
                <a:cs typeface="PT Serif"/>
                <a:sym typeface="PT Serif"/>
              </a:rPr>
              <a:t> = slip</a:t>
            </a:r>
            <a:endParaRPr sz="1500">
              <a:latin typeface="PT Serif"/>
              <a:ea typeface="PT Serif"/>
              <a:cs typeface="PT Serif"/>
              <a:sym typeface="PT Serif"/>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Learner Modeling</a:t>
            </a:r>
            <a:endParaRPr/>
          </a:p>
          <a:p>
            <a:pPr indent="0" lvl="0" marL="0" rtl="0" algn="ctr">
              <a:spcBef>
                <a:spcPts val="0"/>
              </a:spcBef>
              <a:spcAft>
                <a:spcPts val="0"/>
              </a:spcAft>
              <a:buNone/>
            </a:pPr>
            <a:r>
              <a:rPr lang="en"/>
              <a:t>Inverse Reinforcement Learning</a:t>
            </a:r>
            <a:endParaRPr/>
          </a:p>
        </p:txBody>
      </p:sp>
      <p:sp>
        <p:nvSpPr>
          <p:cNvPr id="198" name="Google Shape;198;p29"/>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2"/>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6" name="Google Shape;66;p12"/>
          <p:cNvSpPr txBox="1"/>
          <p:nvPr/>
        </p:nvSpPr>
        <p:spPr>
          <a:xfrm>
            <a:off x="404550" y="1371150"/>
            <a:ext cx="8334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latin typeface="Montserrat"/>
                <a:ea typeface="Montserrat"/>
                <a:cs typeface="Montserrat"/>
                <a:sym typeface="Montserrat"/>
              </a:rPr>
              <a:t>How can adaptive systems train humans to perform complex tasks?</a:t>
            </a:r>
            <a:endParaRPr sz="48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Learner Modeling</a:t>
            </a:r>
            <a:endParaRPr/>
          </a:p>
          <a:p>
            <a:pPr indent="0" lvl="0" marL="0" rtl="0" algn="ctr">
              <a:spcBef>
                <a:spcPts val="0"/>
              </a:spcBef>
              <a:spcAft>
                <a:spcPts val="0"/>
              </a:spcAft>
              <a:buNone/>
            </a:pPr>
            <a:r>
              <a:rPr lang="en"/>
              <a:t>Inverse Reinforcement Learning</a:t>
            </a:r>
            <a:endParaRPr/>
          </a:p>
        </p:txBody>
      </p:sp>
      <p:sp>
        <p:nvSpPr>
          <p:cNvPr id="204" name="Google Shape;204;p30"/>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5" name="Google Shape;205;p30"/>
          <p:cNvSpPr txBox="1"/>
          <p:nvPr>
            <p:ph idx="1" type="body"/>
          </p:nvPr>
        </p:nvSpPr>
        <p:spPr>
          <a:xfrm>
            <a:off x="617100" y="1269863"/>
            <a:ext cx="7909800" cy="321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Infer knowledge based on a sequence of actions</a:t>
            </a:r>
            <a:endParaRPr/>
          </a:p>
          <a:p>
            <a:pPr indent="-381000" lvl="0" marL="457200" rtl="0" algn="l">
              <a:spcBef>
                <a:spcPts val="600"/>
              </a:spcBef>
              <a:spcAft>
                <a:spcPts val="0"/>
              </a:spcAft>
              <a:buSzPts val="2400"/>
              <a:buChar char="○"/>
            </a:pPr>
            <a:r>
              <a:rPr lang="en"/>
              <a:t>Ex: solving algebraic equations</a:t>
            </a:r>
            <a:endParaRPr/>
          </a:p>
          <a:p>
            <a:pPr indent="-381000" lvl="0" marL="457200" rtl="0" algn="l">
              <a:spcBef>
                <a:spcPts val="0"/>
              </a:spcBef>
              <a:spcAft>
                <a:spcPts val="0"/>
              </a:spcAft>
              <a:buSzPts val="2400"/>
              <a:buChar char="○"/>
            </a:pPr>
            <a:r>
              <a:rPr lang="en"/>
              <a:t>Learner is modeled as an MDP</a:t>
            </a:r>
            <a:endParaRPr/>
          </a:p>
        </p:txBody>
      </p:sp>
      <p:sp>
        <p:nvSpPr>
          <p:cNvPr id="206" name="Google Shape;206;p30"/>
          <p:cNvSpPr txBox="1"/>
          <p:nvPr/>
        </p:nvSpPr>
        <p:spPr>
          <a:xfrm>
            <a:off x="0" y="4746550"/>
            <a:ext cx="33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(Rafferty, 2016)</a:t>
            </a:r>
            <a:endParaRPr/>
          </a:p>
        </p:txBody>
      </p:sp>
      <p:pic>
        <p:nvPicPr>
          <p:cNvPr id="207" name="Google Shape;207;p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995488" y="3005050"/>
            <a:ext cx="5153025" cy="476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Giving Feedback</a:t>
            </a:r>
            <a:endParaRPr/>
          </a:p>
        </p:txBody>
      </p:sp>
      <p:sp>
        <p:nvSpPr>
          <p:cNvPr id="213" name="Google Shape;213;p31"/>
          <p:cNvSpPr txBox="1"/>
          <p:nvPr>
            <p:ph idx="1" type="body"/>
          </p:nvPr>
        </p:nvSpPr>
        <p:spPr>
          <a:xfrm>
            <a:off x="617100" y="970574"/>
            <a:ext cx="7909800" cy="35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Gold standard: human tutors</a:t>
            </a:r>
            <a:endParaRPr/>
          </a:p>
          <a:p>
            <a:pPr indent="-381000" lvl="0" marL="457200" rtl="0" algn="l">
              <a:spcBef>
                <a:spcPts val="600"/>
              </a:spcBef>
              <a:spcAft>
                <a:spcPts val="0"/>
              </a:spcAft>
              <a:buSzPts val="2400"/>
              <a:buChar char="○"/>
            </a:pPr>
            <a:r>
              <a:rPr lang="en"/>
              <a:t>Curriculum development</a:t>
            </a:r>
            <a:endParaRPr/>
          </a:p>
          <a:p>
            <a:pPr indent="-381000" lvl="0" marL="457200" rtl="0" algn="l">
              <a:spcBef>
                <a:spcPts val="0"/>
              </a:spcBef>
              <a:spcAft>
                <a:spcPts val="0"/>
              </a:spcAft>
              <a:buSzPts val="2400"/>
              <a:buChar char="○"/>
            </a:pPr>
            <a:r>
              <a:rPr lang="en"/>
              <a:t>Personalization</a:t>
            </a:r>
            <a:endParaRPr/>
          </a:p>
          <a:p>
            <a:pPr indent="-381000" lvl="0" marL="457200" rtl="0" algn="l">
              <a:spcBef>
                <a:spcPts val="0"/>
              </a:spcBef>
              <a:spcAft>
                <a:spcPts val="0"/>
              </a:spcAft>
              <a:buSzPts val="2400"/>
              <a:buChar char="○"/>
            </a:pPr>
            <a:r>
              <a:rPr lang="en"/>
              <a:t>But, it’s not scalable. Can we automate problem generation? </a:t>
            </a:r>
            <a:r>
              <a:rPr lang="en" sz="1900"/>
              <a:t>(Gulwani, 2014)</a:t>
            </a:r>
            <a:endParaRPr sz="1900"/>
          </a:p>
        </p:txBody>
      </p:sp>
      <p:sp>
        <p:nvSpPr>
          <p:cNvPr id="214" name="Google Shape;214;p31"/>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Giving Feedback</a:t>
            </a:r>
            <a:endParaRPr/>
          </a:p>
        </p:txBody>
      </p:sp>
      <p:sp>
        <p:nvSpPr>
          <p:cNvPr id="220" name="Google Shape;220;p32"/>
          <p:cNvSpPr txBox="1"/>
          <p:nvPr>
            <p:ph idx="1" type="body"/>
          </p:nvPr>
        </p:nvSpPr>
        <p:spPr>
          <a:xfrm>
            <a:off x="237600" y="970575"/>
            <a:ext cx="4507800" cy="35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Make it challenging, but not too hard</a:t>
            </a:r>
            <a:endParaRPr sz="1800"/>
          </a:p>
          <a:p>
            <a:pPr indent="-355600" lvl="0" marL="457200" rtl="0" algn="l">
              <a:spcBef>
                <a:spcPts val="600"/>
              </a:spcBef>
              <a:spcAft>
                <a:spcPts val="0"/>
              </a:spcAft>
              <a:buSzPts val="2000"/>
              <a:buChar char="○"/>
            </a:pPr>
            <a:r>
              <a:rPr lang="en" sz="1800"/>
              <a:t>Scaffolding! </a:t>
            </a:r>
            <a:r>
              <a:rPr lang="en" sz="1500"/>
              <a:t>(Shute, 2008)</a:t>
            </a:r>
            <a:endParaRPr sz="1600"/>
          </a:p>
          <a:p>
            <a:pPr indent="-355600" lvl="1" marL="628650" rtl="0" algn="l">
              <a:spcBef>
                <a:spcPts val="0"/>
              </a:spcBef>
              <a:spcAft>
                <a:spcPts val="0"/>
              </a:spcAft>
              <a:buSzPts val="2000"/>
              <a:buChar char="□"/>
            </a:pPr>
            <a:r>
              <a:rPr lang="en" sz="1600"/>
              <a:t>Deliberate Practice </a:t>
            </a:r>
            <a:r>
              <a:rPr lang="en" sz="1500"/>
              <a:t>(Ericsson, 1993)</a:t>
            </a:r>
            <a:endParaRPr sz="1500"/>
          </a:p>
          <a:p>
            <a:pPr indent="-355600" lvl="1" marL="628650" rtl="0" algn="l">
              <a:spcBef>
                <a:spcPts val="0"/>
              </a:spcBef>
              <a:spcAft>
                <a:spcPts val="0"/>
              </a:spcAft>
              <a:buSzPts val="2000"/>
              <a:buChar char="□"/>
            </a:pPr>
            <a:r>
              <a:rPr lang="en" sz="1600"/>
              <a:t>Zone of Proximal Development </a:t>
            </a:r>
            <a:r>
              <a:rPr lang="en" sz="1500"/>
              <a:t>(Vygotsky, 1978)</a:t>
            </a:r>
            <a:endParaRPr sz="1500"/>
          </a:p>
        </p:txBody>
      </p:sp>
      <p:sp>
        <p:nvSpPr>
          <p:cNvPr id="221" name="Google Shape;221;p32"/>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22" name="Google Shape;222;p32"/>
          <p:cNvPicPr preferRelativeResize="0"/>
          <p:nvPr/>
        </p:nvPicPr>
        <p:blipFill>
          <a:blip r:embed="rId3">
            <a:alphaModFix/>
          </a:blip>
          <a:stretch>
            <a:fillRect/>
          </a:stretch>
        </p:blipFill>
        <p:spPr>
          <a:xfrm>
            <a:off x="4756500" y="1122975"/>
            <a:ext cx="4235101" cy="3126860"/>
          </a:xfrm>
          <a:prstGeom prst="rect">
            <a:avLst/>
          </a:prstGeom>
          <a:noFill/>
          <a:ln>
            <a:noFill/>
          </a:ln>
        </p:spPr>
      </p:pic>
      <p:sp>
        <p:nvSpPr>
          <p:cNvPr id="223" name="Google Shape;223;p32"/>
          <p:cNvSpPr txBox="1"/>
          <p:nvPr/>
        </p:nvSpPr>
        <p:spPr>
          <a:xfrm>
            <a:off x="6144000" y="47465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(Fig. from Murray, 2002)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Giving Feedback</a:t>
            </a:r>
            <a:endParaRPr/>
          </a:p>
        </p:txBody>
      </p:sp>
      <p:sp>
        <p:nvSpPr>
          <p:cNvPr id="229" name="Google Shape;229;p33"/>
          <p:cNvSpPr txBox="1"/>
          <p:nvPr>
            <p:ph idx="1" type="body"/>
          </p:nvPr>
        </p:nvSpPr>
        <p:spPr>
          <a:xfrm>
            <a:off x="237600" y="970575"/>
            <a:ext cx="4507800" cy="35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Make it challenging, but not too hard</a:t>
            </a:r>
            <a:endParaRPr sz="1800"/>
          </a:p>
          <a:p>
            <a:pPr indent="-355600" lvl="0" marL="457200" rtl="0" algn="l">
              <a:spcBef>
                <a:spcPts val="600"/>
              </a:spcBef>
              <a:spcAft>
                <a:spcPts val="0"/>
              </a:spcAft>
              <a:buSzPts val="2000"/>
              <a:buChar char="○"/>
            </a:pPr>
            <a:r>
              <a:rPr lang="en" sz="1800"/>
              <a:t>Scaffolding! </a:t>
            </a:r>
            <a:r>
              <a:rPr lang="en" sz="1500"/>
              <a:t>(Shute, 2008)</a:t>
            </a:r>
            <a:endParaRPr sz="1600"/>
          </a:p>
          <a:p>
            <a:pPr indent="-355600" lvl="1" marL="628650" rtl="0" algn="l">
              <a:spcBef>
                <a:spcPts val="0"/>
              </a:spcBef>
              <a:spcAft>
                <a:spcPts val="0"/>
              </a:spcAft>
              <a:buSzPts val="2000"/>
              <a:buChar char="□"/>
            </a:pPr>
            <a:r>
              <a:rPr lang="en" sz="1600"/>
              <a:t>Deliberate Practice </a:t>
            </a:r>
            <a:r>
              <a:rPr lang="en" sz="1500"/>
              <a:t>(Ericsson, 1993)</a:t>
            </a:r>
            <a:endParaRPr sz="1500"/>
          </a:p>
          <a:p>
            <a:pPr indent="-355600" lvl="1" marL="628650" rtl="0" algn="l">
              <a:spcBef>
                <a:spcPts val="0"/>
              </a:spcBef>
              <a:spcAft>
                <a:spcPts val="0"/>
              </a:spcAft>
              <a:buSzPts val="2000"/>
              <a:buChar char="□"/>
            </a:pPr>
            <a:r>
              <a:rPr lang="en" sz="1600"/>
              <a:t>Zone of Proximal Development </a:t>
            </a:r>
            <a:r>
              <a:rPr lang="en" sz="1500"/>
              <a:t>(Vygotsky, 1978)</a:t>
            </a:r>
            <a:endParaRPr sz="1500"/>
          </a:p>
          <a:p>
            <a:pPr indent="-342900" lvl="0" marL="457200" rtl="0" algn="l">
              <a:spcBef>
                <a:spcPts val="0"/>
              </a:spcBef>
              <a:spcAft>
                <a:spcPts val="0"/>
              </a:spcAft>
              <a:buSzPts val="1800"/>
              <a:buChar char="○"/>
            </a:pPr>
            <a:r>
              <a:rPr lang="en" sz="1800"/>
              <a:t>Some concrete examples</a:t>
            </a:r>
            <a:endParaRPr sz="1800"/>
          </a:p>
          <a:p>
            <a:pPr indent="-355600" lvl="1" marL="628650" rtl="0" algn="l">
              <a:spcBef>
                <a:spcPts val="0"/>
              </a:spcBef>
              <a:spcAft>
                <a:spcPts val="0"/>
              </a:spcAft>
              <a:buSzPts val="2000"/>
              <a:buChar char="□"/>
            </a:pPr>
            <a:r>
              <a:rPr lang="en" sz="1600"/>
              <a:t>Bayesian Knowledge Tracing based “ready to learn” </a:t>
            </a:r>
            <a:r>
              <a:rPr lang="en" sz="1500"/>
              <a:t>(Baker, 2020)</a:t>
            </a:r>
            <a:endParaRPr sz="1500"/>
          </a:p>
          <a:p>
            <a:pPr indent="-355600" lvl="1" marL="628650" rtl="0" algn="l">
              <a:spcBef>
                <a:spcPts val="0"/>
              </a:spcBef>
              <a:spcAft>
                <a:spcPts val="0"/>
              </a:spcAft>
              <a:buSzPts val="2000"/>
              <a:buChar char="□"/>
            </a:pPr>
            <a:r>
              <a:rPr lang="en" sz="1600"/>
              <a:t>Address a misunderstood skill </a:t>
            </a:r>
            <a:r>
              <a:rPr lang="en" sz="1500"/>
              <a:t>(Rafferty, 2016)</a:t>
            </a:r>
            <a:endParaRPr sz="1500"/>
          </a:p>
          <a:p>
            <a:pPr indent="-355600" lvl="1" marL="628650" rtl="0" algn="l">
              <a:spcBef>
                <a:spcPts val="0"/>
              </a:spcBef>
              <a:spcAft>
                <a:spcPts val="0"/>
              </a:spcAft>
              <a:buSzPts val="2000"/>
              <a:buChar char="□"/>
            </a:pPr>
            <a:r>
              <a:rPr lang="en" sz="1600"/>
              <a:t>ZPD based on hint use </a:t>
            </a:r>
            <a:r>
              <a:rPr lang="en" sz="1500"/>
              <a:t>(Murray, 2002)</a:t>
            </a:r>
            <a:endParaRPr sz="1500"/>
          </a:p>
        </p:txBody>
      </p:sp>
      <p:sp>
        <p:nvSpPr>
          <p:cNvPr id="230" name="Google Shape;230;p33"/>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31" name="Google Shape;231;p33"/>
          <p:cNvPicPr preferRelativeResize="0"/>
          <p:nvPr/>
        </p:nvPicPr>
        <p:blipFill>
          <a:blip r:embed="rId3">
            <a:alphaModFix/>
          </a:blip>
          <a:stretch>
            <a:fillRect/>
          </a:stretch>
        </p:blipFill>
        <p:spPr>
          <a:xfrm>
            <a:off x="4756500" y="1122975"/>
            <a:ext cx="4235101" cy="3126860"/>
          </a:xfrm>
          <a:prstGeom prst="rect">
            <a:avLst/>
          </a:prstGeom>
          <a:noFill/>
          <a:ln>
            <a:noFill/>
          </a:ln>
        </p:spPr>
      </p:pic>
      <p:sp>
        <p:nvSpPr>
          <p:cNvPr id="232" name="Google Shape;232;p33"/>
          <p:cNvSpPr txBox="1"/>
          <p:nvPr/>
        </p:nvSpPr>
        <p:spPr>
          <a:xfrm>
            <a:off x="6144000" y="47465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(Fig. from Murray, 2002)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ctrTitle"/>
          </p:nvPr>
        </p:nvSpPr>
        <p:spPr>
          <a:xfrm>
            <a:off x="2600500" y="2040544"/>
            <a:ext cx="585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COMPLEX TASKS</a:t>
            </a:r>
            <a:endParaRPr/>
          </a:p>
        </p:txBody>
      </p:sp>
      <p:sp>
        <p:nvSpPr>
          <p:cNvPr id="238" name="Google Shape;238;p34"/>
          <p:cNvSpPr txBox="1"/>
          <p:nvPr>
            <p:ph idx="1" type="subTitle"/>
          </p:nvPr>
        </p:nvSpPr>
        <p:spPr>
          <a:xfrm>
            <a:off x="2600400" y="3182963"/>
            <a:ext cx="58578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work and opportunities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Modeling Complex Tasks</a:t>
            </a:r>
            <a:endParaRPr/>
          </a:p>
        </p:txBody>
      </p:sp>
      <p:sp>
        <p:nvSpPr>
          <p:cNvPr id="244" name="Google Shape;244;p35"/>
          <p:cNvSpPr txBox="1"/>
          <p:nvPr>
            <p:ph idx="1" type="body"/>
          </p:nvPr>
        </p:nvSpPr>
        <p:spPr>
          <a:xfrm>
            <a:off x="617100" y="1269863"/>
            <a:ext cx="7909800" cy="321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do we measure the internal state of the user?</a:t>
            </a:r>
            <a:endParaRPr/>
          </a:p>
          <a:p>
            <a:pPr indent="-381000" lvl="0" marL="457200" rtl="0" algn="l">
              <a:spcBef>
                <a:spcPts val="600"/>
              </a:spcBef>
              <a:spcAft>
                <a:spcPts val="0"/>
              </a:spcAft>
              <a:buSzPts val="2400"/>
              <a:buChar char="○"/>
            </a:pPr>
            <a:r>
              <a:rPr lang="en"/>
              <a:t>Driving - Actively force user to display behavior </a:t>
            </a:r>
            <a:r>
              <a:rPr lang="en" sz="1900"/>
              <a:t>(Sadigh, 2016)</a:t>
            </a:r>
            <a:endParaRPr sz="1900"/>
          </a:p>
          <a:p>
            <a:pPr indent="-381000" lvl="0" marL="457200" rtl="0" algn="l">
              <a:spcBef>
                <a:spcPts val="0"/>
              </a:spcBef>
              <a:spcAft>
                <a:spcPts val="0"/>
              </a:spcAft>
              <a:buSzPts val="2400"/>
              <a:buChar char="○"/>
            </a:pPr>
            <a:r>
              <a:rPr lang="en"/>
              <a:t>Gaming - Assume actions are rational wrt internal dynamics </a:t>
            </a:r>
            <a:r>
              <a:rPr lang="en" sz="1900"/>
              <a:t>(Reddy, 2018)</a:t>
            </a:r>
            <a:endParaRPr sz="1900"/>
          </a:p>
          <a:p>
            <a:pPr indent="-381000" lvl="0" marL="457200" rtl="0" algn="l">
              <a:spcBef>
                <a:spcPts val="0"/>
              </a:spcBef>
              <a:spcAft>
                <a:spcPts val="0"/>
              </a:spcAft>
              <a:buSzPts val="2400"/>
              <a:buChar char="○"/>
            </a:pPr>
            <a:r>
              <a:rPr lang="en"/>
              <a:t>Measure physiological responses </a:t>
            </a:r>
            <a:r>
              <a:rPr lang="en" sz="1900"/>
              <a:t>(Heard, 2020)</a:t>
            </a:r>
            <a:endParaRPr sz="1900"/>
          </a:p>
        </p:txBody>
      </p:sp>
      <p:sp>
        <p:nvSpPr>
          <p:cNvPr id="245" name="Google Shape;245;p35"/>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Case Study: Rafferty 2015</a:t>
            </a:r>
            <a:endParaRPr/>
          </a:p>
        </p:txBody>
      </p:sp>
      <p:sp>
        <p:nvSpPr>
          <p:cNvPr id="251" name="Google Shape;251;p36"/>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2" name="Google Shape;252;p36"/>
          <p:cNvPicPr preferRelativeResize="0"/>
          <p:nvPr/>
        </p:nvPicPr>
        <p:blipFill>
          <a:blip r:embed="rId3">
            <a:alphaModFix/>
          </a:blip>
          <a:stretch>
            <a:fillRect/>
          </a:stretch>
        </p:blipFill>
        <p:spPr>
          <a:xfrm>
            <a:off x="2059025" y="884102"/>
            <a:ext cx="5025951" cy="37842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Case Study: Rafferty 2015</a:t>
            </a:r>
            <a:endParaRPr/>
          </a:p>
        </p:txBody>
      </p:sp>
      <p:sp>
        <p:nvSpPr>
          <p:cNvPr id="258" name="Google Shape;258;p37"/>
          <p:cNvSpPr txBox="1"/>
          <p:nvPr>
            <p:ph idx="1" type="body"/>
          </p:nvPr>
        </p:nvSpPr>
        <p:spPr>
          <a:xfrm>
            <a:off x="617100" y="1269863"/>
            <a:ext cx="7909800" cy="3215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Modeled complex user actions as a Markov Decision Process</a:t>
            </a:r>
            <a:endParaRPr/>
          </a:p>
          <a:p>
            <a:pPr indent="-381000" lvl="0" marL="457200" rtl="0" algn="l">
              <a:spcBef>
                <a:spcPts val="0"/>
              </a:spcBef>
              <a:spcAft>
                <a:spcPts val="0"/>
              </a:spcAft>
              <a:buSzPts val="2400"/>
              <a:buChar char="○"/>
            </a:pPr>
            <a:r>
              <a:rPr lang="en"/>
              <a:t>Users may have misconceptions about how their actions change the current state</a:t>
            </a:r>
            <a:endParaRPr/>
          </a:p>
          <a:p>
            <a:pPr indent="-381000" lvl="0" marL="457200" rtl="0" algn="l">
              <a:spcBef>
                <a:spcPts val="0"/>
              </a:spcBef>
              <a:spcAft>
                <a:spcPts val="0"/>
              </a:spcAft>
              <a:buSzPts val="2400"/>
              <a:buChar char="○"/>
            </a:pPr>
            <a:r>
              <a:rPr lang="en"/>
              <a:t>Used inverse planning to reason about knowledge</a:t>
            </a:r>
            <a:endParaRPr/>
          </a:p>
        </p:txBody>
      </p:sp>
      <p:sp>
        <p:nvSpPr>
          <p:cNvPr id="259" name="Google Shape;259;p37"/>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Review of </a:t>
            </a:r>
            <a:endParaRPr/>
          </a:p>
          <a:p>
            <a:pPr indent="0" lvl="0" marL="0" rtl="0" algn="ctr">
              <a:spcBef>
                <a:spcPts val="0"/>
              </a:spcBef>
              <a:spcAft>
                <a:spcPts val="0"/>
              </a:spcAft>
              <a:buNone/>
            </a:pPr>
            <a:r>
              <a:rPr lang="en"/>
              <a:t>Markov Decision Processes</a:t>
            </a:r>
            <a:endParaRPr/>
          </a:p>
        </p:txBody>
      </p:sp>
      <p:sp>
        <p:nvSpPr>
          <p:cNvPr id="265" name="Google Shape;265;p38"/>
          <p:cNvSpPr txBox="1"/>
          <p:nvPr>
            <p:ph idx="1" type="body"/>
          </p:nvPr>
        </p:nvSpPr>
        <p:spPr>
          <a:xfrm>
            <a:off x="617100" y="1269863"/>
            <a:ext cx="7909800" cy="3215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Agent is currently in state </a:t>
            </a:r>
            <a:r>
              <a:rPr i="1" lang="en" sz="2000"/>
              <a:t>s</a:t>
            </a:r>
            <a:r>
              <a:rPr lang="en" sz="2000"/>
              <a:t> and chooses to take action </a:t>
            </a:r>
            <a:r>
              <a:rPr i="1" lang="en" sz="2000"/>
              <a:t>a</a:t>
            </a:r>
            <a:endParaRPr sz="2000"/>
          </a:p>
          <a:p>
            <a:pPr indent="-355600" lvl="0" marL="457200" rtl="0" algn="l">
              <a:spcBef>
                <a:spcPts val="0"/>
              </a:spcBef>
              <a:spcAft>
                <a:spcPts val="0"/>
              </a:spcAft>
              <a:buSzPts val="2000"/>
              <a:buChar char="○"/>
            </a:pPr>
            <a:r>
              <a:rPr lang="en" sz="2000"/>
              <a:t>Next state </a:t>
            </a:r>
            <a:r>
              <a:rPr i="1" lang="en" sz="2000"/>
              <a:t>s’ </a:t>
            </a:r>
            <a:r>
              <a:rPr lang="en" sz="2000"/>
              <a:t> is determined by transition model </a:t>
            </a:r>
            <a:r>
              <a:rPr i="1" lang="en" sz="2000"/>
              <a:t>T = </a:t>
            </a:r>
            <a:r>
              <a:rPr i="1" lang="en" sz="2000"/>
              <a:t>Pr(s’ | s, a)</a:t>
            </a:r>
            <a:endParaRPr i="1" sz="2000"/>
          </a:p>
          <a:p>
            <a:pPr indent="-355600" lvl="0" marL="457200" rtl="0" algn="l">
              <a:spcBef>
                <a:spcPts val="0"/>
              </a:spcBef>
              <a:spcAft>
                <a:spcPts val="0"/>
              </a:spcAft>
              <a:buSzPts val="2000"/>
              <a:buChar char="○"/>
            </a:pPr>
            <a:r>
              <a:rPr lang="en" sz="2000"/>
              <a:t>The result of the action is given a cost/reward </a:t>
            </a:r>
            <a:r>
              <a:rPr i="1" lang="en" sz="2000"/>
              <a:t>r(s, a, s’)</a:t>
            </a:r>
            <a:endParaRPr sz="2000"/>
          </a:p>
        </p:txBody>
      </p:sp>
      <p:sp>
        <p:nvSpPr>
          <p:cNvPr id="266" name="Google Shape;266;p38"/>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5025" y="2880525"/>
            <a:ext cx="8774875" cy="1095375"/>
          </a:xfrm>
          <a:prstGeom prst="rect">
            <a:avLst/>
          </a:prstGeom>
          <a:noFill/>
          <a:ln>
            <a:noFill/>
          </a:ln>
        </p:spPr>
      </p:pic>
      <p:sp>
        <p:nvSpPr>
          <p:cNvPr id="272" name="Google Shape;272;p39"/>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Review of</a:t>
            </a:r>
            <a:endParaRPr/>
          </a:p>
          <a:p>
            <a:pPr indent="0" lvl="0" marL="0" rtl="0" algn="ctr">
              <a:spcBef>
                <a:spcPts val="0"/>
              </a:spcBef>
              <a:spcAft>
                <a:spcPts val="0"/>
              </a:spcAft>
              <a:buNone/>
            </a:pPr>
            <a:r>
              <a:rPr lang="en"/>
              <a:t>Markov Decision Processes</a:t>
            </a:r>
            <a:endParaRPr/>
          </a:p>
        </p:txBody>
      </p:sp>
      <p:sp>
        <p:nvSpPr>
          <p:cNvPr id="273" name="Google Shape;273;p39"/>
          <p:cNvSpPr txBox="1"/>
          <p:nvPr>
            <p:ph idx="1" type="body"/>
          </p:nvPr>
        </p:nvSpPr>
        <p:spPr>
          <a:xfrm>
            <a:off x="617100" y="1269863"/>
            <a:ext cx="7909800" cy="32154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Expected long-term value is given by </a:t>
            </a:r>
            <a:r>
              <a:rPr i="1" lang="en" sz="2200"/>
              <a:t>Q(s, a)</a:t>
            </a:r>
            <a:endParaRPr sz="2200"/>
          </a:p>
          <a:p>
            <a:pPr indent="-368300" lvl="0" marL="457200" rtl="0" algn="l">
              <a:spcBef>
                <a:spcPts val="0"/>
              </a:spcBef>
              <a:spcAft>
                <a:spcPts val="0"/>
              </a:spcAft>
              <a:buSzPts val="2200"/>
              <a:buChar char="○"/>
            </a:pPr>
            <a:r>
              <a:rPr lang="en" sz="2200"/>
              <a:t>Chosen action is determined by policy </a:t>
            </a:r>
            <a:r>
              <a:rPr i="1" lang="en" sz="2200"/>
              <a:t>Pr(a | s)</a:t>
            </a:r>
            <a:r>
              <a:rPr lang="en" sz="2200"/>
              <a:t> </a:t>
            </a:r>
            <a:endParaRPr sz="2200"/>
          </a:p>
          <a:p>
            <a:pPr indent="0" lvl="0" marL="457200" rtl="0" algn="l">
              <a:spcBef>
                <a:spcPts val="0"/>
              </a:spcBef>
              <a:spcAft>
                <a:spcPts val="0"/>
              </a:spcAft>
              <a:buNone/>
            </a:pPr>
            <a:r>
              <a:rPr lang="en" sz="2200"/>
              <a:t>(optimal policy will maximize </a:t>
            </a:r>
            <a:r>
              <a:rPr i="1" lang="en" sz="2200"/>
              <a:t>Q</a:t>
            </a:r>
            <a:r>
              <a:rPr lang="en" sz="2200"/>
              <a:t>)</a:t>
            </a:r>
            <a:endParaRPr/>
          </a:p>
        </p:txBody>
      </p:sp>
      <p:sp>
        <p:nvSpPr>
          <p:cNvPr id="274" name="Google Shape;274;p39"/>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5" name="Google Shape;275;p39"/>
          <p:cNvSpPr txBox="1"/>
          <p:nvPr/>
        </p:nvSpPr>
        <p:spPr>
          <a:xfrm>
            <a:off x="311700" y="3975900"/>
            <a:ext cx="177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EAD1DC"/>
                </a:highlight>
              </a:rPr>
              <a:t>Sum over all possible next states</a:t>
            </a:r>
            <a:endParaRPr>
              <a:highlight>
                <a:srgbClr val="EAD1DC"/>
              </a:highlight>
            </a:endParaRPr>
          </a:p>
        </p:txBody>
      </p:sp>
      <p:sp>
        <p:nvSpPr>
          <p:cNvPr id="276" name="Google Shape;276;p39"/>
          <p:cNvSpPr txBox="1"/>
          <p:nvPr/>
        </p:nvSpPr>
        <p:spPr>
          <a:xfrm>
            <a:off x="2363475" y="3975900"/>
            <a:ext cx="154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C9DAF8"/>
                </a:highlight>
              </a:rPr>
              <a:t>Prob. of getting to the state</a:t>
            </a:r>
            <a:endParaRPr>
              <a:highlight>
                <a:srgbClr val="C9DAF8"/>
              </a:highlight>
            </a:endParaRPr>
          </a:p>
        </p:txBody>
      </p:sp>
      <p:sp>
        <p:nvSpPr>
          <p:cNvPr id="277" name="Google Shape;277;p39"/>
          <p:cNvSpPr txBox="1"/>
          <p:nvPr/>
        </p:nvSpPr>
        <p:spPr>
          <a:xfrm>
            <a:off x="3705300" y="3975900"/>
            <a:ext cx="17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rPr>
              <a:t>Reward at the state</a:t>
            </a:r>
            <a:endParaRPr>
              <a:highlight>
                <a:srgbClr val="D9EAD3"/>
              </a:highlight>
            </a:endParaRPr>
          </a:p>
        </p:txBody>
      </p:sp>
      <p:sp>
        <p:nvSpPr>
          <p:cNvPr id="278" name="Google Shape;278;p39"/>
          <p:cNvSpPr txBox="1"/>
          <p:nvPr/>
        </p:nvSpPr>
        <p:spPr>
          <a:xfrm>
            <a:off x="6460300" y="3975900"/>
            <a:ext cx="216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2CC"/>
                </a:highlight>
              </a:rPr>
              <a:t>Discounted result of future actions</a:t>
            </a:r>
            <a:endParaRPr>
              <a:highlight>
                <a:srgbClr val="FFF2CC"/>
              </a:highlight>
            </a:endParaRPr>
          </a:p>
        </p:txBody>
      </p:sp>
      <p:sp>
        <p:nvSpPr>
          <p:cNvPr id="279" name="Google Shape;279;p39"/>
          <p:cNvSpPr/>
          <p:nvPr/>
        </p:nvSpPr>
        <p:spPr>
          <a:xfrm>
            <a:off x="5568600" y="2724775"/>
            <a:ext cx="3335100" cy="1251000"/>
          </a:xfrm>
          <a:prstGeom prst="roundRect">
            <a:avLst>
              <a:gd fmla="val 16667" name="adj"/>
            </a:avLst>
          </a:prstGeom>
          <a:solidFill>
            <a:srgbClr val="FFF2CC">
              <a:alpha val="49160"/>
            </a:srgbClr>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9"/>
          <p:cNvSpPr/>
          <p:nvPr/>
        </p:nvSpPr>
        <p:spPr>
          <a:xfrm>
            <a:off x="3815425" y="3082350"/>
            <a:ext cx="1429500" cy="615600"/>
          </a:xfrm>
          <a:prstGeom prst="roundRect">
            <a:avLst>
              <a:gd fmla="val 16667" name="adj"/>
            </a:avLst>
          </a:prstGeom>
          <a:solidFill>
            <a:srgbClr val="D9EAD3">
              <a:alpha val="56980"/>
            </a:srgbClr>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9"/>
          <p:cNvSpPr/>
          <p:nvPr/>
        </p:nvSpPr>
        <p:spPr>
          <a:xfrm>
            <a:off x="2241900" y="3062425"/>
            <a:ext cx="1393500" cy="615600"/>
          </a:xfrm>
          <a:prstGeom prst="roundRect">
            <a:avLst>
              <a:gd fmla="val 16667" name="adj"/>
            </a:avLst>
          </a:prstGeom>
          <a:solidFill>
            <a:srgbClr val="C9DAF8">
              <a:alpha val="50840"/>
            </a:srgbClr>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a:off x="1656600" y="2986213"/>
            <a:ext cx="585300" cy="1001700"/>
          </a:xfrm>
          <a:prstGeom prst="roundRect">
            <a:avLst>
              <a:gd fmla="val 16667" name="adj"/>
            </a:avLst>
          </a:prstGeom>
          <a:solidFill>
            <a:srgbClr val="EAD1DC">
              <a:alpha val="51959"/>
            </a:srgbClr>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2" name="Google Shape;72;p13"/>
          <p:cNvSpPr txBox="1"/>
          <p:nvPr/>
        </p:nvSpPr>
        <p:spPr>
          <a:xfrm>
            <a:off x="404550" y="1371150"/>
            <a:ext cx="8334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latin typeface="Montserrat"/>
                <a:ea typeface="Montserrat"/>
                <a:cs typeface="Montserrat"/>
                <a:sym typeface="Montserrat"/>
              </a:rPr>
              <a:t>How can </a:t>
            </a:r>
            <a:r>
              <a:rPr lang="en" sz="4800">
                <a:highlight>
                  <a:schemeClr val="accent3"/>
                </a:highlight>
                <a:latin typeface="Montserrat"/>
                <a:ea typeface="Montserrat"/>
                <a:cs typeface="Montserrat"/>
                <a:sym typeface="Montserrat"/>
              </a:rPr>
              <a:t>adaptive systems</a:t>
            </a:r>
            <a:r>
              <a:rPr lang="en" sz="4800">
                <a:latin typeface="Montserrat"/>
                <a:ea typeface="Montserrat"/>
                <a:cs typeface="Montserrat"/>
                <a:sym typeface="Montserrat"/>
              </a:rPr>
              <a:t> train humans to perform complex tasks?</a:t>
            </a:r>
            <a:endParaRPr sz="48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Inferring User Beliefs</a:t>
            </a:r>
            <a:endParaRPr/>
          </a:p>
        </p:txBody>
      </p:sp>
      <p:sp>
        <p:nvSpPr>
          <p:cNvPr id="288" name="Google Shape;288;p40"/>
          <p:cNvSpPr txBox="1"/>
          <p:nvPr>
            <p:ph idx="1" type="body"/>
          </p:nvPr>
        </p:nvSpPr>
        <p:spPr>
          <a:xfrm>
            <a:off x="617100" y="1269863"/>
            <a:ext cx="7909800" cy="32154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Assume reward function is given</a:t>
            </a:r>
            <a:endParaRPr sz="2200"/>
          </a:p>
          <a:p>
            <a:pPr indent="-368300" lvl="0" marL="457200" rtl="0" algn="l">
              <a:spcBef>
                <a:spcPts val="0"/>
              </a:spcBef>
              <a:spcAft>
                <a:spcPts val="0"/>
              </a:spcAft>
              <a:buSzPts val="2200"/>
              <a:buChar char="○"/>
            </a:pPr>
            <a:r>
              <a:rPr lang="en" sz="2200"/>
              <a:t>Goal: infer user’s transition model given action sequence</a:t>
            </a:r>
            <a:endParaRPr sz="2200"/>
          </a:p>
        </p:txBody>
      </p:sp>
      <p:sp>
        <p:nvSpPr>
          <p:cNvPr id="289" name="Google Shape;289;p40"/>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0" name="Google Shape;290;p40"/>
          <p:cNvSpPr txBox="1"/>
          <p:nvPr/>
        </p:nvSpPr>
        <p:spPr>
          <a:xfrm>
            <a:off x="495200" y="3489950"/>
            <a:ext cx="289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2CC"/>
                </a:highlight>
              </a:rPr>
              <a:t>Posterior: prob of a given transition model</a:t>
            </a:r>
            <a:endParaRPr>
              <a:highlight>
                <a:srgbClr val="FFF2CC"/>
              </a:highlight>
            </a:endParaRPr>
          </a:p>
        </p:txBody>
      </p:sp>
      <p:sp>
        <p:nvSpPr>
          <p:cNvPr id="291" name="Google Shape;291;p40"/>
          <p:cNvSpPr/>
          <p:nvPr/>
        </p:nvSpPr>
        <p:spPr>
          <a:xfrm>
            <a:off x="67525" y="2443225"/>
            <a:ext cx="3579300" cy="821700"/>
          </a:xfrm>
          <a:prstGeom prst="roundRect">
            <a:avLst>
              <a:gd fmla="val 16667" name="adj"/>
            </a:avLst>
          </a:prstGeom>
          <a:solidFill>
            <a:srgbClr val="FFF2CC">
              <a:alpha val="49160"/>
            </a:srgbClr>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4389425" y="2533275"/>
            <a:ext cx="3534000" cy="731700"/>
          </a:xfrm>
          <a:prstGeom prst="roundRect">
            <a:avLst>
              <a:gd fmla="val 16667" name="adj"/>
            </a:avLst>
          </a:prstGeom>
          <a:solidFill>
            <a:srgbClr val="D9EAD3">
              <a:alpha val="56980"/>
            </a:srgbClr>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txBox="1"/>
          <p:nvPr/>
        </p:nvSpPr>
        <p:spPr>
          <a:xfrm>
            <a:off x="4389425" y="3489950"/>
            <a:ext cx="284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rPr>
              <a:t>Likelihood: prob of action sequence given model</a:t>
            </a:r>
            <a:endParaRPr>
              <a:highlight>
                <a:srgbClr val="D9EAD3"/>
              </a:highlight>
            </a:endParaRPr>
          </a:p>
        </p:txBody>
      </p:sp>
      <p:sp>
        <p:nvSpPr>
          <p:cNvPr id="294" name="Google Shape;294;p40"/>
          <p:cNvSpPr/>
          <p:nvPr/>
        </p:nvSpPr>
        <p:spPr>
          <a:xfrm>
            <a:off x="7923425" y="2544525"/>
            <a:ext cx="1159200" cy="731700"/>
          </a:xfrm>
          <a:prstGeom prst="roundRect">
            <a:avLst>
              <a:gd fmla="val 16667" name="adj"/>
            </a:avLst>
          </a:prstGeom>
          <a:solidFill>
            <a:srgbClr val="C9DAF8">
              <a:alpha val="50840"/>
            </a:srgbClr>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
          <p:cNvSpPr txBox="1"/>
          <p:nvPr/>
        </p:nvSpPr>
        <p:spPr>
          <a:xfrm>
            <a:off x="6606725" y="3489950"/>
            <a:ext cx="2475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C9DAF8"/>
                </a:highlight>
              </a:rPr>
              <a:t>Prior: distribution over transition models. Can encode misconceptions, set as uniform here</a:t>
            </a:r>
            <a:endParaRPr>
              <a:highlight>
                <a:srgbClr val="C9DAF8"/>
              </a:highlight>
            </a:endParaRPr>
          </a:p>
        </p:txBody>
      </p:sp>
      <p:pic>
        <p:nvPicPr>
          <p:cNvPr id="296" name="Google Shape;296;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67525" y="2644875"/>
            <a:ext cx="9015101" cy="570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Inferring User Beliefs</a:t>
            </a:r>
            <a:endParaRPr/>
          </a:p>
        </p:txBody>
      </p:sp>
      <p:sp>
        <p:nvSpPr>
          <p:cNvPr id="302" name="Google Shape;302;p41"/>
          <p:cNvSpPr txBox="1"/>
          <p:nvPr>
            <p:ph idx="1" type="body"/>
          </p:nvPr>
        </p:nvSpPr>
        <p:spPr>
          <a:xfrm>
            <a:off x="617100" y="1269863"/>
            <a:ext cx="7909800" cy="32154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Need approximation of policy to calculate likelihood</a:t>
            </a:r>
            <a:endParaRPr sz="2200"/>
          </a:p>
          <a:p>
            <a:pPr indent="-368300" lvl="0" marL="457200" rtl="0" algn="l">
              <a:spcBef>
                <a:spcPts val="0"/>
              </a:spcBef>
              <a:spcAft>
                <a:spcPts val="0"/>
              </a:spcAft>
              <a:buSzPts val="2200"/>
              <a:buChar char="○"/>
            </a:pPr>
            <a:r>
              <a:rPr lang="en" sz="2200"/>
              <a:t>Use Boltzmann noisily optimal policy</a:t>
            </a:r>
            <a:endParaRPr sz="2200"/>
          </a:p>
          <a:p>
            <a:pPr indent="-368300" lvl="0" marL="457200" rtl="0" algn="l">
              <a:spcBef>
                <a:spcPts val="0"/>
              </a:spcBef>
              <a:spcAft>
                <a:spcPts val="0"/>
              </a:spcAft>
              <a:buSzPts val="2200"/>
              <a:buChar char="○"/>
            </a:pPr>
            <a:r>
              <a:rPr lang="en" sz="2200"/>
              <a:t>Higher </a:t>
            </a:r>
            <a:r>
              <a:rPr i="1" lang="en" sz="2200"/>
              <a:t>Q</a:t>
            </a:r>
            <a:r>
              <a:rPr lang="en" sz="2200"/>
              <a:t> represents better choices</a:t>
            </a:r>
            <a:endParaRPr sz="2200"/>
          </a:p>
          <a:p>
            <a:pPr indent="-368300" lvl="0" marL="457200" rtl="0" algn="l">
              <a:spcBef>
                <a:spcPts val="0"/>
              </a:spcBef>
              <a:spcAft>
                <a:spcPts val="0"/>
              </a:spcAft>
              <a:buSzPts val="2200"/>
              <a:buChar char="○"/>
            </a:pPr>
            <a:r>
              <a:rPr lang="en" sz="2200"/>
              <a:t>Marginalize over various values of β</a:t>
            </a:r>
            <a:endParaRPr sz="2200"/>
          </a:p>
        </p:txBody>
      </p:sp>
      <p:sp>
        <p:nvSpPr>
          <p:cNvPr id="303" name="Google Shape;303;p41"/>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4" name="Google Shape;304;p41"/>
          <p:cNvSpPr txBox="1"/>
          <p:nvPr/>
        </p:nvSpPr>
        <p:spPr>
          <a:xfrm>
            <a:off x="3159450" y="4074475"/>
            <a:ext cx="28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2CC"/>
                </a:highlight>
              </a:rPr>
              <a:t>Determines how close to optimal</a:t>
            </a:r>
            <a:endParaRPr>
              <a:highlight>
                <a:srgbClr val="FFF2CC"/>
              </a:highlight>
            </a:endParaRPr>
          </a:p>
        </p:txBody>
      </p:sp>
      <p:sp>
        <p:nvSpPr>
          <p:cNvPr id="305" name="Google Shape;305;p41"/>
          <p:cNvSpPr/>
          <p:nvPr/>
        </p:nvSpPr>
        <p:spPr>
          <a:xfrm>
            <a:off x="5166000" y="3297850"/>
            <a:ext cx="315300" cy="712200"/>
          </a:xfrm>
          <a:prstGeom prst="roundRect">
            <a:avLst>
              <a:gd fmla="val 16667" name="adj"/>
            </a:avLst>
          </a:prstGeom>
          <a:solidFill>
            <a:srgbClr val="FFF2CC">
              <a:alpha val="49160"/>
            </a:srgbClr>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1"/>
          <p:cNvSpPr txBox="1"/>
          <p:nvPr/>
        </p:nvSpPr>
        <p:spPr>
          <a:xfrm>
            <a:off x="6016000" y="4074475"/>
            <a:ext cx="30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rPr>
              <a:t>Q-value of choosing action in state</a:t>
            </a:r>
            <a:endParaRPr>
              <a:highlight>
                <a:srgbClr val="D9EAD3"/>
              </a:highlight>
            </a:endParaRPr>
          </a:p>
        </p:txBody>
      </p:sp>
      <p:sp>
        <p:nvSpPr>
          <p:cNvPr id="307" name="Google Shape;307;p41"/>
          <p:cNvSpPr/>
          <p:nvPr/>
        </p:nvSpPr>
        <p:spPr>
          <a:xfrm>
            <a:off x="5786100" y="3297850"/>
            <a:ext cx="2903700" cy="723600"/>
          </a:xfrm>
          <a:prstGeom prst="roundRect">
            <a:avLst>
              <a:gd fmla="val 16667" name="adj"/>
            </a:avLst>
          </a:prstGeom>
          <a:solidFill>
            <a:srgbClr val="D9EAD3">
              <a:alpha val="56980"/>
            </a:srgbClr>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8" name="Google Shape;308;p4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795825" y="3421525"/>
            <a:ext cx="8067675" cy="476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Results</a:t>
            </a:r>
            <a:endParaRPr/>
          </a:p>
        </p:txBody>
      </p:sp>
      <p:sp>
        <p:nvSpPr>
          <p:cNvPr id="314" name="Google Shape;314;p42"/>
          <p:cNvSpPr txBox="1"/>
          <p:nvPr>
            <p:ph idx="1" type="body"/>
          </p:nvPr>
        </p:nvSpPr>
        <p:spPr>
          <a:xfrm>
            <a:off x="321550" y="1346063"/>
            <a:ext cx="3644400" cy="320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73% match of Maximum A Posteriori with beliefs</a:t>
            </a:r>
            <a:endParaRPr/>
          </a:p>
          <a:p>
            <a:pPr indent="-355600" lvl="0" marL="457200" rtl="0" algn="l">
              <a:spcBef>
                <a:spcPts val="0"/>
              </a:spcBef>
              <a:spcAft>
                <a:spcPts val="0"/>
              </a:spcAft>
              <a:buSzPts val="2000"/>
              <a:buChar char="○"/>
            </a:pPr>
            <a:r>
              <a:rPr lang="en"/>
              <a:t>Distinguishes plans with misconceptions</a:t>
            </a:r>
            <a:endParaRPr/>
          </a:p>
          <a:p>
            <a:pPr indent="-355600" lvl="0" marL="457200" rtl="0" algn="l">
              <a:spcBef>
                <a:spcPts val="0"/>
              </a:spcBef>
              <a:spcAft>
                <a:spcPts val="0"/>
              </a:spcAft>
              <a:buSzPts val="2000"/>
              <a:buChar char="○"/>
            </a:pPr>
            <a:r>
              <a:rPr lang="en"/>
              <a:t>Similar performance to human raters</a:t>
            </a:r>
            <a:endParaRPr/>
          </a:p>
        </p:txBody>
      </p:sp>
      <p:sp>
        <p:nvSpPr>
          <p:cNvPr id="315" name="Google Shape;315;p42"/>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16" name="Google Shape;316;p42"/>
          <p:cNvPicPr preferRelativeResize="0"/>
          <p:nvPr/>
        </p:nvPicPr>
        <p:blipFill>
          <a:blip r:embed="rId3">
            <a:alphaModFix/>
          </a:blip>
          <a:stretch>
            <a:fillRect/>
          </a:stretch>
        </p:blipFill>
        <p:spPr>
          <a:xfrm>
            <a:off x="3965650" y="751602"/>
            <a:ext cx="5025951" cy="37842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2" name="Google Shape;322;p43"/>
          <p:cNvSpPr txBox="1"/>
          <p:nvPr/>
        </p:nvSpPr>
        <p:spPr>
          <a:xfrm>
            <a:off x="404550" y="1371150"/>
            <a:ext cx="8334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latin typeface="Montserrat"/>
                <a:ea typeface="Montserrat"/>
                <a:cs typeface="Montserrat"/>
                <a:sym typeface="Montserrat"/>
              </a:rPr>
              <a:t>How can adaptive systems train humans to perform complex tasks?</a:t>
            </a:r>
            <a:endParaRPr sz="4800">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8" name="Google Shape;328;p44"/>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Adaptive Automation</a:t>
            </a:r>
            <a:endParaRPr/>
          </a:p>
        </p:txBody>
      </p:sp>
      <p:sp>
        <p:nvSpPr>
          <p:cNvPr id="329" name="Google Shape;329;p44"/>
          <p:cNvSpPr/>
          <p:nvPr/>
        </p:nvSpPr>
        <p:spPr>
          <a:xfrm>
            <a:off x="633775" y="914150"/>
            <a:ext cx="2486700" cy="792300"/>
          </a:xfrm>
          <a:prstGeom prst="chevron">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Perceive</a:t>
            </a:r>
            <a:endParaRPr sz="1800">
              <a:latin typeface="Montserrat Medium"/>
              <a:ea typeface="Montserrat Medium"/>
              <a:cs typeface="Montserrat Medium"/>
              <a:sym typeface="Montserrat Medium"/>
            </a:endParaRPr>
          </a:p>
        </p:txBody>
      </p:sp>
      <p:sp>
        <p:nvSpPr>
          <p:cNvPr id="330" name="Google Shape;330;p44"/>
          <p:cNvSpPr/>
          <p:nvPr/>
        </p:nvSpPr>
        <p:spPr>
          <a:xfrm>
            <a:off x="3275825" y="914150"/>
            <a:ext cx="2486700" cy="7923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Select</a:t>
            </a:r>
            <a:endParaRPr sz="1800">
              <a:latin typeface="Montserrat Medium"/>
              <a:ea typeface="Montserrat Medium"/>
              <a:cs typeface="Montserrat Medium"/>
              <a:sym typeface="Montserrat Medium"/>
            </a:endParaRPr>
          </a:p>
        </p:txBody>
      </p:sp>
      <p:sp>
        <p:nvSpPr>
          <p:cNvPr id="331" name="Google Shape;331;p44"/>
          <p:cNvSpPr/>
          <p:nvPr/>
        </p:nvSpPr>
        <p:spPr>
          <a:xfrm>
            <a:off x="5918050" y="914150"/>
            <a:ext cx="2486700" cy="792300"/>
          </a:xfrm>
          <a:prstGeom prst="chevron">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Act</a:t>
            </a:r>
            <a:endParaRPr sz="1800">
              <a:latin typeface="Montserrat Medium"/>
              <a:ea typeface="Montserrat Medium"/>
              <a:cs typeface="Montserrat Medium"/>
              <a:sym typeface="Montserrat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7" name="Google Shape;337;p45"/>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Adaptive Automation</a:t>
            </a:r>
            <a:endParaRPr/>
          </a:p>
        </p:txBody>
      </p:sp>
      <p:sp>
        <p:nvSpPr>
          <p:cNvPr id="338" name="Google Shape;338;p45"/>
          <p:cNvSpPr/>
          <p:nvPr/>
        </p:nvSpPr>
        <p:spPr>
          <a:xfrm>
            <a:off x="633775" y="914150"/>
            <a:ext cx="2486700" cy="792300"/>
          </a:xfrm>
          <a:prstGeom prst="chevron">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Perceive</a:t>
            </a:r>
            <a:endParaRPr sz="1800">
              <a:latin typeface="Montserrat Medium"/>
              <a:ea typeface="Montserrat Medium"/>
              <a:cs typeface="Montserrat Medium"/>
              <a:sym typeface="Montserrat Medium"/>
            </a:endParaRPr>
          </a:p>
        </p:txBody>
      </p:sp>
      <p:sp>
        <p:nvSpPr>
          <p:cNvPr id="339" name="Google Shape;339;p45"/>
          <p:cNvSpPr txBox="1"/>
          <p:nvPr/>
        </p:nvSpPr>
        <p:spPr>
          <a:xfrm>
            <a:off x="642550" y="1858450"/>
            <a:ext cx="2486700" cy="2986200"/>
          </a:xfrm>
          <a:prstGeom prst="rect">
            <a:avLst/>
          </a:prstGeom>
          <a:noFill/>
          <a:ln>
            <a:noFill/>
          </a:ln>
        </p:spPr>
        <p:txBody>
          <a:bodyPr anchorCtr="0" anchor="t" bIns="91425" lIns="91425" spcFirstLastPara="1" rIns="91425" wrap="square" tIns="91425">
            <a:spAutoFit/>
          </a:bodyPr>
          <a:lstStyle/>
          <a:p>
            <a:pPr indent="-203200" lvl="0" marL="228600" rtl="0" algn="l">
              <a:spcBef>
                <a:spcPts val="0"/>
              </a:spcBef>
              <a:spcAft>
                <a:spcPts val="0"/>
              </a:spcAft>
              <a:buSzPts val="1400"/>
              <a:buFont typeface="PT Serif"/>
              <a:buChar char="●"/>
            </a:pPr>
            <a:r>
              <a:rPr lang="en">
                <a:latin typeface="PT Serif"/>
                <a:ea typeface="PT Serif"/>
                <a:cs typeface="PT Serif"/>
                <a:sym typeface="PT Serif"/>
              </a:rPr>
              <a:t>Great strides in sensing technology (Feigh, 2012)</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Theoretical frameworks for assessing knowledge (Pelánek, 2017)</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Are humans really rational? (Reddy, 2018; Rafferty, 2015/2016)</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How do we represent complex domain models?</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Need to address the social-emotional and cultural side of learning</a:t>
            </a:r>
            <a:endParaRPr>
              <a:latin typeface="PT Serif"/>
              <a:ea typeface="PT Serif"/>
              <a:cs typeface="PT Serif"/>
              <a:sym typeface="PT Serif"/>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6"/>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45" name="Google Shape;345;p46"/>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Adaptive Automation</a:t>
            </a:r>
            <a:endParaRPr/>
          </a:p>
        </p:txBody>
      </p:sp>
      <p:sp>
        <p:nvSpPr>
          <p:cNvPr id="346" name="Google Shape;346;p46"/>
          <p:cNvSpPr/>
          <p:nvPr/>
        </p:nvSpPr>
        <p:spPr>
          <a:xfrm>
            <a:off x="633775" y="914150"/>
            <a:ext cx="2486700" cy="792300"/>
          </a:xfrm>
          <a:prstGeom prst="chevron">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Perceive</a:t>
            </a:r>
            <a:endParaRPr sz="1800">
              <a:latin typeface="Montserrat Medium"/>
              <a:ea typeface="Montserrat Medium"/>
              <a:cs typeface="Montserrat Medium"/>
              <a:sym typeface="Montserrat Medium"/>
            </a:endParaRPr>
          </a:p>
        </p:txBody>
      </p:sp>
      <p:sp>
        <p:nvSpPr>
          <p:cNvPr id="347" name="Google Shape;347;p46"/>
          <p:cNvSpPr/>
          <p:nvPr/>
        </p:nvSpPr>
        <p:spPr>
          <a:xfrm>
            <a:off x="3275825" y="914150"/>
            <a:ext cx="2486700" cy="7923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Select</a:t>
            </a:r>
            <a:endParaRPr sz="1800">
              <a:latin typeface="Montserrat Medium"/>
              <a:ea typeface="Montserrat Medium"/>
              <a:cs typeface="Montserrat Medium"/>
              <a:sym typeface="Montserrat Medium"/>
            </a:endParaRPr>
          </a:p>
        </p:txBody>
      </p:sp>
      <p:sp>
        <p:nvSpPr>
          <p:cNvPr id="348" name="Google Shape;348;p46"/>
          <p:cNvSpPr txBox="1"/>
          <p:nvPr/>
        </p:nvSpPr>
        <p:spPr>
          <a:xfrm>
            <a:off x="642550" y="1858450"/>
            <a:ext cx="2486700" cy="2986200"/>
          </a:xfrm>
          <a:prstGeom prst="rect">
            <a:avLst/>
          </a:prstGeom>
          <a:noFill/>
          <a:ln>
            <a:noFill/>
          </a:ln>
        </p:spPr>
        <p:txBody>
          <a:bodyPr anchorCtr="0" anchor="t" bIns="91425" lIns="91425" spcFirstLastPara="1" rIns="91425" wrap="square" tIns="91425">
            <a:spAutoFit/>
          </a:bodyPr>
          <a:lstStyle/>
          <a:p>
            <a:pPr indent="-203200" lvl="0" marL="228600" rtl="0" algn="l">
              <a:spcBef>
                <a:spcPts val="0"/>
              </a:spcBef>
              <a:spcAft>
                <a:spcPts val="0"/>
              </a:spcAft>
              <a:buSzPts val="1400"/>
              <a:buFont typeface="PT Serif"/>
              <a:buChar char="●"/>
            </a:pPr>
            <a:r>
              <a:rPr lang="en">
                <a:latin typeface="PT Serif"/>
                <a:ea typeface="PT Serif"/>
                <a:cs typeface="PT Serif"/>
                <a:sym typeface="PT Serif"/>
              </a:rPr>
              <a:t>Great strides in sensing technology (Feigh, 2012)</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Theoretical frameworks for assessing knowledge (Pelánek, 2017)</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Are humans really rational? (Reddy, 2018; Rafferty, 2015/2016)</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How do we represent complex domain models?</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Need to address the social-emotional and cultural side of learning</a:t>
            </a:r>
            <a:endParaRPr>
              <a:latin typeface="PT Serif"/>
              <a:ea typeface="PT Serif"/>
              <a:cs typeface="PT Serif"/>
              <a:sym typeface="PT Serif"/>
            </a:endParaRPr>
          </a:p>
        </p:txBody>
      </p:sp>
      <p:sp>
        <p:nvSpPr>
          <p:cNvPr id="349" name="Google Shape;349;p46"/>
          <p:cNvSpPr txBox="1"/>
          <p:nvPr/>
        </p:nvSpPr>
        <p:spPr>
          <a:xfrm>
            <a:off x="3275825" y="1858438"/>
            <a:ext cx="2486700" cy="2555100"/>
          </a:xfrm>
          <a:prstGeom prst="rect">
            <a:avLst/>
          </a:prstGeom>
          <a:noFill/>
          <a:ln>
            <a:noFill/>
          </a:ln>
        </p:spPr>
        <p:txBody>
          <a:bodyPr anchorCtr="0" anchor="t" bIns="91425" lIns="91425" spcFirstLastPara="1" rIns="91425" wrap="square" tIns="91425">
            <a:spAutoFit/>
          </a:bodyPr>
          <a:lstStyle/>
          <a:p>
            <a:pPr indent="-203200" lvl="0" marL="228600" rtl="0" algn="l">
              <a:spcBef>
                <a:spcPts val="0"/>
              </a:spcBef>
              <a:spcAft>
                <a:spcPts val="0"/>
              </a:spcAft>
              <a:buSzPts val="1400"/>
              <a:buFont typeface="PT Serif"/>
              <a:buChar char="●"/>
            </a:pPr>
            <a:r>
              <a:rPr lang="en">
                <a:latin typeface="PT Serif"/>
                <a:ea typeface="PT Serif"/>
                <a:cs typeface="PT Serif"/>
                <a:sym typeface="PT Serif"/>
              </a:rPr>
              <a:t>Triggers and adaptations based on heuristics (Heard, 2020; Murray, 2002; Shute, 2008)</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Need to go beyond metrics like performance (Khasawneh, 2019; Heard, 2020)</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How do we plan for how humans change over time? (Kress-Gazit, 2021)</a:t>
            </a:r>
            <a:endParaRPr>
              <a:latin typeface="PT Serif"/>
              <a:ea typeface="PT Serif"/>
              <a:cs typeface="PT Serif"/>
              <a:sym typeface="PT Serif"/>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55" name="Google Shape;355;p47"/>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Adaptive Automation</a:t>
            </a:r>
            <a:endParaRPr/>
          </a:p>
        </p:txBody>
      </p:sp>
      <p:sp>
        <p:nvSpPr>
          <p:cNvPr id="356" name="Google Shape;356;p47"/>
          <p:cNvSpPr/>
          <p:nvPr/>
        </p:nvSpPr>
        <p:spPr>
          <a:xfrm>
            <a:off x="633775" y="914150"/>
            <a:ext cx="2486700" cy="792300"/>
          </a:xfrm>
          <a:prstGeom prst="chevron">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Perceive</a:t>
            </a:r>
            <a:endParaRPr sz="1800">
              <a:latin typeface="Montserrat Medium"/>
              <a:ea typeface="Montserrat Medium"/>
              <a:cs typeface="Montserrat Medium"/>
              <a:sym typeface="Montserrat Medium"/>
            </a:endParaRPr>
          </a:p>
        </p:txBody>
      </p:sp>
      <p:sp>
        <p:nvSpPr>
          <p:cNvPr id="357" name="Google Shape;357;p47"/>
          <p:cNvSpPr/>
          <p:nvPr/>
        </p:nvSpPr>
        <p:spPr>
          <a:xfrm>
            <a:off x="3275825" y="914150"/>
            <a:ext cx="2486700" cy="7923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Select</a:t>
            </a:r>
            <a:endParaRPr sz="1800">
              <a:latin typeface="Montserrat Medium"/>
              <a:ea typeface="Montserrat Medium"/>
              <a:cs typeface="Montserrat Medium"/>
              <a:sym typeface="Montserrat Medium"/>
            </a:endParaRPr>
          </a:p>
        </p:txBody>
      </p:sp>
      <p:sp>
        <p:nvSpPr>
          <p:cNvPr id="358" name="Google Shape;358;p47"/>
          <p:cNvSpPr txBox="1"/>
          <p:nvPr/>
        </p:nvSpPr>
        <p:spPr>
          <a:xfrm>
            <a:off x="642550" y="1858450"/>
            <a:ext cx="2486700" cy="2986200"/>
          </a:xfrm>
          <a:prstGeom prst="rect">
            <a:avLst/>
          </a:prstGeom>
          <a:noFill/>
          <a:ln>
            <a:noFill/>
          </a:ln>
        </p:spPr>
        <p:txBody>
          <a:bodyPr anchorCtr="0" anchor="t" bIns="91425" lIns="91425" spcFirstLastPara="1" rIns="91425" wrap="square" tIns="91425">
            <a:spAutoFit/>
          </a:bodyPr>
          <a:lstStyle/>
          <a:p>
            <a:pPr indent="-203200" lvl="0" marL="228600" rtl="0" algn="l">
              <a:spcBef>
                <a:spcPts val="0"/>
              </a:spcBef>
              <a:spcAft>
                <a:spcPts val="0"/>
              </a:spcAft>
              <a:buSzPts val="1400"/>
              <a:buFont typeface="PT Serif"/>
              <a:buChar char="●"/>
            </a:pPr>
            <a:r>
              <a:rPr lang="en">
                <a:latin typeface="PT Serif"/>
                <a:ea typeface="PT Serif"/>
                <a:cs typeface="PT Serif"/>
                <a:sym typeface="PT Serif"/>
              </a:rPr>
              <a:t>Great strides in sensing technology (Feigh, 2012)</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Theoretical frameworks for assessing knowledge (Pelánek, 2017)</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Are humans really rational? (Reddy, 2018; Rafferty, 2015/2016)</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How do we represent complex domain models?</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Need to address the social-emotional and cultural side of learning</a:t>
            </a:r>
            <a:endParaRPr>
              <a:latin typeface="PT Serif"/>
              <a:ea typeface="PT Serif"/>
              <a:cs typeface="PT Serif"/>
              <a:sym typeface="PT Serif"/>
            </a:endParaRPr>
          </a:p>
        </p:txBody>
      </p:sp>
      <p:sp>
        <p:nvSpPr>
          <p:cNvPr id="359" name="Google Shape;359;p47"/>
          <p:cNvSpPr txBox="1"/>
          <p:nvPr/>
        </p:nvSpPr>
        <p:spPr>
          <a:xfrm>
            <a:off x="3275825" y="1858438"/>
            <a:ext cx="2486700" cy="2555100"/>
          </a:xfrm>
          <a:prstGeom prst="rect">
            <a:avLst/>
          </a:prstGeom>
          <a:noFill/>
          <a:ln>
            <a:noFill/>
          </a:ln>
        </p:spPr>
        <p:txBody>
          <a:bodyPr anchorCtr="0" anchor="t" bIns="91425" lIns="91425" spcFirstLastPara="1" rIns="91425" wrap="square" tIns="91425">
            <a:spAutoFit/>
          </a:bodyPr>
          <a:lstStyle/>
          <a:p>
            <a:pPr indent="-203200" lvl="0" marL="228600" rtl="0" algn="l">
              <a:spcBef>
                <a:spcPts val="0"/>
              </a:spcBef>
              <a:spcAft>
                <a:spcPts val="0"/>
              </a:spcAft>
              <a:buSzPts val="1400"/>
              <a:buFont typeface="PT Serif"/>
              <a:buChar char="●"/>
            </a:pPr>
            <a:r>
              <a:rPr lang="en">
                <a:latin typeface="PT Serif"/>
                <a:ea typeface="PT Serif"/>
                <a:cs typeface="PT Serif"/>
                <a:sym typeface="PT Serif"/>
              </a:rPr>
              <a:t>Triggers and adaptations based on heuristics (Heard, 2020; Murray, 2002; Shute, 2008)</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Need to go beyond metrics like performance (Khasawneh, 2019; Heard, 2020)</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How do we plan for how humans change over time? (Kress-Gazit, 2021)</a:t>
            </a:r>
            <a:endParaRPr>
              <a:latin typeface="PT Serif"/>
              <a:ea typeface="PT Serif"/>
              <a:cs typeface="PT Serif"/>
              <a:sym typeface="PT Serif"/>
            </a:endParaRPr>
          </a:p>
        </p:txBody>
      </p:sp>
      <p:sp>
        <p:nvSpPr>
          <p:cNvPr id="360" name="Google Shape;360;p47"/>
          <p:cNvSpPr/>
          <p:nvPr/>
        </p:nvSpPr>
        <p:spPr>
          <a:xfrm>
            <a:off x="5918050" y="914150"/>
            <a:ext cx="2486700" cy="792300"/>
          </a:xfrm>
          <a:prstGeom prst="chevron">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Act</a:t>
            </a:r>
            <a:endParaRPr sz="1800">
              <a:latin typeface="Montserrat Medium"/>
              <a:ea typeface="Montserrat Medium"/>
              <a:cs typeface="Montserrat Medium"/>
              <a:sym typeface="Montserrat Medium"/>
            </a:endParaRPr>
          </a:p>
        </p:txBody>
      </p:sp>
      <p:sp>
        <p:nvSpPr>
          <p:cNvPr id="361" name="Google Shape;361;p47"/>
          <p:cNvSpPr txBox="1"/>
          <p:nvPr/>
        </p:nvSpPr>
        <p:spPr>
          <a:xfrm>
            <a:off x="5909100" y="1858438"/>
            <a:ext cx="2486700" cy="2555100"/>
          </a:xfrm>
          <a:prstGeom prst="rect">
            <a:avLst/>
          </a:prstGeom>
          <a:noFill/>
          <a:ln>
            <a:noFill/>
          </a:ln>
        </p:spPr>
        <p:txBody>
          <a:bodyPr anchorCtr="0" anchor="t" bIns="91425" lIns="91425" spcFirstLastPara="1" rIns="91425" wrap="square" tIns="91425">
            <a:spAutoFit/>
          </a:bodyPr>
          <a:lstStyle/>
          <a:p>
            <a:pPr indent="-203200" lvl="0" marL="228600" rtl="0" algn="l">
              <a:spcBef>
                <a:spcPts val="0"/>
              </a:spcBef>
              <a:spcAft>
                <a:spcPts val="0"/>
              </a:spcAft>
              <a:buSzPts val="1400"/>
              <a:buFont typeface="PT Serif"/>
              <a:buChar char="●"/>
            </a:pPr>
            <a:r>
              <a:rPr lang="en">
                <a:latin typeface="PT Serif"/>
                <a:ea typeface="PT Serif"/>
                <a:cs typeface="PT Serif"/>
                <a:sym typeface="PT Serif"/>
              </a:rPr>
              <a:t>A whole world of UX/UI and VIZ to explore</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What is the role of explainability?</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Very little focus on user experience (Khasawneh, 2019; Heard, 2020)</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How do we treat humans as an integral part of the system? (Parasuraman, 1997)</a:t>
            </a:r>
            <a:endParaRPr>
              <a:latin typeface="PT Serif"/>
              <a:ea typeface="PT Serif"/>
              <a:cs typeface="PT Serif"/>
              <a:sym typeface="PT Serif"/>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Human-Centered Automation</a:t>
            </a:r>
            <a:endParaRPr/>
          </a:p>
        </p:txBody>
      </p:sp>
      <p:sp>
        <p:nvSpPr>
          <p:cNvPr id="367" name="Google Shape;367;p48"/>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68" name="Google Shape;368;p48"/>
          <p:cNvPicPr preferRelativeResize="0"/>
          <p:nvPr/>
        </p:nvPicPr>
        <p:blipFill>
          <a:blip r:embed="rId3">
            <a:alphaModFix/>
          </a:blip>
          <a:stretch>
            <a:fillRect/>
          </a:stretch>
        </p:blipFill>
        <p:spPr>
          <a:xfrm>
            <a:off x="2409825" y="914400"/>
            <a:ext cx="4324350" cy="3314700"/>
          </a:xfrm>
          <a:prstGeom prst="rect">
            <a:avLst/>
          </a:prstGeom>
          <a:noFill/>
          <a:ln>
            <a:noFill/>
          </a:ln>
        </p:spPr>
      </p:pic>
      <p:sp>
        <p:nvSpPr>
          <p:cNvPr id="369" name="Google Shape;369;p48"/>
          <p:cNvSpPr txBox="1"/>
          <p:nvPr/>
        </p:nvSpPr>
        <p:spPr>
          <a:xfrm>
            <a:off x="0" y="4420325"/>
            <a:ext cx="60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(Fig. from Parasuraman, 1997; Kress-Gazit, 2021; </a:t>
            </a:r>
            <a:r>
              <a:rPr lang="en">
                <a:latin typeface="Montserrat"/>
                <a:ea typeface="Montserrat"/>
                <a:cs typeface="Montserrat"/>
                <a:sym typeface="Montserrat"/>
              </a:rPr>
              <a:t>Khasawneh, 2019</a:t>
            </a:r>
            <a:r>
              <a:rPr lang="en">
                <a:latin typeface="Montserrat"/>
                <a:ea typeface="Montserrat"/>
                <a:cs typeface="Montserrat"/>
                <a:sym typeface="Montserrat"/>
              </a:rPr>
              <a:t>)</a:t>
            </a:r>
            <a:endParaRPr/>
          </a:p>
        </p:txBody>
      </p:sp>
      <p:cxnSp>
        <p:nvCxnSpPr>
          <p:cNvPr id="370" name="Google Shape;370;p48"/>
          <p:cNvCxnSpPr/>
          <p:nvPr/>
        </p:nvCxnSpPr>
        <p:spPr>
          <a:xfrm>
            <a:off x="324575" y="1560525"/>
            <a:ext cx="549300" cy="0"/>
          </a:xfrm>
          <a:prstGeom prst="straightConnector1">
            <a:avLst/>
          </a:prstGeom>
          <a:noFill/>
          <a:ln cap="flat" cmpd="sng" w="19050">
            <a:solidFill>
              <a:schemeClr val="dk2"/>
            </a:solidFill>
            <a:prstDash val="dash"/>
            <a:round/>
            <a:headEnd len="med" w="med" type="none"/>
            <a:tailEnd len="med" w="med" type="triangle"/>
          </a:ln>
        </p:spPr>
      </p:cxnSp>
      <p:cxnSp>
        <p:nvCxnSpPr>
          <p:cNvPr id="371" name="Google Shape;371;p48"/>
          <p:cNvCxnSpPr/>
          <p:nvPr/>
        </p:nvCxnSpPr>
        <p:spPr>
          <a:xfrm>
            <a:off x="324575" y="1790425"/>
            <a:ext cx="549300" cy="0"/>
          </a:xfrm>
          <a:prstGeom prst="straightConnector1">
            <a:avLst/>
          </a:prstGeom>
          <a:noFill/>
          <a:ln cap="flat" cmpd="sng" w="19050">
            <a:solidFill>
              <a:schemeClr val="dk2"/>
            </a:solidFill>
            <a:prstDash val="solid"/>
            <a:round/>
            <a:headEnd len="med" w="med" type="none"/>
            <a:tailEnd len="med" w="med" type="triangle"/>
          </a:ln>
        </p:spPr>
      </p:cxnSp>
      <p:sp>
        <p:nvSpPr>
          <p:cNvPr id="372" name="Google Shape;372;p48"/>
          <p:cNvSpPr txBox="1"/>
          <p:nvPr/>
        </p:nvSpPr>
        <p:spPr>
          <a:xfrm>
            <a:off x="873875" y="1360775"/>
            <a:ext cx="109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T Serif"/>
                <a:ea typeface="PT Serif"/>
                <a:cs typeface="PT Serif"/>
                <a:sym typeface="PT Serif"/>
              </a:rPr>
              <a:t>Theorized</a:t>
            </a:r>
            <a:endParaRPr>
              <a:latin typeface="PT Serif"/>
              <a:ea typeface="PT Serif"/>
              <a:cs typeface="PT Serif"/>
              <a:sym typeface="PT Serif"/>
            </a:endParaRPr>
          </a:p>
          <a:p>
            <a:pPr indent="0" lvl="0" marL="0" rtl="0" algn="l">
              <a:spcBef>
                <a:spcPts val="0"/>
              </a:spcBef>
              <a:spcAft>
                <a:spcPts val="0"/>
              </a:spcAft>
              <a:buNone/>
            </a:pPr>
            <a:r>
              <a:rPr lang="en">
                <a:latin typeface="PT Serif"/>
                <a:ea typeface="PT Serif"/>
                <a:cs typeface="PT Serif"/>
                <a:sym typeface="PT Serif"/>
              </a:rPr>
              <a:t>Tested</a:t>
            </a:r>
            <a:endParaRPr>
              <a:latin typeface="PT Serif"/>
              <a:ea typeface="PT Serif"/>
              <a:cs typeface="PT Serif"/>
              <a:sym typeface="PT Serif"/>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 I fit into this?</a:t>
            </a:r>
            <a:endParaRPr/>
          </a:p>
        </p:txBody>
      </p:sp>
      <p:sp>
        <p:nvSpPr>
          <p:cNvPr id="378" name="Google Shape;378;p49"/>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8" name="Google Shape;78;p14"/>
          <p:cNvSpPr txBox="1"/>
          <p:nvPr/>
        </p:nvSpPr>
        <p:spPr>
          <a:xfrm>
            <a:off x="404550" y="1371150"/>
            <a:ext cx="8334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latin typeface="Montserrat"/>
                <a:ea typeface="Montserrat"/>
                <a:cs typeface="Montserrat"/>
                <a:sym typeface="Montserrat"/>
              </a:rPr>
              <a:t>How can adaptive systems </a:t>
            </a:r>
            <a:r>
              <a:rPr lang="en" sz="4800">
                <a:highlight>
                  <a:schemeClr val="accent3"/>
                </a:highlight>
                <a:latin typeface="Montserrat"/>
                <a:ea typeface="Montserrat"/>
                <a:cs typeface="Montserrat"/>
                <a:sym typeface="Montserrat"/>
              </a:rPr>
              <a:t>train humans</a:t>
            </a:r>
            <a:r>
              <a:rPr lang="en" sz="4800">
                <a:latin typeface="Montserrat"/>
                <a:ea typeface="Montserrat"/>
                <a:cs typeface="Montserrat"/>
                <a:sym typeface="Montserrat"/>
              </a:rPr>
              <a:t> to perform complex tasks?</a:t>
            </a:r>
            <a:endParaRPr sz="4800">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 I fit into this?</a:t>
            </a:r>
            <a:endParaRPr/>
          </a:p>
        </p:txBody>
      </p:sp>
      <p:sp>
        <p:nvSpPr>
          <p:cNvPr id="384" name="Google Shape;384;p50"/>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85" name="Google Shape;385;p50"/>
          <p:cNvSpPr/>
          <p:nvPr/>
        </p:nvSpPr>
        <p:spPr>
          <a:xfrm>
            <a:off x="633775" y="914150"/>
            <a:ext cx="2486700" cy="792300"/>
          </a:xfrm>
          <a:prstGeom prst="chevron">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Perceive</a:t>
            </a:r>
            <a:endParaRPr sz="1800">
              <a:latin typeface="Montserrat Medium"/>
              <a:ea typeface="Montserrat Medium"/>
              <a:cs typeface="Montserrat Medium"/>
              <a:sym typeface="Montserrat Medium"/>
            </a:endParaRPr>
          </a:p>
        </p:txBody>
      </p:sp>
      <p:sp>
        <p:nvSpPr>
          <p:cNvPr id="386" name="Google Shape;386;p50"/>
          <p:cNvSpPr txBox="1"/>
          <p:nvPr/>
        </p:nvSpPr>
        <p:spPr>
          <a:xfrm>
            <a:off x="642550" y="1858450"/>
            <a:ext cx="2486700" cy="1477500"/>
          </a:xfrm>
          <a:prstGeom prst="rect">
            <a:avLst/>
          </a:prstGeom>
          <a:noFill/>
          <a:ln>
            <a:noFill/>
          </a:ln>
        </p:spPr>
        <p:txBody>
          <a:bodyPr anchorCtr="0" anchor="t" bIns="91425" lIns="91425" spcFirstLastPara="1" rIns="91425" wrap="square" tIns="91425">
            <a:spAutoFit/>
          </a:bodyPr>
          <a:lstStyle/>
          <a:p>
            <a:pPr indent="-203200" lvl="0" marL="228600" rtl="0" algn="l">
              <a:spcBef>
                <a:spcPts val="0"/>
              </a:spcBef>
              <a:spcAft>
                <a:spcPts val="0"/>
              </a:spcAft>
              <a:buSzPts val="1400"/>
              <a:buFont typeface="PT Serif"/>
              <a:buChar char="●"/>
            </a:pPr>
            <a:r>
              <a:rPr lang="en">
                <a:latin typeface="PT Serif"/>
                <a:ea typeface="PT Serif"/>
                <a:cs typeface="PT Serif"/>
                <a:sym typeface="PT Serif"/>
              </a:rPr>
              <a:t>Sensor-free student affect (EDM 2019; HLA)</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Teacher dialog strategies (CHI 2020; LAK 2021b)</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Cognitive engagement (LAK 2021a)</a:t>
            </a:r>
            <a:endParaRPr>
              <a:latin typeface="PT Serif"/>
              <a:ea typeface="PT Serif"/>
              <a:cs typeface="PT Serif"/>
              <a:sym typeface="PT Serif"/>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1"/>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 I fit into this?</a:t>
            </a:r>
            <a:endParaRPr/>
          </a:p>
        </p:txBody>
      </p:sp>
      <p:sp>
        <p:nvSpPr>
          <p:cNvPr id="392" name="Google Shape;392;p51"/>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93" name="Google Shape;393;p51"/>
          <p:cNvSpPr/>
          <p:nvPr/>
        </p:nvSpPr>
        <p:spPr>
          <a:xfrm>
            <a:off x="633775" y="914150"/>
            <a:ext cx="2486700" cy="792300"/>
          </a:xfrm>
          <a:prstGeom prst="chevron">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Perceive</a:t>
            </a:r>
            <a:endParaRPr sz="1800">
              <a:latin typeface="Montserrat Medium"/>
              <a:ea typeface="Montserrat Medium"/>
              <a:cs typeface="Montserrat Medium"/>
              <a:sym typeface="Montserrat Medium"/>
            </a:endParaRPr>
          </a:p>
        </p:txBody>
      </p:sp>
      <p:sp>
        <p:nvSpPr>
          <p:cNvPr id="394" name="Google Shape;394;p51"/>
          <p:cNvSpPr/>
          <p:nvPr/>
        </p:nvSpPr>
        <p:spPr>
          <a:xfrm>
            <a:off x="3275825" y="914150"/>
            <a:ext cx="2486700" cy="7923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Select</a:t>
            </a:r>
            <a:endParaRPr sz="1800">
              <a:latin typeface="Montserrat Medium"/>
              <a:ea typeface="Montserrat Medium"/>
              <a:cs typeface="Montserrat Medium"/>
              <a:sym typeface="Montserrat Medium"/>
            </a:endParaRPr>
          </a:p>
        </p:txBody>
      </p:sp>
      <p:sp>
        <p:nvSpPr>
          <p:cNvPr id="395" name="Google Shape;395;p51"/>
          <p:cNvSpPr/>
          <p:nvPr/>
        </p:nvSpPr>
        <p:spPr>
          <a:xfrm>
            <a:off x="5918050" y="914150"/>
            <a:ext cx="2486700" cy="792300"/>
          </a:xfrm>
          <a:prstGeom prst="chevron">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Medium"/>
                <a:ea typeface="Montserrat Medium"/>
                <a:cs typeface="Montserrat Medium"/>
                <a:sym typeface="Montserrat Medium"/>
              </a:rPr>
              <a:t>Act</a:t>
            </a:r>
            <a:endParaRPr sz="1800">
              <a:latin typeface="Montserrat Medium"/>
              <a:ea typeface="Montserrat Medium"/>
              <a:cs typeface="Montserrat Medium"/>
              <a:sym typeface="Montserrat Medium"/>
            </a:endParaRPr>
          </a:p>
        </p:txBody>
      </p:sp>
      <p:sp>
        <p:nvSpPr>
          <p:cNvPr id="396" name="Google Shape;396;p51"/>
          <p:cNvSpPr txBox="1"/>
          <p:nvPr/>
        </p:nvSpPr>
        <p:spPr>
          <a:xfrm>
            <a:off x="642550" y="1858450"/>
            <a:ext cx="2486700" cy="1477500"/>
          </a:xfrm>
          <a:prstGeom prst="rect">
            <a:avLst/>
          </a:prstGeom>
          <a:noFill/>
          <a:ln>
            <a:noFill/>
          </a:ln>
        </p:spPr>
        <p:txBody>
          <a:bodyPr anchorCtr="0" anchor="t" bIns="91425" lIns="91425" spcFirstLastPara="1" rIns="91425" wrap="square" tIns="91425">
            <a:spAutoFit/>
          </a:bodyPr>
          <a:lstStyle/>
          <a:p>
            <a:pPr indent="-203200" lvl="0" marL="228600" rtl="0" algn="l">
              <a:spcBef>
                <a:spcPts val="0"/>
              </a:spcBef>
              <a:spcAft>
                <a:spcPts val="0"/>
              </a:spcAft>
              <a:buSzPts val="1400"/>
              <a:buFont typeface="PT Serif"/>
              <a:buChar char="●"/>
            </a:pPr>
            <a:r>
              <a:rPr lang="en">
                <a:latin typeface="PT Serif"/>
                <a:ea typeface="PT Serif"/>
                <a:cs typeface="PT Serif"/>
                <a:sym typeface="PT Serif"/>
              </a:rPr>
              <a:t>Sensor-free student affect (EDM 2019; HLA)</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Teacher dialog strategies (CHI 2020; LAK 2021b)</a:t>
            </a:r>
            <a:endParaRPr>
              <a:latin typeface="PT Serif"/>
              <a:ea typeface="PT Serif"/>
              <a:cs typeface="PT Serif"/>
              <a:sym typeface="PT Serif"/>
            </a:endParaRPr>
          </a:p>
          <a:p>
            <a:pPr indent="-203200" lvl="0" marL="228600" rtl="0" algn="l">
              <a:spcBef>
                <a:spcPts val="0"/>
              </a:spcBef>
              <a:spcAft>
                <a:spcPts val="0"/>
              </a:spcAft>
              <a:buSzPts val="1400"/>
              <a:buFont typeface="PT Serif"/>
              <a:buChar char="●"/>
            </a:pPr>
            <a:r>
              <a:rPr lang="en">
                <a:latin typeface="PT Serif"/>
                <a:ea typeface="PT Serif"/>
                <a:cs typeface="PT Serif"/>
                <a:sym typeface="PT Serif"/>
              </a:rPr>
              <a:t>Cognitive engagement (LAK 2021a)</a:t>
            </a:r>
            <a:endParaRPr>
              <a:latin typeface="PT Serif"/>
              <a:ea typeface="PT Serif"/>
              <a:cs typeface="PT Serif"/>
              <a:sym typeface="PT Serif"/>
            </a:endParaRPr>
          </a:p>
        </p:txBody>
      </p:sp>
      <p:pic>
        <p:nvPicPr>
          <p:cNvPr id="397" name="Google Shape;397;p51"/>
          <p:cNvPicPr preferRelativeResize="0"/>
          <p:nvPr/>
        </p:nvPicPr>
        <p:blipFill>
          <a:blip r:embed="rId3">
            <a:alphaModFix/>
          </a:blip>
          <a:stretch>
            <a:fillRect/>
          </a:stretch>
        </p:blipFill>
        <p:spPr>
          <a:xfrm>
            <a:off x="3275825" y="1795750"/>
            <a:ext cx="5336050" cy="1370550"/>
          </a:xfrm>
          <a:prstGeom prst="rect">
            <a:avLst/>
          </a:prstGeom>
          <a:noFill/>
          <a:ln cap="flat" cmpd="sng" w="9525">
            <a:solidFill>
              <a:srgbClr val="44546A"/>
            </a:solidFill>
            <a:prstDash val="solid"/>
            <a:round/>
            <a:headEnd len="sm" w="sm" type="none"/>
            <a:tailEnd len="sm" w="sm" type="none"/>
          </a:ln>
        </p:spPr>
      </p:pic>
      <p:pic>
        <p:nvPicPr>
          <p:cNvPr id="398" name="Google Shape;398;p51"/>
          <p:cNvPicPr preferRelativeResize="0"/>
          <p:nvPr/>
        </p:nvPicPr>
        <p:blipFill rotWithShape="1">
          <a:blip r:embed="rId4">
            <a:alphaModFix/>
          </a:blip>
          <a:srcRect b="0" l="3267" r="1476" t="11363"/>
          <a:stretch/>
        </p:blipFill>
        <p:spPr>
          <a:xfrm>
            <a:off x="3275825" y="3255600"/>
            <a:ext cx="5075976" cy="1562075"/>
          </a:xfrm>
          <a:prstGeom prst="rect">
            <a:avLst/>
          </a:prstGeom>
          <a:noFill/>
          <a:ln cap="flat" cmpd="sng" w="9525">
            <a:solidFill>
              <a:srgbClr val="44546A"/>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2"/>
          <p:cNvSpPr txBox="1"/>
          <p:nvPr>
            <p:ph type="ctrTitle"/>
          </p:nvPr>
        </p:nvSpPr>
        <p:spPr>
          <a:xfrm>
            <a:off x="634275" y="1839413"/>
            <a:ext cx="78888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ARE TEACHERS OBSOLETE?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3"/>
          <p:cNvSpPr txBox="1"/>
          <p:nvPr>
            <p:ph type="ctrTitle"/>
          </p:nvPr>
        </p:nvSpPr>
        <p:spPr>
          <a:xfrm>
            <a:off x="634275" y="1839413"/>
            <a:ext cx="78888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i="1" lang="en"/>
              <a:t>Thank you!</a:t>
            </a:r>
            <a:endParaRPr b="0" i="1"/>
          </a:p>
          <a:p>
            <a:pPr indent="0" lvl="0" marL="0" rtl="0" algn="ctr">
              <a:spcBef>
                <a:spcPts val="0"/>
              </a:spcBef>
              <a:spcAft>
                <a:spcPts val="0"/>
              </a:spcAft>
              <a:buNone/>
            </a:pPr>
            <a:r>
              <a:rPr lang="en"/>
              <a:t>Questions?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4"/>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 pt 1</a:t>
            </a:r>
            <a:endParaRPr/>
          </a:p>
        </p:txBody>
      </p:sp>
      <p:sp>
        <p:nvSpPr>
          <p:cNvPr id="414" name="Google Shape;414;p54"/>
          <p:cNvSpPr txBox="1"/>
          <p:nvPr>
            <p:ph idx="1" type="body"/>
          </p:nvPr>
        </p:nvSpPr>
        <p:spPr>
          <a:xfrm>
            <a:off x="188400" y="706525"/>
            <a:ext cx="8798700" cy="4043400"/>
          </a:xfrm>
          <a:prstGeom prst="rect">
            <a:avLst/>
          </a:prstGeom>
        </p:spPr>
        <p:txBody>
          <a:bodyPr anchorCtr="0" anchor="t" bIns="91425" lIns="91425" spcFirstLastPara="1" rIns="91425" wrap="square" tIns="91425">
            <a:noAutofit/>
          </a:bodyPr>
          <a:lstStyle/>
          <a:p>
            <a:pPr indent="-406400" lvl="0" marL="406400" rtl="0" algn="l">
              <a:lnSpc>
                <a:spcPct val="115000"/>
              </a:lnSpc>
              <a:spcBef>
                <a:spcPts val="0"/>
              </a:spcBef>
              <a:spcAft>
                <a:spcPts val="0"/>
              </a:spcAft>
              <a:buNone/>
            </a:pPr>
            <a:r>
              <a:rPr b="1" lang="en" sz="1200">
                <a:solidFill>
                  <a:srgbClr val="000000"/>
                </a:solidFill>
              </a:rPr>
              <a:t>Baker, R.S.J.d. et al. 2020</a:t>
            </a:r>
            <a:r>
              <a:rPr lang="en" sz="1200">
                <a:solidFill>
                  <a:srgbClr val="000000"/>
                </a:solidFill>
              </a:rPr>
              <a:t>. The results of zone of proximal development on learning outcomes. </a:t>
            </a:r>
            <a:r>
              <a:rPr i="1" lang="en" sz="1200">
                <a:solidFill>
                  <a:srgbClr val="000000"/>
                </a:solidFill>
              </a:rPr>
              <a:t>Proceedings of The 13th International Conference on Educational Data Mining (EDM 2020)</a:t>
            </a:r>
            <a:r>
              <a:rPr lang="en" sz="1200">
                <a:solidFill>
                  <a:srgbClr val="000000"/>
                </a:solidFill>
              </a:rPr>
              <a:t> (2020), 749–753.</a:t>
            </a:r>
            <a:endParaRPr sz="1200">
              <a:solidFill>
                <a:srgbClr val="000000"/>
              </a:solidFill>
            </a:endParaRPr>
          </a:p>
          <a:p>
            <a:pPr indent="-406400" lvl="0" marL="406400" rtl="0" algn="l">
              <a:spcBef>
                <a:spcPts val="0"/>
              </a:spcBef>
              <a:spcAft>
                <a:spcPts val="0"/>
              </a:spcAft>
              <a:buNone/>
            </a:pPr>
            <a:r>
              <a:rPr b="1" lang="en" sz="1200">
                <a:solidFill>
                  <a:srgbClr val="000000"/>
                </a:solidFill>
              </a:rPr>
              <a:t>Corbett, A.T. and Anderson, J.R.</a:t>
            </a:r>
            <a:r>
              <a:rPr lang="en" sz="1200">
                <a:solidFill>
                  <a:srgbClr val="000000"/>
                </a:solidFill>
              </a:rPr>
              <a:t> 1995. Knowledge-tracing: modeling the acquisition of procedural knowledge. </a:t>
            </a:r>
            <a:r>
              <a:rPr i="1" lang="en" sz="1200">
                <a:solidFill>
                  <a:srgbClr val="000000"/>
                </a:solidFill>
              </a:rPr>
              <a:t>User Modeling and User Adapted Interaction</a:t>
            </a:r>
            <a:r>
              <a:rPr lang="en" sz="1200">
                <a:solidFill>
                  <a:srgbClr val="000000"/>
                </a:solidFill>
              </a:rPr>
              <a:t>. 4, (1995), 253–278.</a:t>
            </a:r>
            <a:endParaRPr sz="13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Ericsson, K.A. et al. 1993</a:t>
            </a:r>
            <a:r>
              <a:rPr lang="en" sz="1200">
                <a:solidFill>
                  <a:srgbClr val="000000"/>
                </a:solidFill>
              </a:rPr>
              <a:t>. The role of deliberate practice in the acquisition of expert performance. </a:t>
            </a:r>
            <a:r>
              <a:rPr i="1" lang="en" sz="1200">
                <a:solidFill>
                  <a:srgbClr val="000000"/>
                </a:solidFill>
              </a:rPr>
              <a:t>Psychological Review</a:t>
            </a:r>
            <a:r>
              <a:rPr lang="en" sz="1200">
                <a:solidFill>
                  <a:srgbClr val="000000"/>
                </a:solidFill>
              </a:rPr>
              <a:t>. 100, 3 (1993), 363–406. </a:t>
            </a:r>
            <a:endParaRPr sz="12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Feigh, K.M. et al. 2012</a:t>
            </a:r>
            <a:r>
              <a:rPr lang="en" sz="1200">
                <a:solidFill>
                  <a:srgbClr val="000000"/>
                </a:solidFill>
              </a:rPr>
              <a:t>. Toward a characterization of adaptive systems: a framework for researchers and system designers. </a:t>
            </a:r>
            <a:r>
              <a:rPr i="1" lang="en" sz="1200">
                <a:solidFill>
                  <a:srgbClr val="000000"/>
                </a:solidFill>
              </a:rPr>
              <a:t>Human Factors</a:t>
            </a:r>
            <a:r>
              <a:rPr lang="en" sz="1200">
                <a:solidFill>
                  <a:srgbClr val="000000"/>
                </a:solidFill>
              </a:rPr>
              <a:t>. 54, 6 (2012), 1008–1024. </a:t>
            </a:r>
            <a:endParaRPr sz="12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Gulwani, S. 2014</a:t>
            </a:r>
            <a:r>
              <a:rPr lang="en" sz="1200">
                <a:solidFill>
                  <a:srgbClr val="000000"/>
                </a:solidFill>
              </a:rPr>
              <a:t>. Example-based learning in computer-aided stem education. </a:t>
            </a:r>
            <a:r>
              <a:rPr i="1" lang="en" sz="1200">
                <a:solidFill>
                  <a:srgbClr val="000000"/>
                </a:solidFill>
              </a:rPr>
              <a:t>Communications of the ACM</a:t>
            </a:r>
            <a:r>
              <a:rPr lang="en" sz="1200">
                <a:solidFill>
                  <a:srgbClr val="000000"/>
                </a:solidFill>
              </a:rPr>
              <a:t>. 57, 8 (Aug. 2014), 70–80. </a:t>
            </a:r>
            <a:endParaRPr sz="12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Heard, J. et al. 2020</a:t>
            </a:r>
            <a:r>
              <a:rPr lang="en" sz="1200">
                <a:solidFill>
                  <a:srgbClr val="000000"/>
                </a:solidFill>
              </a:rPr>
              <a:t>. SAHRTA: a supervisory-based adaptive human-robot teaming architecture. </a:t>
            </a:r>
            <a:r>
              <a:rPr i="1" lang="en" sz="1200">
                <a:solidFill>
                  <a:srgbClr val="000000"/>
                </a:solidFill>
              </a:rPr>
              <a:t>2020 IEEE International Conference on Cognitive and Computational Aspects of Situation Management, CogSIMA 2020</a:t>
            </a:r>
            <a:r>
              <a:rPr lang="en" sz="1200">
                <a:solidFill>
                  <a:srgbClr val="000000"/>
                </a:solidFill>
              </a:rPr>
              <a:t> (2020), 37–44. </a:t>
            </a:r>
            <a:endParaRPr sz="1200">
              <a:solidFill>
                <a:srgbClr val="000000"/>
              </a:solidFill>
            </a:endParaRPr>
          </a:p>
          <a:p>
            <a:pPr indent="-400050" lvl="0" marL="400050" rtl="0" algn="l">
              <a:spcBef>
                <a:spcPts val="0"/>
              </a:spcBef>
              <a:spcAft>
                <a:spcPts val="0"/>
              </a:spcAft>
              <a:buNone/>
            </a:pPr>
            <a:r>
              <a:rPr b="1" lang="en" sz="1200">
                <a:solidFill>
                  <a:srgbClr val="000000"/>
                </a:solidFill>
              </a:rPr>
              <a:t>Khajah, M. et al. 2016</a:t>
            </a:r>
            <a:r>
              <a:rPr lang="en" sz="1200">
                <a:solidFill>
                  <a:srgbClr val="000000"/>
                </a:solidFill>
              </a:rPr>
              <a:t>. How deep is knowledge tracing? </a:t>
            </a:r>
            <a:r>
              <a:rPr i="1" lang="en" sz="1200">
                <a:solidFill>
                  <a:srgbClr val="000000"/>
                </a:solidFill>
              </a:rPr>
              <a:t>Proceedings of the 9th International Conference on Educational Data Mining, EDM 2016</a:t>
            </a:r>
            <a:r>
              <a:rPr lang="en" sz="1200">
                <a:solidFill>
                  <a:srgbClr val="000000"/>
                </a:solidFill>
              </a:rPr>
              <a:t> (2016).</a:t>
            </a:r>
            <a:endParaRPr sz="13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Khasawneh, A. et al. 2019</a:t>
            </a:r>
            <a:r>
              <a:rPr lang="en" sz="1200">
                <a:solidFill>
                  <a:srgbClr val="000000"/>
                </a:solidFill>
              </a:rPr>
              <a:t>. Human adaptation to latency in teleoperated multi-robot human-agent search and rescue teams. </a:t>
            </a:r>
            <a:r>
              <a:rPr i="1" lang="en" sz="1200">
                <a:solidFill>
                  <a:srgbClr val="000000"/>
                </a:solidFill>
              </a:rPr>
              <a:t>Automation in Construction</a:t>
            </a:r>
            <a:r>
              <a:rPr lang="en" sz="1200">
                <a:solidFill>
                  <a:srgbClr val="000000"/>
                </a:solidFill>
              </a:rPr>
              <a:t>. 99, January 2018 (2019), 265–277. DOI:https://doi.org/10.1016/j.autcon.2018.12.012.</a:t>
            </a:r>
            <a:endParaRPr sz="12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Kress-Gazit, H. et al. 2021</a:t>
            </a:r>
            <a:r>
              <a:rPr lang="en" sz="1200">
                <a:solidFill>
                  <a:srgbClr val="000000"/>
                </a:solidFill>
              </a:rPr>
              <a:t>. Formalizing and guaranteeing human-robot interaction. </a:t>
            </a:r>
            <a:r>
              <a:rPr i="1" lang="en" sz="1200">
                <a:solidFill>
                  <a:srgbClr val="000000"/>
                </a:solidFill>
              </a:rPr>
              <a:t>Communications of the ACM</a:t>
            </a:r>
            <a:r>
              <a:rPr lang="en" sz="1200">
                <a:solidFill>
                  <a:srgbClr val="000000"/>
                </a:solidFill>
              </a:rPr>
              <a:t>. 64, 9 (Sep. 2021), 78–84. </a:t>
            </a:r>
            <a:endParaRPr sz="1200">
              <a:solidFill>
                <a:srgbClr val="000000"/>
              </a:solidFill>
            </a:endParaRPr>
          </a:p>
          <a:p>
            <a:pPr indent="0" lvl="0" marL="0" rtl="0" algn="l">
              <a:lnSpc>
                <a:spcPct val="100000"/>
              </a:lnSpc>
              <a:spcBef>
                <a:spcPts val="600"/>
              </a:spcBef>
              <a:spcAft>
                <a:spcPts val="0"/>
              </a:spcAft>
              <a:buNone/>
            </a:pPr>
            <a:r>
              <a:t/>
            </a:r>
            <a:endParaRPr sz="1200"/>
          </a:p>
        </p:txBody>
      </p:sp>
      <p:sp>
        <p:nvSpPr>
          <p:cNvPr id="415" name="Google Shape;415;p54"/>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5"/>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 pt 2</a:t>
            </a:r>
            <a:endParaRPr/>
          </a:p>
        </p:txBody>
      </p:sp>
      <p:sp>
        <p:nvSpPr>
          <p:cNvPr id="421" name="Google Shape;421;p55"/>
          <p:cNvSpPr txBox="1"/>
          <p:nvPr>
            <p:ph idx="1" type="body"/>
          </p:nvPr>
        </p:nvSpPr>
        <p:spPr>
          <a:xfrm>
            <a:off x="188400" y="706525"/>
            <a:ext cx="8798700" cy="4043400"/>
          </a:xfrm>
          <a:prstGeom prst="rect">
            <a:avLst/>
          </a:prstGeom>
        </p:spPr>
        <p:txBody>
          <a:bodyPr anchorCtr="0" anchor="t" bIns="91425" lIns="91425" spcFirstLastPara="1" rIns="91425" wrap="square" tIns="91425">
            <a:noAutofit/>
          </a:bodyPr>
          <a:lstStyle/>
          <a:p>
            <a:pPr indent="-406400" lvl="0" marL="406400" rtl="0" algn="l">
              <a:spcBef>
                <a:spcPts val="0"/>
              </a:spcBef>
              <a:spcAft>
                <a:spcPts val="0"/>
              </a:spcAft>
              <a:buNone/>
            </a:pPr>
            <a:r>
              <a:rPr b="1" lang="en" sz="1200">
                <a:solidFill>
                  <a:srgbClr val="000000"/>
                </a:solidFill>
              </a:rPr>
              <a:t>Murray, T. and Arroyo, I. 2002</a:t>
            </a:r>
            <a:r>
              <a:rPr lang="en" sz="1200">
                <a:solidFill>
                  <a:srgbClr val="000000"/>
                </a:solidFill>
              </a:rPr>
              <a:t>. Toward measuring and maintaining the zone of proximal development in adaptive instructional systems. </a:t>
            </a:r>
            <a:r>
              <a:rPr i="1" lang="en" sz="1200">
                <a:solidFill>
                  <a:srgbClr val="000000"/>
                </a:solidFill>
              </a:rPr>
              <a:t>International Conference on Intelligent Tutoring Systems</a:t>
            </a:r>
            <a:r>
              <a:rPr lang="en" sz="1200">
                <a:solidFill>
                  <a:srgbClr val="000000"/>
                </a:solidFill>
              </a:rPr>
              <a:t> (2002), 749–758.</a:t>
            </a:r>
            <a:endParaRPr b="1" sz="1200">
              <a:solidFill>
                <a:srgbClr val="000000"/>
              </a:solidFill>
            </a:endParaRPr>
          </a:p>
          <a:p>
            <a:pPr indent="-406400" lvl="0" marL="406400" rtl="0" algn="l">
              <a:spcBef>
                <a:spcPts val="0"/>
              </a:spcBef>
              <a:spcAft>
                <a:spcPts val="0"/>
              </a:spcAft>
              <a:buNone/>
            </a:pPr>
            <a:r>
              <a:rPr b="1" lang="en" sz="1200">
                <a:solidFill>
                  <a:srgbClr val="000000"/>
                </a:solidFill>
              </a:rPr>
              <a:t>Parasuraman, R. and Riley, V. 1997</a:t>
            </a:r>
            <a:r>
              <a:rPr lang="en" sz="1200">
                <a:solidFill>
                  <a:srgbClr val="000000"/>
                </a:solidFill>
              </a:rPr>
              <a:t>. Humans and automation: use, misuse, disuse, abuse. </a:t>
            </a:r>
            <a:r>
              <a:rPr i="1" lang="en" sz="1200">
                <a:solidFill>
                  <a:srgbClr val="000000"/>
                </a:solidFill>
              </a:rPr>
              <a:t>Human Factors</a:t>
            </a:r>
            <a:r>
              <a:rPr lang="en" sz="1200">
                <a:solidFill>
                  <a:srgbClr val="000000"/>
                </a:solidFill>
              </a:rPr>
              <a:t>. 39, 2 (1997), 230–253.</a:t>
            </a:r>
            <a:endParaRPr b="1" sz="12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Pardos, Z.A. and Heffernan, N.T. 2010</a:t>
            </a:r>
            <a:r>
              <a:rPr lang="en" sz="1200">
                <a:solidFill>
                  <a:srgbClr val="000000"/>
                </a:solidFill>
              </a:rPr>
              <a:t>. Modeling individualization in a bayesian networks implementation of knowledge tracing. </a:t>
            </a:r>
            <a:r>
              <a:rPr i="1" lang="en" sz="1200">
                <a:solidFill>
                  <a:srgbClr val="000000"/>
                </a:solidFill>
              </a:rPr>
              <a:t>User Modeling, Adaptation, and Personalization</a:t>
            </a:r>
            <a:r>
              <a:rPr lang="en" sz="1200">
                <a:solidFill>
                  <a:srgbClr val="000000"/>
                </a:solidFill>
              </a:rPr>
              <a:t>. 255–267.</a:t>
            </a:r>
            <a:endParaRPr sz="12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Pelánek, R. 2017</a:t>
            </a:r>
            <a:r>
              <a:rPr lang="en" sz="1200">
                <a:solidFill>
                  <a:srgbClr val="000000"/>
                </a:solidFill>
              </a:rPr>
              <a:t>. Bayesian knowledge tracing, logistic models, and beyond: an overview of learner modeling techniques. </a:t>
            </a:r>
            <a:r>
              <a:rPr i="1" lang="en" sz="1200">
                <a:solidFill>
                  <a:srgbClr val="000000"/>
                </a:solidFill>
              </a:rPr>
              <a:t>User Modeling and User-Adapted Interaction</a:t>
            </a:r>
            <a:r>
              <a:rPr lang="en" sz="1200">
                <a:solidFill>
                  <a:srgbClr val="000000"/>
                </a:solidFill>
              </a:rPr>
              <a:t>. 27, (2017), 313–350. </a:t>
            </a:r>
            <a:endParaRPr sz="12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Rafferty, A.N. et al. 2016</a:t>
            </a:r>
            <a:r>
              <a:rPr lang="en" sz="1200">
                <a:solidFill>
                  <a:srgbClr val="000000"/>
                </a:solidFill>
              </a:rPr>
              <a:t>. Using inverse planning for personalized feedback. </a:t>
            </a:r>
            <a:r>
              <a:rPr i="1" lang="en" sz="1200">
                <a:solidFill>
                  <a:srgbClr val="000000"/>
                </a:solidFill>
              </a:rPr>
              <a:t>Proceedings of the 9th International Conference on Educational Data Mining, EDM 2016</a:t>
            </a:r>
            <a:r>
              <a:rPr lang="en" sz="1200">
                <a:solidFill>
                  <a:srgbClr val="000000"/>
                </a:solidFill>
              </a:rPr>
              <a:t> (2016), 472–477.</a:t>
            </a:r>
            <a:endParaRPr sz="12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Rafferty, A.N. et al. 2015</a:t>
            </a:r>
            <a:r>
              <a:rPr lang="en" sz="1200">
                <a:solidFill>
                  <a:srgbClr val="000000"/>
                </a:solidFill>
              </a:rPr>
              <a:t>. Inferring learners’ knowledge from their actions. </a:t>
            </a:r>
            <a:r>
              <a:rPr i="1" lang="en" sz="1200">
                <a:solidFill>
                  <a:srgbClr val="000000"/>
                </a:solidFill>
              </a:rPr>
              <a:t>Cognitive Science</a:t>
            </a:r>
            <a:r>
              <a:rPr lang="en" sz="1200">
                <a:solidFill>
                  <a:srgbClr val="000000"/>
                </a:solidFill>
              </a:rPr>
              <a:t>. 39, 3 (2015), 584–618. </a:t>
            </a:r>
            <a:endParaRPr sz="12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Reddy, S. et al. 2018</a:t>
            </a:r>
            <a:r>
              <a:rPr lang="en" sz="1200">
                <a:solidFill>
                  <a:srgbClr val="000000"/>
                </a:solidFill>
              </a:rPr>
              <a:t>. Where do you think you’re going?: inferring beliefs about dynamics from behavior. </a:t>
            </a:r>
            <a:r>
              <a:rPr i="1" lang="en" sz="1200">
                <a:solidFill>
                  <a:srgbClr val="000000"/>
                </a:solidFill>
              </a:rPr>
              <a:t>Advances in Neural Information Processing Systems</a:t>
            </a:r>
            <a:r>
              <a:rPr lang="en" sz="1200">
                <a:solidFill>
                  <a:srgbClr val="000000"/>
                </a:solidFill>
              </a:rPr>
              <a:t>. 2018-Decem, NeurIPS (2018), 1454–1465.</a:t>
            </a:r>
            <a:endParaRPr sz="12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Sadigh, D. et al. 2016</a:t>
            </a:r>
            <a:r>
              <a:rPr lang="en" sz="1200">
                <a:solidFill>
                  <a:srgbClr val="000000"/>
                </a:solidFill>
              </a:rPr>
              <a:t>. Information gathering actions over human internal state. </a:t>
            </a:r>
            <a:r>
              <a:rPr i="1" lang="en" sz="1200">
                <a:solidFill>
                  <a:srgbClr val="000000"/>
                </a:solidFill>
              </a:rPr>
              <a:t>IEEE International Conference on Intelligent Robots and Systems</a:t>
            </a:r>
            <a:r>
              <a:rPr lang="en" sz="1200">
                <a:solidFill>
                  <a:srgbClr val="000000"/>
                </a:solidFill>
              </a:rPr>
              <a:t> (2016), 66–73.</a:t>
            </a:r>
            <a:endParaRPr sz="12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San Pedro, M.O.C.Z. et al. 2011</a:t>
            </a:r>
            <a:r>
              <a:rPr lang="en" sz="1200">
                <a:solidFill>
                  <a:srgbClr val="000000"/>
                </a:solidFill>
              </a:rPr>
              <a:t>. The relationship between carelessness and affect in a cognitive tutor. </a:t>
            </a:r>
            <a:r>
              <a:rPr i="1" lang="en" sz="1200">
                <a:solidFill>
                  <a:srgbClr val="000000"/>
                </a:solidFill>
              </a:rPr>
              <a:t>Affective Computing and Intelligent Interaction (ACII 2011)</a:t>
            </a:r>
            <a:r>
              <a:rPr lang="en" sz="1200">
                <a:solidFill>
                  <a:srgbClr val="000000"/>
                </a:solidFill>
              </a:rPr>
              <a:t> (2011), 306–315.</a:t>
            </a:r>
            <a:endParaRPr sz="12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Shute, V.J. 2008</a:t>
            </a:r>
            <a:r>
              <a:rPr lang="en" sz="1200">
                <a:solidFill>
                  <a:srgbClr val="000000"/>
                </a:solidFill>
              </a:rPr>
              <a:t>. Focus on formative feedback. </a:t>
            </a:r>
            <a:r>
              <a:rPr i="1" lang="en" sz="1200">
                <a:solidFill>
                  <a:srgbClr val="000000"/>
                </a:solidFill>
              </a:rPr>
              <a:t>Review of Educational Research</a:t>
            </a:r>
            <a:r>
              <a:rPr lang="en" sz="1200">
                <a:solidFill>
                  <a:srgbClr val="000000"/>
                </a:solidFill>
              </a:rPr>
              <a:t>. 78, 1 (2008), 153–189. </a:t>
            </a:r>
            <a:endParaRPr sz="1200">
              <a:solidFill>
                <a:srgbClr val="000000"/>
              </a:solidFill>
            </a:endParaRPr>
          </a:p>
          <a:p>
            <a:pPr indent="-406400" lvl="0" marL="406400" rtl="0" algn="l">
              <a:lnSpc>
                <a:spcPct val="115000"/>
              </a:lnSpc>
              <a:spcBef>
                <a:spcPts val="0"/>
              </a:spcBef>
              <a:spcAft>
                <a:spcPts val="0"/>
              </a:spcAft>
              <a:buNone/>
            </a:pPr>
            <a:r>
              <a:rPr b="1" lang="en" sz="1200">
                <a:solidFill>
                  <a:srgbClr val="000000"/>
                </a:solidFill>
              </a:rPr>
              <a:t>Vygotsky, L.S. 1978</a:t>
            </a:r>
            <a:r>
              <a:rPr lang="en" sz="1200">
                <a:solidFill>
                  <a:srgbClr val="000000"/>
                </a:solidFill>
              </a:rPr>
              <a:t>. </a:t>
            </a:r>
            <a:r>
              <a:rPr i="1" lang="en" sz="1200">
                <a:solidFill>
                  <a:srgbClr val="000000"/>
                </a:solidFill>
              </a:rPr>
              <a:t>Mind in society: the development of higher psychological processes</a:t>
            </a:r>
            <a:r>
              <a:rPr lang="en" sz="1200">
                <a:solidFill>
                  <a:srgbClr val="000000"/>
                </a:solidFill>
              </a:rPr>
              <a:t>. Harvard University Press.</a:t>
            </a:r>
            <a:endParaRPr b="1" sz="1200">
              <a:solidFill>
                <a:srgbClr val="000000"/>
              </a:solidFill>
            </a:endParaRPr>
          </a:p>
          <a:p>
            <a:pPr indent="0" lvl="0" marL="0" rtl="0" algn="l">
              <a:lnSpc>
                <a:spcPct val="100000"/>
              </a:lnSpc>
              <a:spcBef>
                <a:spcPts val="600"/>
              </a:spcBef>
              <a:spcAft>
                <a:spcPts val="0"/>
              </a:spcAft>
              <a:buNone/>
            </a:pPr>
            <a:r>
              <a:t/>
            </a:r>
            <a:endParaRPr sz="1200"/>
          </a:p>
        </p:txBody>
      </p:sp>
      <p:sp>
        <p:nvSpPr>
          <p:cNvPr id="422" name="Google Shape;422;p55"/>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6"/>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 pt 3</a:t>
            </a:r>
            <a:endParaRPr/>
          </a:p>
        </p:txBody>
      </p:sp>
      <p:sp>
        <p:nvSpPr>
          <p:cNvPr id="428" name="Google Shape;428;p56"/>
          <p:cNvSpPr txBox="1"/>
          <p:nvPr>
            <p:ph idx="1" type="body"/>
          </p:nvPr>
        </p:nvSpPr>
        <p:spPr>
          <a:xfrm>
            <a:off x="188400" y="706525"/>
            <a:ext cx="8798700" cy="4043400"/>
          </a:xfrm>
          <a:prstGeom prst="rect">
            <a:avLst/>
          </a:prstGeom>
        </p:spPr>
        <p:txBody>
          <a:bodyPr anchorCtr="0" anchor="t" bIns="91425" lIns="91425" spcFirstLastPara="1" rIns="91425" wrap="square" tIns="91425">
            <a:noAutofit/>
          </a:bodyPr>
          <a:lstStyle/>
          <a:p>
            <a:pPr indent="-406400" lvl="0" marL="406400" rtl="0" algn="l">
              <a:spcBef>
                <a:spcPts val="1200"/>
              </a:spcBef>
              <a:spcAft>
                <a:spcPts val="0"/>
              </a:spcAft>
              <a:buNone/>
            </a:pPr>
            <a:r>
              <a:rPr b="1" lang="en" sz="1200">
                <a:solidFill>
                  <a:srgbClr val="000000"/>
                </a:solidFill>
              </a:rPr>
              <a:t>Jensen, E. et al. 2019</a:t>
            </a:r>
            <a:r>
              <a:rPr lang="en" sz="1200">
                <a:solidFill>
                  <a:srgbClr val="000000"/>
                </a:solidFill>
              </a:rPr>
              <a:t>. Generalizability of sensor-free affect detection models in a longitudinal dataset of tens of thousands of students. </a:t>
            </a:r>
            <a:r>
              <a:rPr i="1" lang="en" sz="1200">
                <a:solidFill>
                  <a:srgbClr val="000000"/>
                </a:solidFill>
              </a:rPr>
              <a:t>The 12th International Conference on Educational Data Mining</a:t>
            </a:r>
            <a:r>
              <a:rPr lang="en" sz="1200">
                <a:solidFill>
                  <a:srgbClr val="000000"/>
                </a:solidFill>
              </a:rPr>
              <a:t> (2019), 324–329.</a:t>
            </a:r>
            <a:endParaRPr sz="1200">
              <a:solidFill>
                <a:srgbClr val="000000"/>
              </a:solidFill>
            </a:endParaRPr>
          </a:p>
          <a:p>
            <a:pPr indent="-406400" lvl="0" marL="406400" rtl="0" algn="l">
              <a:spcBef>
                <a:spcPts val="1200"/>
              </a:spcBef>
              <a:spcAft>
                <a:spcPts val="0"/>
              </a:spcAft>
              <a:buNone/>
            </a:pPr>
            <a:r>
              <a:rPr b="1" lang="en" sz="1200">
                <a:solidFill>
                  <a:srgbClr val="000000"/>
                </a:solidFill>
              </a:rPr>
              <a:t>Jensen, E. et al. 2020</a:t>
            </a:r>
            <a:r>
              <a:rPr lang="en" sz="1200">
                <a:solidFill>
                  <a:srgbClr val="000000"/>
                </a:solidFill>
              </a:rPr>
              <a:t>. Toward automated feedback on teacher discourse to enhance teacher learning. </a:t>
            </a:r>
            <a:r>
              <a:rPr i="1" lang="en" sz="1200">
                <a:solidFill>
                  <a:srgbClr val="000000"/>
                </a:solidFill>
              </a:rPr>
              <a:t>2020 CHI Conference on Human Factors in Computing Systems Proceedings (CHI 2020)</a:t>
            </a:r>
            <a:r>
              <a:rPr lang="en" sz="1200">
                <a:solidFill>
                  <a:srgbClr val="000000"/>
                </a:solidFill>
              </a:rPr>
              <a:t> (2020).</a:t>
            </a:r>
            <a:endParaRPr sz="1200">
              <a:solidFill>
                <a:srgbClr val="000000"/>
              </a:solidFill>
            </a:endParaRPr>
          </a:p>
          <a:p>
            <a:pPr indent="-406400" lvl="0" marL="406400" rtl="0" algn="l">
              <a:spcBef>
                <a:spcPts val="1200"/>
              </a:spcBef>
              <a:spcAft>
                <a:spcPts val="0"/>
              </a:spcAft>
              <a:buNone/>
            </a:pPr>
            <a:r>
              <a:rPr b="1" lang="en" sz="1200">
                <a:solidFill>
                  <a:srgbClr val="000000"/>
                </a:solidFill>
              </a:rPr>
              <a:t>Jensen, E. et al. 2021a</a:t>
            </a:r>
            <a:r>
              <a:rPr lang="en" sz="1200">
                <a:solidFill>
                  <a:srgbClr val="000000"/>
                </a:solidFill>
              </a:rPr>
              <a:t>. What you do predicts how you do: prospectively modeling student quiz performance using activity features in an online learning environment. </a:t>
            </a:r>
            <a:r>
              <a:rPr i="1" lang="en" sz="1200">
                <a:solidFill>
                  <a:srgbClr val="000000"/>
                </a:solidFill>
              </a:rPr>
              <a:t>LAK21: 11th International Learning Analytics and Knowledge Conference (LAK21)</a:t>
            </a:r>
            <a:r>
              <a:rPr lang="en" sz="1200">
                <a:solidFill>
                  <a:srgbClr val="000000"/>
                </a:solidFill>
              </a:rPr>
              <a:t> (2021). </a:t>
            </a:r>
            <a:endParaRPr sz="1200">
              <a:solidFill>
                <a:srgbClr val="000000"/>
              </a:solidFill>
            </a:endParaRPr>
          </a:p>
          <a:p>
            <a:pPr indent="-406400" lvl="0" marL="406400" rtl="0" algn="l">
              <a:spcBef>
                <a:spcPts val="1200"/>
              </a:spcBef>
              <a:spcAft>
                <a:spcPts val="0"/>
              </a:spcAft>
              <a:buNone/>
            </a:pPr>
            <a:r>
              <a:rPr b="1" lang="en" sz="1200">
                <a:solidFill>
                  <a:srgbClr val="000000"/>
                </a:solidFill>
              </a:rPr>
              <a:t>Jensen, E. et al. 2021b</a:t>
            </a:r>
            <a:r>
              <a:rPr lang="en" sz="1200">
                <a:solidFill>
                  <a:srgbClr val="000000"/>
                </a:solidFill>
              </a:rPr>
              <a:t>. A deep transfer learning approach to modeling teacher discourse in the classroom. </a:t>
            </a:r>
            <a:r>
              <a:rPr i="1" lang="en" sz="1200">
                <a:solidFill>
                  <a:srgbClr val="000000"/>
                </a:solidFill>
              </a:rPr>
              <a:t>LAK21: 11th International Learning Analytics and Knowledge Conference (LAK21)</a:t>
            </a:r>
            <a:r>
              <a:rPr lang="en" sz="1200">
                <a:solidFill>
                  <a:srgbClr val="000000"/>
                </a:solidFill>
              </a:rPr>
              <a:t> (2021).</a:t>
            </a:r>
            <a:endParaRPr sz="1200">
              <a:solidFill>
                <a:srgbClr val="000000"/>
              </a:solidFill>
            </a:endParaRPr>
          </a:p>
          <a:p>
            <a:pPr indent="-406400" lvl="0" marL="406400" rtl="0" algn="l">
              <a:spcBef>
                <a:spcPts val="1200"/>
              </a:spcBef>
              <a:spcAft>
                <a:spcPts val="0"/>
              </a:spcAft>
              <a:buNone/>
            </a:pPr>
            <a:r>
              <a:rPr b="1" lang="en" sz="1200">
                <a:solidFill>
                  <a:srgbClr val="000000"/>
                </a:solidFill>
              </a:rPr>
              <a:t>D’Mello, S.K. and Jensen, E.</a:t>
            </a:r>
            <a:r>
              <a:rPr lang="en" sz="1200">
                <a:solidFill>
                  <a:srgbClr val="000000"/>
                </a:solidFill>
              </a:rPr>
              <a:t> (to appear) Emotional Learning Analytics. </a:t>
            </a:r>
            <a:r>
              <a:rPr i="1" lang="en" sz="1200">
                <a:solidFill>
                  <a:srgbClr val="000000"/>
                </a:solidFill>
              </a:rPr>
              <a:t>Handbook of Learning Analytics</a:t>
            </a:r>
            <a:r>
              <a:rPr lang="en" sz="1200">
                <a:solidFill>
                  <a:srgbClr val="000000"/>
                </a:solidFill>
              </a:rPr>
              <a:t>.</a:t>
            </a:r>
            <a:endParaRPr sz="1200">
              <a:solidFill>
                <a:srgbClr val="000000"/>
              </a:solidFill>
            </a:endParaRPr>
          </a:p>
          <a:p>
            <a:pPr indent="0" lvl="0" marL="0" rtl="0" algn="l">
              <a:lnSpc>
                <a:spcPct val="100000"/>
              </a:lnSpc>
              <a:spcBef>
                <a:spcPts val="1200"/>
              </a:spcBef>
              <a:spcAft>
                <a:spcPts val="0"/>
              </a:spcAft>
              <a:buNone/>
            </a:pPr>
            <a:r>
              <a:t/>
            </a:r>
            <a:endParaRPr sz="1200"/>
          </a:p>
        </p:txBody>
      </p:sp>
      <p:sp>
        <p:nvSpPr>
          <p:cNvPr id="429" name="Google Shape;429;p56"/>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4" name="Google Shape;84;p15"/>
          <p:cNvSpPr txBox="1"/>
          <p:nvPr/>
        </p:nvSpPr>
        <p:spPr>
          <a:xfrm>
            <a:off x="404550" y="1371150"/>
            <a:ext cx="8334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latin typeface="Montserrat"/>
                <a:ea typeface="Montserrat"/>
                <a:cs typeface="Montserrat"/>
                <a:sym typeface="Montserrat"/>
              </a:rPr>
              <a:t>How can adaptive systems train humans to perform </a:t>
            </a:r>
            <a:r>
              <a:rPr lang="en" sz="4800">
                <a:highlight>
                  <a:schemeClr val="accent3"/>
                </a:highlight>
                <a:latin typeface="Montserrat"/>
                <a:ea typeface="Montserrat"/>
                <a:cs typeface="Montserrat"/>
                <a:sym typeface="Montserrat"/>
              </a:rPr>
              <a:t>complex tasks</a:t>
            </a:r>
            <a:r>
              <a:rPr lang="en" sz="4800">
                <a:latin typeface="Montserrat"/>
                <a:ea typeface="Montserrat"/>
                <a:cs typeface="Montserrat"/>
                <a:sym typeface="Montserrat"/>
              </a:rPr>
              <a:t>?</a:t>
            </a:r>
            <a:endParaRPr sz="48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ctrTitle"/>
          </p:nvPr>
        </p:nvSpPr>
        <p:spPr>
          <a:xfrm>
            <a:off x="2600500" y="2040544"/>
            <a:ext cx="585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ADAPTIVE SYSTEMS</a:t>
            </a:r>
            <a:endParaRPr/>
          </a:p>
        </p:txBody>
      </p:sp>
      <p:sp>
        <p:nvSpPr>
          <p:cNvPr id="90" name="Google Shape;90;p16"/>
          <p:cNvSpPr txBox="1"/>
          <p:nvPr>
            <p:ph idx="1" type="subTitle"/>
          </p:nvPr>
        </p:nvSpPr>
        <p:spPr>
          <a:xfrm>
            <a:off x="2600400" y="3182963"/>
            <a:ext cx="58578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overview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6" name="Google Shape;96;p17"/>
          <p:cNvSpPr txBox="1"/>
          <p:nvPr/>
        </p:nvSpPr>
        <p:spPr>
          <a:xfrm>
            <a:off x="3508350" y="925125"/>
            <a:ext cx="2127300" cy="959400"/>
          </a:xfrm>
          <a:prstGeom prst="rect">
            <a:avLst/>
          </a:prstGeom>
          <a:solidFill>
            <a:schemeClr val="accent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Automated Systems</a:t>
            </a:r>
            <a:endParaRPr>
              <a:latin typeface="Montserrat SemiBold"/>
              <a:ea typeface="Montserrat SemiBold"/>
              <a:cs typeface="Montserrat SemiBold"/>
              <a:sym typeface="Montserrat SemiBold"/>
            </a:endParaRPr>
          </a:p>
          <a:p>
            <a:pPr indent="0" lvl="0" marL="0" rtl="0" algn="l">
              <a:spcBef>
                <a:spcPts val="1000"/>
              </a:spcBef>
              <a:spcAft>
                <a:spcPts val="0"/>
              </a:spcAft>
              <a:buNone/>
            </a:pPr>
            <a:r>
              <a:rPr lang="en">
                <a:latin typeface="PT Serif"/>
                <a:ea typeface="PT Serif"/>
                <a:cs typeface="PT Serif"/>
                <a:sym typeface="PT Serif"/>
              </a:rPr>
              <a:t>Machine agent performs previously human tasks</a:t>
            </a:r>
            <a:endParaRPr>
              <a:latin typeface="PT Serif"/>
              <a:ea typeface="PT Serif"/>
              <a:cs typeface="PT Serif"/>
              <a:sym typeface="PT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2" name="Google Shape;102;p18"/>
          <p:cNvSpPr txBox="1"/>
          <p:nvPr/>
        </p:nvSpPr>
        <p:spPr>
          <a:xfrm>
            <a:off x="3508350" y="925125"/>
            <a:ext cx="2127300" cy="959400"/>
          </a:xfrm>
          <a:prstGeom prst="rect">
            <a:avLst/>
          </a:prstGeom>
          <a:solidFill>
            <a:schemeClr val="accent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Automated Systems</a:t>
            </a:r>
            <a:endParaRPr>
              <a:latin typeface="Montserrat SemiBold"/>
              <a:ea typeface="Montserrat SemiBold"/>
              <a:cs typeface="Montserrat SemiBold"/>
              <a:sym typeface="Montserrat SemiBold"/>
            </a:endParaRPr>
          </a:p>
          <a:p>
            <a:pPr indent="0" lvl="0" marL="0" rtl="0" algn="l">
              <a:spcBef>
                <a:spcPts val="1000"/>
              </a:spcBef>
              <a:spcAft>
                <a:spcPts val="0"/>
              </a:spcAft>
              <a:buNone/>
            </a:pPr>
            <a:r>
              <a:rPr lang="en">
                <a:latin typeface="PT Serif"/>
                <a:ea typeface="PT Serif"/>
                <a:cs typeface="PT Serif"/>
                <a:sym typeface="PT Serif"/>
              </a:rPr>
              <a:t>Machine agent performs previously human tasks</a:t>
            </a:r>
            <a:endParaRPr>
              <a:latin typeface="PT Serif"/>
              <a:ea typeface="PT Serif"/>
              <a:cs typeface="PT Serif"/>
              <a:sym typeface="PT Serif"/>
            </a:endParaRPr>
          </a:p>
        </p:txBody>
      </p:sp>
      <p:sp>
        <p:nvSpPr>
          <p:cNvPr id="103" name="Google Shape;103;p18"/>
          <p:cNvSpPr txBox="1"/>
          <p:nvPr/>
        </p:nvSpPr>
        <p:spPr>
          <a:xfrm>
            <a:off x="1676975" y="2709475"/>
            <a:ext cx="2329500" cy="959400"/>
          </a:xfrm>
          <a:prstGeom prst="rect">
            <a:avLst/>
          </a:prstGeom>
          <a:solidFill>
            <a:schemeClr val="accent4"/>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Adaptable Automation</a:t>
            </a:r>
            <a:endParaRPr>
              <a:latin typeface="Montserrat SemiBold"/>
              <a:ea typeface="Montserrat SemiBold"/>
              <a:cs typeface="Montserrat SemiBold"/>
              <a:sym typeface="Montserrat SemiBold"/>
            </a:endParaRPr>
          </a:p>
          <a:p>
            <a:pPr indent="0" lvl="0" marL="0" rtl="0" algn="l">
              <a:spcBef>
                <a:spcPts val="1000"/>
              </a:spcBef>
              <a:spcAft>
                <a:spcPts val="0"/>
              </a:spcAft>
              <a:buNone/>
            </a:pPr>
            <a:r>
              <a:rPr lang="en">
                <a:latin typeface="PT Serif"/>
                <a:ea typeface="PT Serif"/>
                <a:cs typeface="PT Serif"/>
                <a:sym typeface="PT Serif"/>
              </a:rPr>
              <a:t>Human chooses how to adjust the automation</a:t>
            </a:r>
            <a:endParaRPr>
              <a:latin typeface="PT Serif"/>
              <a:ea typeface="PT Serif"/>
              <a:cs typeface="PT Serif"/>
              <a:sym typeface="PT Serif"/>
            </a:endParaRPr>
          </a:p>
        </p:txBody>
      </p:sp>
      <p:sp>
        <p:nvSpPr>
          <p:cNvPr id="104" name="Google Shape;104;p18"/>
          <p:cNvSpPr txBox="1"/>
          <p:nvPr/>
        </p:nvSpPr>
        <p:spPr>
          <a:xfrm>
            <a:off x="5105200" y="2709475"/>
            <a:ext cx="2329500" cy="959400"/>
          </a:xfrm>
          <a:prstGeom prst="rect">
            <a:avLst/>
          </a:prstGeom>
          <a:solidFill>
            <a:schemeClr val="accent4"/>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Adaptive Automation</a:t>
            </a:r>
            <a:endParaRPr>
              <a:latin typeface="Montserrat SemiBold"/>
              <a:ea typeface="Montserrat SemiBold"/>
              <a:cs typeface="Montserrat SemiBold"/>
              <a:sym typeface="Montserrat SemiBold"/>
            </a:endParaRPr>
          </a:p>
          <a:p>
            <a:pPr indent="0" lvl="0" marL="0" rtl="0" algn="l">
              <a:spcBef>
                <a:spcPts val="1000"/>
              </a:spcBef>
              <a:spcAft>
                <a:spcPts val="0"/>
              </a:spcAft>
              <a:buNone/>
            </a:pPr>
            <a:r>
              <a:rPr lang="en">
                <a:latin typeface="PT Serif"/>
                <a:ea typeface="PT Serif"/>
                <a:cs typeface="PT Serif"/>
                <a:sym typeface="PT Serif"/>
              </a:rPr>
              <a:t>System adjusts based on current human state</a:t>
            </a:r>
            <a:endParaRPr>
              <a:latin typeface="PT Serif"/>
              <a:ea typeface="PT Serif"/>
              <a:cs typeface="PT Serif"/>
              <a:sym typeface="PT Serif"/>
            </a:endParaRPr>
          </a:p>
        </p:txBody>
      </p:sp>
      <p:cxnSp>
        <p:nvCxnSpPr>
          <p:cNvPr id="105" name="Google Shape;105;p18"/>
          <p:cNvCxnSpPr>
            <a:stCxn id="102" idx="2"/>
            <a:endCxn id="103" idx="0"/>
          </p:cNvCxnSpPr>
          <p:nvPr/>
        </p:nvCxnSpPr>
        <p:spPr>
          <a:xfrm flipH="1">
            <a:off x="2841600" y="1884525"/>
            <a:ext cx="1730400" cy="8250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8"/>
          <p:cNvCxnSpPr>
            <a:stCxn id="102" idx="2"/>
            <a:endCxn id="104" idx="0"/>
          </p:cNvCxnSpPr>
          <p:nvPr/>
        </p:nvCxnSpPr>
        <p:spPr>
          <a:xfrm>
            <a:off x="4572000" y="1884525"/>
            <a:ext cx="1698000" cy="825000"/>
          </a:xfrm>
          <a:prstGeom prst="straightConnector1">
            <a:avLst/>
          </a:prstGeom>
          <a:noFill/>
          <a:ln cap="flat" cmpd="sng" w="9525">
            <a:solidFill>
              <a:schemeClr val="dk2"/>
            </a:solidFill>
            <a:prstDash val="solid"/>
            <a:round/>
            <a:headEnd len="med" w="med" type="none"/>
            <a:tailEnd len="med" w="med" type="none"/>
          </a:ln>
        </p:spPr>
      </p:cxnSp>
      <p:sp>
        <p:nvSpPr>
          <p:cNvPr id="107" name="Google Shape;107;p18"/>
          <p:cNvSpPr txBox="1"/>
          <p:nvPr/>
        </p:nvSpPr>
        <p:spPr>
          <a:xfrm>
            <a:off x="0" y="4746550"/>
            <a:ext cx="648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(Parasuraman, 1997; Feigh, 2012)</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Adaptive Systems</a:t>
            </a:r>
            <a:endParaRPr/>
          </a:p>
        </p:txBody>
      </p:sp>
      <p:sp>
        <p:nvSpPr>
          <p:cNvPr id="113" name="Google Shape;113;p19"/>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14" name="Google Shape;114;p19"/>
          <p:cNvPicPr preferRelativeResize="0"/>
          <p:nvPr/>
        </p:nvPicPr>
        <p:blipFill rotWithShape="1">
          <a:blip r:embed="rId3">
            <a:alphaModFix/>
          </a:blip>
          <a:srcRect b="0" l="0" r="0" t="0"/>
          <a:stretch/>
        </p:blipFill>
        <p:spPr>
          <a:xfrm>
            <a:off x="1777625" y="690375"/>
            <a:ext cx="5588749" cy="4059474"/>
          </a:xfrm>
          <a:prstGeom prst="rect">
            <a:avLst/>
          </a:prstGeom>
          <a:noFill/>
          <a:ln>
            <a:noFill/>
          </a:ln>
        </p:spPr>
      </p:pic>
      <p:sp>
        <p:nvSpPr>
          <p:cNvPr id="115" name="Google Shape;115;p19"/>
          <p:cNvSpPr txBox="1"/>
          <p:nvPr/>
        </p:nvSpPr>
        <p:spPr>
          <a:xfrm>
            <a:off x="0" y="4746550"/>
            <a:ext cx="34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(Fig. from </a:t>
            </a:r>
            <a:r>
              <a:rPr lang="en">
                <a:latin typeface="Montserrat"/>
                <a:ea typeface="Montserrat"/>
                <a:cs typeface="Montserrat"/>
                <a:sym typeface="Montserrat"/>
              </a:rPr>
              <a:t>Feigh, 2012</a:t>
            </a:r>
            <a:r>
              <a:rPr lang="en">
                <a:latin typeface="Montserrat"/>
                <a:ea typeface="Montserrat"/>
                <a:cs typeface="Montserrat"/>
                <a:sym typeface="Montserrat"/>
              </a:rPr>
              <a:t>; Heard, 2020</a:t>
            </a:r>
            <a:r>
              <a:rPr lang="en">
                <a:latin typeface="Montserrat"/>
                <a:ea typeface="Montserrat"/>
                <a:cs typeface="Montserrat"/>
                <a:sym typeface="Montserrat"/>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trice template">
  <a:themeElements>
    <a:clrScheme name="Custom 347">
      <a:dk1>
        <a:srgbClr val="1D1D1B"/>
      </a:dk1>
      <a:lt1>
        <a:srgbClr val="F3EFEA"/>
      </a:lt1>
      <a:dk2>
        <a:srgbClr val="434343"/>
      </a:dk2>
      <a:lt2>
        <a:srgbClr val="FFFFFF"/>
      </a:lt2>
      <a:accent1>
        <a:srgbClr val="8F7B87"/>
      </a:accent1>
      <a:accent2>
        <a:srgbClr val="A797A1"/>
      </a:accent2>
      <a:accent3>
        <a:srgbClr val="C0B5BC"/>
      </a:accent3>
      <a:accent4>
        <a:srgbClr val="E4DDE1"/>
      </a:accent4>
      <a:accent5>
        <a:srgbClr val="EFECED"/>
      </a:accent5>
      <a:accent6>
        <a:srgbClr val="F3EFEA"/>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