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9"/>
  </p:notesMasterIdLst>
  <p:sldIdLst>
    <p:sldId id="256" r:id="rId2"/>
    <p:sldId id="267" r:id="rId3"/>
    <p:sldId id="269" r:id="rId4"/>
    <p:sldId id="366" r:id="rId5"/>
    <p:sldId id="367" r:id="rId6"/>
    <p:sldId id="368" r:id="rId7"/>
    <p:sldId id="369" r:id="rId8"/>
    <p:sldId id="259" r:id="rId9"/>
    <p:sldId id="300" r:id="rId10"/>
    <p:sldId id="302" r:id="rId11"/>
    <p:sldId id="303" r:id="rId12"/>
    <p:sldId id="304" r:id="rId13"/>
    <p:sldId id="305" r:id="rId14"/>
    <p:sldId id="306" r:id="rId15"/>
    <p:sldId id="307" r:id="rId16"/>
    <p:sldId id="308" r:id="rId17"/>
    <p:sldId id="260" r:id="rId18"/>
    <p:sldId id="329" r:id="rId19"/>
    <p:sldId id="261" r:id="rId20"/>
    <p:sldId id="262" r:id="rId21"/>
    <p:sldId id="263" r:id="rId22"/>
    <p:sldId id="264" r:id="rId23"/>
    <p:sldId id="265" r:id="rId24"/>
    <p:sldId id="273" r:id="rId25"/>
    <p:sldId id="294" r:id="rId26"/>
    <p:sldId id="295" r:id="rId27"/>
    <p:sldId id="296" r:id="rId28"/>
    <p:sldId id="297" r:id="rId29"/>
    <p:sldId id="342" r:id="rId30"/>
    <p:sldId id="298" r:id="rId31"/>
    <p:sldId id="309" r:id="rId32"/>
    <p:sldId id="310" r:id="rId33"/>
    <p:sldId id="343" r:id="rId34"/>
    <p:sldId id="301" r:id="rId35"/>
    <p:sldId id="311" r:id="rId36"/>
    <p:sldId id="312" r:id="rId37"/>
    <p:sldId id="313" r:id="rId38"/>
    <p:sldId id="314" r:id="rId39"/>
    <p:sldId id="315" r:id="rId40"/>
    <p:sldId id="316" r:id="rId41"/>
    <p:sldId id="321" r:id="rId42"/>
    <p:sldId id="322" r:id="rId43"/>
    <p:sldId id="323" r:id="rId44"/>
    <p:sldId id="324" r:id="rId45"/>
    <p:sldId id="317" r:id="rId46"/>
    <p:sldId id="325" r:id="rId47"/>
    <p:sldId id="330" r:id="rId48"/>
    <p:sldId id="326" r:id="rId49"/>
    <p:sldId id="327" r:id="rId50"/>
    <p:sldId id="328" r:id="rId51"/>
    <p:sldId id="318" r:id="rId52"/>
    <p:sldId id="344" r:id="rId53"/>
    <p:sldId id="346" r:id="rId54"/>
    <p:sldId id="373" r:id="rId55"/>
    <p:sldId id="372" r:id="rId56"/>
    <p:sldId id="374" r:id="rId57"/>
    <p:sldId id="375" r:id="rId58"/>
    <p:sldId id="348" r:id="rId59"/>
    <p:sldId id="349" r:id="rId60"/>
    <p:sldId id="350" r:id="rId61"/>
    <p:sldId id="351" r:id="rId62"/>
    <p:sldId id="352" r:id="rId63"/>
    <p:sldId id="319" r:id="rId64"/>
    <p:sldId id="332" r:id="rId65"/>
    <p:sldId id="337" r:id="rId66"/>
    <p:sldId id="338" r:id="rId67"/>
    <p:sldId id="340" r:id="rId68"/>
    <p:sldId id="339" r:id="rId69"/>
    <p:sldId id="341" r:id="rId70"/>
    <p:sldId id="320" r:id="rId71"/>
    <p:sldId id="353" r:id="rId72"/>
    <p:sldId id="354" r:id="rId73"/>
    <p:sldId id="355" r:id="rId74"/>
    <p:sldId id="356" r:id="rId75"/>
    <p:sldId id="357" r:id="rId76"/>
    <p:sldId id="361" r:id="rId77"/>
    <p:sldId id="362" r:id="rId78"/>
    <p:sldId id="363" r:id="rId79"/>
    <p:sldId id="364" r:id="rId80"/>
    <p:sldId id="365" r:id="rId81"/>
    <p:sldId id="358" r:id="rId82"/>
    <p:sldId id="359" r:id="rId83"/>
    <p:sldId id="360" r:id="rId84"/>
    <p:sldId id="258" r:id="rId85"/>
    <p:sldId id="257" r:id="rId86"/>
    <p:sldId id="370" r:id="rId87"/>
    <p:sldId id="371"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1"/>
    <p:restoredTop sz="79025"/>
  </p:normalViewPr>
  <p:slideViewPr>
    <p:cSldViewPr snapToGrid="0" snapToObjects="1">
      <p:cViewPr varScale="1">
        <p:scale>
          <a:sx n="87" d="100"/>
          <a:sy n="87" d="100"/>
        </p:scale>
        <p:origin x="1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23:10:38.683"/>
    </inkml:context>
    <inkml:brush xml:id="br0">
      <inkml:brushProperty name="width" value="0.35" units="cm"/>
      <inkml:brushProperty name="height" value="0.35" units="cm"/>
      <inkml:brushProperty name="color" value="#EFEDE3"/>
    </inkml:brush>
  </inkml:definitions>
  <inkml:trace contextRef="#ctx0" brushRef="#br0">1 588 24575,'21'17'0,"-2"-1"0,-11-12 0,0 4 0,1-4 0,-1 4 0,4 4 0,-3-6 0,3 5 0,-4-7 0,0 4 0,0 1 0,0-5 0,1 3 0,-1-2 0,0 3 0,0-3 0,0 2 0,1-6 0,-1 6 0,0-2 0,0 3 0,-1-4 0,1 3 0,0-3 0,0 1 0,0 5 0,-1-8 0,1 8 0,-1-2 0,1 1 0,-4 2 0,3-7 0,-3 3 0,4-3 0,0 7 0,-4-2 0,3-2 0,-3 0 0,3-2 0,1 3 0,0 0 0,-1-4 0,1 3 0,3-3 0,-2 1 0,-2 2 0,4-7 0,-6 8 0,7-4 0,-4 4 0,0 0 0,0-4 0,-1 3 0,1-3 0,0 1 0,0 2 0,0-3 0,-4 5 0,7-1 0,-6-1 0,6 1 0,-3 0 0,-1-4 0,1 3 0,0-3 0,-4 4 0,4 1 0,-4-2 0,4-2 0,0 2 0,0-3 0,0 4 0,0-4 0,0 3 0,-1-2 0,1-1 0,0 3 0,0-2 0,0 3 0,0-4 0,0 3 0,0-2 0,0-1 0,0 7 0,0-9 0,-4 9 0,7-7 0,-9 4 0,8 0 0,-5 1 0,2-2 0,1 1 0,-4 0 0,3 0 0,-2 0 0,-1 0 0,3 0 0,-6 0 0,6 0 0,-2 0 0,-1 0 0,3 0 0,-3 0 0,1-1 0,2 1 0,-6 0 0,5 0 0,-5 4 0,3-4 0,-1 4 0,-2-4 0,3-1 0,-4 5 0,3-4 0,-2 3 0,2-3 0,-3 3 0,0-2 0,0 2 0,0-3 0,0 3 0,0-3 0,0 4 0,0-1 0,7-6 0,-2-23 0,3 9 0,-5-19 0,-3 20 0,0 1 0,-6-4 0,4 3 0,-8 0 0,5 1 0,-3 3 0,4-7 0,-3 6 0,2-5 0,1 3 0,0-2 0,0-2 0,3 4 0,-6-1 0,3 0 0,0 0 0,-3 1 0,6-1 0,-6 0 0,3 0 0,-1 0 0,-2 0 0,6 0 0,-6 0 0,6-4 0,-3 3 0,1 1 0,2-3 0,-7 5 0,7-5 0,-6 2 0,6 2 0,-6-2 0,3-2 0,-1 2 0,-2-3 0,6 4 0,-6 1 0,3-1 0,-4 0 0,0 0 0,0 0 0,1 0 0,-1 0 0,0 1 0,0-2 0,0 2 0,0-1 0,3 0 0,-2-1 0,3 1 0,-1 0 0,-2 0 0,2 0 0,-3-1 0,0 1 0,0 0 0,3 0 0,-2 0 0,3 0 0,-4 0 0,0 0 0,0 0 0,0 4 0,0-3 0,0 6 0,-4-3 0,4 4 0,-3 0 0,3 0 0,0 4 0,0 0 0,0 8 0,4-3 0,-3 2 0,6-3 0,-6 0 0,2 0 0,-3 0 0,4 0 0,-6-4 0,29-21 0,-17 8 0,20-17 0,-15 22 0,-6-4 0,10 0 0,-10-1 0,10 1 0,-6 1 0,3 2 0,0-3 0,0 4 0,0-3 0,0 2 0,0-3 0,0 4 0,0-3 0,0 2 0,0-3 0,1 3 0,-1-2 0,0 6 0,0-6 0,0 6 0,4-6 0,-3 6 0,-1-7 0,3 8 0,-5-4 0,6 4 0,-1 0 0,-2 0 0,3 0 0,-4 0 0,3 0 0,-6 10 0,6-3 0,-11 8 0,4-7 0,-4 0 0,0 4 0,0-3 0,0 3 0,0-4 0,0 0 0,4 4 0,-3-3 0,2 3 0,-3-4 0,0 4 0,4-2 0,-3 2 0,2 1 0,1-4 0,-3 4 0,3 0 0,-1-4 0,-2 3 0,7 1 0,-7-4 0,3 8 0,-4-7 0,4 2 0,-4-4 0,4 1 0,-4 3 0,4-2 0,-3 2 0,2-4 0,-3 1 0,0 2 0,0-1 0,4 1 0,-3-3 0,2 1 0,-3 2 0,0-2 0,0 3 0,0-4 0,0 0 0,4 4 0,-3-3 0,3 2 0,-4-3 0,0 3 0,0-2 0,3 2 0,-2-4 0,2 4 0,-3-2 0,0 2 0,0 0 0,0-3 0,4 3 0,0-3 0,4-4 0,0 3 0,-1-3 0,1 1 0,-4 5 0,3-4 0,-2 1 0,-1 4 0,0-6 0,-1 6 0,2 0 0,-1-2 0,-1 2 0,-3-3 0,4-1 0,-3 5 0,2-4 0,-3 3 0,0-3 0,0 3 0,0-2 0,0 2 0,0 0 0,0-3 0,0 3 0,0 0 0,0-2 0,0 2 0,0 0 0,0-2 0,0 2 0,0-4 0,-3 4 0,-1-2 0,-4-1 0,1-1 0,-1-3 0,4 4 0,-3 0 0,3 0 0,-4 0 0,4 0 0,-3-1 0,3 1 0,-4-1 0,1-3 0,-1 3 0,-2-6 0,1 3 0,-1-11 0,2 5 0,1-4 0,-4 6 0,3 0 0,-3 3 0,3 2 0,8-22 0,1 12 0,3-21 0,3 22 0,-6-3 0,10-1 0,-9-1 0,9 1 0,-11-3 0,8 6 0,-8-6 0,4 0 0,-4 3 0,0-3 0,0 0 0,0 3 0,0-3 0,0 0 0,0 3 0,0-3 0,0 0 0,0 2 0,0-2 0,0 3 0,0-3 0,0 3 0,0-3 0,0 0 0,0 2 0,0-2 0,4 3 0,-4 1 0,15 3 0,-9 0 0,8 4 0,-6 4 0,-4 4 0,3 0 0,-6 4 0,2-4 0,-3 0 0,4 4 0,-3-4 0,6 4 0,-3-4 0,0-1 0,3 1 0,-2 0 0,3-3 0,0 2 0,0-2 0,-3 3 0,2 0 0,-3 0 0,4-4 0,0 4 0,0-7 0,0 6 0,4-6 0,-7 6 0,9-6 0,-8 3 0,5-4 0,0 0 0,-2 0 0,2 0 0,-3 0 0,3 0 0,-3 0 0,4 0 0,-1 0 0,-3 0 0,3 0 0,-3 0 0,3 0 0,-2 0 0,2 0 0,-3 0 0,0 0 0,4 3 0,-3-2 0,2 3 0,-3-4 0,0 3 0,3-2 0,-2 3 0,2-4 0,-3 0 0,3 0 0,-3 0 0,3 0 0,0 0 0,-2 0 0,2 0 0,0 0 0,-3 0 0,4 0 0,-5 0 0,5 0 0,-4 0 0,4 0 0,-4 0 0,0 0 0,3-8 0,-2 3 0,3-3 0,-7 0 0,2 4 0,-2-4 0,3-1 0,0 1 0,0 0 0,1-5 0,-1 4 0,1-8 0,-1 8 0,1-8 0,0 7 0,-1-7 0,5 8 0,-3-8 0,3 7 0,-4-7 0,-1 8 0,1-9 0,0 9 0,-5-8 0,4 8 0,-3-8 0,3 8 0,1-12 0,0 6 0,0-7 0,-1 9 0,-3-4 0,3 7 0,-3-7 0,-1 8 0,4-8 0,-7 3 0,7 0 0,-3-3 0,0 4 0,2-1 0,-2-3 0,0 3 0,3-4 0,-3 0 0,0 0 0,3 4 0,-7-3 0,6 3 0,-6-4 0,7 4 0,-7-3 0,7 4 0,-7-6 0,6 6 0,-6-4 0,7 3 0,-7-4 0,6 4 0,-2-3 0,0 3 0,3 1 0,-7-4 0,6 3 0,-2 0 0,0-3 0,2 8 0,-2-8 0,4-1 0,0-1 0,0 2 0,0 0 0,-5 3 0,4 0 0,-3-3 0,4 4 0,0-5 0,-1 4 0,1-3 0,0 7 0,-4-7 0,2 8 0,-2-8 0,3 3 0,1 1 0,-4-4 0,3 3 0,-3-4 0,8-9 0,-3 7 0,3-6 0,-4 8 0,0 0 0,0 0 0,0 0 0,0-1 0,0 1 0,1 0 0,-1 0 0,0 0 0,-1 4 0,1-3 0,0 3 0,0 1 0,-1 0 0,1 0 0,-1 4 0,1-3 0,-1-1 0,1 4 0,-4-4 0,2 5 0,1-4 0,1 3 0,3-3 0,-4 8 0,-4-3 0,0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95F69-BB18-2743-8988-6200975545C8}" type="datetimeFigureOut">
              <a:rPr lang="en-US" smtClean="0"/>
              <a:t>5/19/21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4E1F5-192E-674F-BB13-2664AB0C4E24}" type="slidenum">
              <a:rPr lang="en-US" smtClean="0"/>
              <a:t>‹#›</a:t>
            </a:fld>
            <a:endParaRPr lang="en-US"/>
          </a:p>
        </p:txBody>
      </p:sp>
    </p:spTree>
    <p:extLst>
      <p:ext uri="{BB962C8B-B14F-4D97-AF65-F5344CB8AC3E}">
        <p14:creationId xmlns:p14="http://schemas.microsoft.com/office/powerpoint/2010/main" val="3221512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p:txBody>
      </p:sp>
      <p:sp>
        <p:nvSpPr>
          <p:cNvPr id="4" name="Slide Number Placeholder 3"/>
          <p:cNvSpPr>
            <a:spLocks noGrp="1"/>
          </p:cNvSpPr>
          <p:nvPr>
            <p:ph type="sldNum" sz="quarter" idx="5"/>
          </p:nvPr>
        </p:nvSpPr>
        <p:spPr/>
        <p:txBody>
          <a:bodyPr/>
          <a:lstStyle/>
          <a:p>
            <a:fld id="{EFA4E1F5-192E-674F-BB13-2664AB0C4E24}" type="slidenum">
              <a:rPr lang="en-US" smtClean="0"/>
              <a:t>1</a:t>
            </a:fld>
            <a:endParaRPr lang="en-US"/>
          </a:p>
        </p:txBody>
      </p:sp>
    </p:spTree>
    <p:extLst>
      <p:ext uri="{BB962C8B-B14F-4D97-AF65-F5344CB8AC3E}">
        <p14:creationId xmlns:p14="http://schemas.microsoft.com/office/powerpoint/2010/main" val="62281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student is estimated as likely to perform well on the quiz, deliver an intervention to encourage them to take the quiz</a:t>
            </a:r>
          </a:p>
        </p:txBody>
      </p:sp>
      <p:sp>
        <p:nvSpPr>
          <p:cNvPr id="4" name="Slide Number Placeholder 3"/>
          <p:cNvSpPr>
            <a:spLocks noGrp="1"/>
          </p:cNvSpPr>
          <p:nvPr>
            <p:ph type="sldNum" sz="quarter" idx="5"/>
          </p:nvPr>
        </p:nvSpPr>
        <p:spPr/>
        <p:txBody>
          <a:bodyPr/>
          <a:lstStyle/>
          <a:p>
            <a:fld id="{EFA4E1F5-192E-674F-BB13-2664AB0C4E24}" type="slidenum">
              <a:rPr lang="en-US" smtClean="0"/>
              <a:t>11</a:t>
            </a:fld>
            <a:endParaRPr lang="en-US"/>
          </a:p>
        </p:txBody>
      </p:sp>
    </p:spTree>
    <p:extLst>
      <p:ext uri="{BB962C8B-B14F-4D97-AF65-F5344CB8AC3E}">
        <p14:creationId xmlns:p14="http://schemas.microsoft.com/office/powerpoint/2010/main" val="273222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student would then take the suggested quiz</a:t>
            </a:r>
          </a:p>
        </p:txBody>
      </p:sp>
      <p:sp>
        <p:nvSpPr>
          <p:cNvPr id="4" name="Slide Number Placeholder 3"/>
          <p:cNvSpPr>
            <a:spLocks noGrp="1"/>
          </p:cNvSpPr>
          <p:nvPr>
            <p:ph type="sldNum" sz="quarter" idx="5"/>
          </p:nvPr>
        </p:nvSpPr>
        <p:spPr/>
        <p:txBody>
          <a:bodyPr/>
          <a:lstStyle/>
          <a:p>
            <a:fld id="{EFA4E1F5-192E-674F-BB13-2664AB0C4E24}" type="slidenum">
              <a:rPr lang="en-US" smtClean="0"/>
              <a:t>12</a:t>
            </a:fld>
            <a:endParaRPr lang="en-US"/>
          </a:p>
        </p:txBody>
      </p:sp>
    </p:spTree>
    <p:extLst>
      <p:ext uri="{BB962C8B-B14F-4D97-AF65-F5344CB8AC3E}">
        <p14:creationId xmlns:p14="http://schemas.microsoft.com/office/powerpoint/2010/main" val="365536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then a cyclic process where learning and interacting continue</a:t>
            </a:r>
          </a:p>
        </p:txBody>
      </p:sp>
      <p:sp>
        <p:nvSpPr>
          <p:cNvPr id="4" name="Slide Number Placeholder 3"/>
          <p:cNvSpPr>
            <a:spLocks noGrp="1"/>
          </p:cNvSpPr>
          <p:nvPr>
            <p:ph type="sldNum" sz="quarter" idx="5"/>
          </p:nvPr>
        </p:nvSpPr>
        <p:spPr/>
        <p:txBody>
          <a:bodyPr/>
          <a:lstStyle/>
          <a:p>
            <a:fld id="{EFA4E1F5-192E-674F-BB13-2664AB0C4E24}" type="slidenum">
              <a:rPr lang="en-US" smtClean="0"/>
              <a:t>13</a:t>
            </a:fld>
            <a:endParaRPr lang="en-US"/>
          </a:p>
        </p:txBody>
      </p:sp>
    </p:spTree>
    <p:extLst>
      <p:ext uri="{BB962C8B-B14F-4D97-AF65-F5344CB8AC3E}">
        <p14:creationId xmlns:p14="http://schemas.microsoft.com/office/powerpoint/2010/main" val="202416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students may choose to not take a quiz</a:t>
            </a:r>
          </a:p>
        </p:txBody>
      </p:sp>
      <p:sp>
        <p:nvSpPr>
          <p:cNvPr id="4" name="Slide Number Placeholder 3"/>
          <p:cNvSpPr>
            <a:spLocks noGrp="1"/>
          </p:cNvSpPr>
          <p:nvPr>
            <p:ph type="sldNum" sz="quarter" idx="5"/>
          </p:nvPr>
        </p:nvSpPr>
        <p:spPr/>
        <p:txBody>
          <a:bodyPr/>
          <a:lstStyle/>
          <a:p>
            <a:fld id="{EFA4E1F5-192E-674F-BB13-2664AB0C4E24}" type="slidenum">
              <a:rPr lang="en-US" smtClean="0"/>
              <a:t>14</a:t>
            </a:fld>
            <a:endParaRPr lang="en-US"/>
          </a:p>
        </p:txBody>
      </p:sp>
    </p:spTree>
    <p:extLst>
      <p:ext uri="{BB962C8B-B14F-4D97-AF65-F5344CB8AC3E}">
        <p14:creationId xmlns:p14="http://schemas.microsoft.com/office/powerpoint/2010/main" val="25385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that case, after the intervention we would return to the beginning of the cycle</a:t>
            </a:r>
          </a:p>
        </p:txBody>
      </p:sp>
      <p:sp>
        <p:nvSpPr>
          <p:cNvPr id="4" name="Slide Number Placeholder 3"/>
          <p:cNvSpPr>
            <a:spLocks noGrp="1"/>
          </p:cNvSpPr>
          <p:nvPr>
            <p:ph type="sldNum" sz="quarter" idx="5"/>
          </p:nvPr>
        </p:nvSpPr>
        <p:spPr/>
        <p:txBody>
          <a:bodyPr/>
          <a:lstStyle/>
          <a:p>
            <a:fld id="{EFA4E1F5-192E-674F-BB13-2664AB0C4E24}" type="slidenum">
              <a:rPr lang="en-US" smtClean="0"/>
              <a:t>15</a:t>
            </a:fld>
            <a:endParaRPr lang="en-US"/>
          </a:p>
        </p:txBody>
      </p:sp>
    </p:spTree>
    <p:extLst>
      <p:ext uri="{BB962C8B-B14F-4D97-AF65-F5344CB8AC3E}">
        <p14:creationId xmlns:p14="http://schemas.microsoft.com/office/powerpoint/2010/main" val="1314378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paper, we focus on developing an automated method of estimating success on a quiz. In particular, we are going to do this for a high school algebra platform</a:t>
            </a:r>
          </a:p>
        </p:txBody>
      </p:sp>
      <p:sp>
        <p:nvSpPr>
          <p:cNvPr id="4" name="Slide Number Placeholder 3"/>
          <p:cNvSpPr>
            <a:spLocks noGrp="1"/>
          </p:cNvSpPr>
          <p:nvPr>
            <p:ph type="sldNum" sz="quarter" idx="5"/>
          </p:nvPr>
        </p:nvSpPr>
        <p:spPr/>
        <p:txBody>
          <a:bodyPr/>
          <a:lstStyle/>
          <a:p>
            <a:fld id="{EFA4E1F5-192E-674F-BB13-2664AB0C4E24}" type="slidenum">
              <a:rPr lang="en-US" smtClean="0"/>
              <a:t>16</a:t>
            </a:fld>
            <a:endParaRPr lang="en-US"/>
          </a:p>
        </p:txBody>
      </p:sp>
    </p:spTree>
    <p:extLst>
      <p:ext uri="{BB962C8B-B14F-4D97-AF65-F5344CB8AC3E}">
        <p14:creationId xmlns:p14="http://schemas.microsoft.com/office/powerpoint/2010/main" val="347638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levels we can predict student success</a:t>
            </a:r>
          </a:p>
        </p:txBody>
      </p:sp>
      <p:sp>
        <p:nvSpPr>
          <p:cNvPr id="4" name="Slide Number Placeholder 3"/>
          <p:cNvSpPr>
            <a:spLocks noGrp="1"/>
          </p:cNvSpPr>
          <p:nvPr>
            <p:ph type="sldNum" sz="quarter" idx="5"/>
          </p:nvPr>
        </p:nvSpPr>
        <p:spPr/>
        <p:txBody>
          <a:bodyPr/>
          <a:lstStyle/>
          <a:p>
            <a:fld id="{EFA4E1F5-192E-674F-BB13-2664AB0C4E24}" type="slidenum">
              <a:rPr lang="en-US" smtClean="0"/>
              <a:t>17</a:t>
            </a:fld>
            <a:endParaRPr lang="en-US"/>
          </a:p>
        </p:txBody>
      </p:sp>
    </p:spTree>
    <p:extLst>
      <p:ext uri="{BB962C8B-B14F-4D97-AF65-F5344CB8AC3E}">
        <p14:creationId xmlns:p14="http://schemas.microsoft.com/office/powerpoint/2010/main" val="179066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work has looked at everything from very fine to very coarse grained metrics. I’ll flash a few references of prior work here, but you can look at the paper for more details</a:t>
            </a:r>
          </a:p>
        </p:txBody>
      </p:sp>
      <p:sp>
        <p:nvSpPr>
          <p:cNvPr id="4" name="Slide Number Placeholder 3"/>
          <p:cNvSpPr>
            <a:spLocks noGrp="1"/>
          </p:cNvSpPr>
          <p:nvPr>
            <p:ph type="sldNum" sz="quarter" idx="5"/>
          </p:nvPr>
        </p:nvSpPr>
        <p:spPr/>
        <p:txBody>
          <a:bodyPr/>
          <a:lstStyle/>
          <a:p>
            <a:fld id="{EFA4E1F5-192E-674F-BB13-2664AB0C4E24}" type="slidenum">
              <a:rPr lang="en-US" smtClean="0"/>
              <a:t>18</a:t>
            </a:fld>
            <a:endParaRPr lang="en-US"/>
          </a:p>
        </p:txBody>
      </p:sp>
    </p:spTree>
    <p:extLst>
      <p:ext uri="{BB962C8B-B14F-4D97-AF65-F5344CB8AC3E}">
        <p14:creationId xmlns:p14="http://schemas.microsoft.com/office/powerpoint/2010/main" val="1576697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examples of fine-grained metrics of student success</a:t>
            </a:r>
          </a:p>
        </p:txBody>
      </p:sp>
      <p:sp>
        <p:nvSpPr>
          <p:cNvPr id="4" name="Slide Number Placeholder 3"/>
          <p:cNvSpPr>
            <a:spLocks noGrp="1"/>
          </p:cNvSpPr>
          <p:nvPr>
            <p:ph type="sldNum" sz="quarter" idx="5"/>
          </p:nvPr>
        </p:nvSpPr>
        <p:spPr/>
        <p:txBody>
          <a:bodyPr/>
          <a:lstStyle/>
          <a:p>
            <a:fld id="{EFA4E1F5-192E-674F-BB13-2664AB0C4E24}" type="slidenum">
              <a:rPr lang="en-US" smtClean="0"/>
              <a:t>19</a:t>
            </a:fld>
            <a:endParaRPr lang="en-US"/>
          </a:p>
        </p:txBody>
      </p:sp>
    </p:spTree>
    <p:extLst>
      <p:ext uri="{BB962C8B-B14F-4D97-AF65-F5344CB8AC3E}">
        <p14:creationId xmlns:p14="http://schemas.microsoft.com/office/powerpoint/2010/main" val="27137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examples of coarse-grained student success</a:t>
            </a:r>
          </a:p>
        </p:txBody>
      </p:sp>
      <p:sp>
        <p:nvSpPr>
          <p:cNvPr id="4" name="Slide Number Placeholder 3"/>
          <p:cNvSpPr>
            <a:spLocks noGrp="1"/>
          </p:cNvSpPr>
          <p:nvPr>
            <p:ph type="sldNum" sz="quarter" idx="5"/>
          </p:nvPr>
        </p:nvSpPr>
        <p:spPr/>
        <p:txBody>
          <a:bodyPr/>
          <a:lstStyle/>
          <a:p>
            <a:fld id="{EFA4E1F5-192E-674F-BB13-2664AB0C4E24}" type="slidenum">
              <a:rPr lang="en-US" smtClean="0"/>
              <a:t>20</a:t>
            </a:fld>
            <a:endParaRPr lang="en-US"/>
          </a:p>
        </p:txBody>
      </p:sp>
    </p:spTree>
    <p:extLst>
      <p:ext uri="{BB962C8B-B14F-4D97-AF65-F5344CB8AC3E}">
        <p14:creationId xmlns:p14="http://schemas.microsoft.com/office/powerpoint/2010/main" val="10897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a student is asked to regulate their own learning in a self-paced learning environment (no teacher)</a:t>
            </a:r>
          </a:p>
        </p:txBody>
      </p:sp>
      <p:sp>
        <p:nvSpPr>
          <p:cNvPr id="4" name="Slide Number Placeholder 3"/>
          <p:cNvSpPr>
            <a:spLocks noGrp="1"/>
          </p:cNvSpPr>
          <p:nvPr>
            <p:ph type="sldNum" sz="quarter" idx="5"/>
          </p:nvPr>
        </p:nvSpPr>
        <p:spPr/>
        <p:txBody>
          <a:bodyPr/>
          <a:lstStyle/>
          <a:p>
            <a:fld id="{EFA4E1F5-192E-674F-BB13-2664AB0C4E24}" type="slidenum">
              <a:rPr lang="en-US" smtClean="0"/>
              <a:t>2</a:t>
            </a:fld>
            <a:endParaRPr lang="en-US"/>
          </a:p>
        </p:txBody>
      </p:sp>
    </p:spTree>
    <p:extLst>
      <p:ext uri="{BB962C8B-B14F-4D97-AF65-F5344CB8AC3E}">
        <p14:creationId xmlns:p14="http://schemas.microsoft.com/office/powerpoint/2010/main" val="4059326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issue with the fine-grained feedback is that it is not informative enough to give meaningful feedback to students</a:t>
            </a:r>
          </a:p>
        </p:txBody>
      </p:sp>
      <p:sp>
        <p:nvSpPr>
          <p:cNvPr id="4" name="Slide Number Placeholder 3"/>
          <p:cNvSpPr>
            <a:spLocks noGrp="1"/>
          </p:cNvSpPr>
          <p:nvPr>
            <p:ph type="sldNum" sz="quarter" idx="5"/>
          </p:nvPr>
        </p:nvSpPr>
        <p:spPr/>
        <p:txBody>
          <a:bodyPr/>
          <a:lstStyle/>
          <a:p>
            <a:fld id="{EFA4E1F5-192E-674F-BB13-2664AB0C4E24}" type="slidenum">
              <a:rPr lang="en-US" smtClean="0"/>
              <a:t>21</a:t>
            </a:fld>
            <a:endParaRPr lang="en-US"/>
          </a:p>
        </p:txBody>
      </p:sp>
    </p:spTree>
    <p:extLst>
      <p:ext uri="{BB962C8B-B14F-4D97-AF65-F5344CB8AC3E}">
        <p14:creationId xmlns:p14="http://schemas.microsoft.com/office/powerpoint/2010/main" val="3755747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issue with coarse-grained feedback is that these are high-stakes and may be too late to deliver an intervention</a:t>
            </a:r>
          </a:p>
        </p:txBody>
      </p:sp>
      <p:sp>
        <p:nvSpPr>
          <p:cNvPr id="4" name="Slide Number Placeholder 3"/>
          <p:cNvSpPr>
            <a:spLocks noGrp="1"/>
          </p:cNvSpPr>
          <p:nvPr>
            <p:ph type="sldNum" sz="quarter" idx="5"/>
          </p:nvPr>
        </p:nvSpPr>
        <p:spPr/>
        <p:txBody>
          <a:bodyPr/>
          <a:lstStyle/>
          <a:p>
            <a:fld id="{EFA4E1F5-192E-674F-BB13-2664AB0C4E24}" type="slidenum">
              <a:rPr lang="en-US" smtClean="0"/>
              <a:t>22</a:t>
            </a:fld>
            <a:endParaRPr lang="en-US"/>
          </a:p>
        </p:txBody>
      </p:sp>
    </p:spTree>
    <p:extLst>
      <p:ext uri="{BB962C8B-B14F-4D97-AF65-F5344CB8AC3E}">
        <p14:creationId xmlns:p14="http://schemas.microsoft.com/office/powerpoint/2010/main" val="3392414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using a middle ground, which is short formative quizzes that students have the opportunity to take frequently</a:t>
            </a:r>
          </a:p>
        </p:txBody>
      </p:sp>
      <p:sp>
        <p:nvSpPr>
          <p:cNvPr id="4" name="Slide Number Placeholder 3"/>
          <p:cNvSpPr>
            <a:spLocks noGrp="1"/>
          </p:cNvSpPr>
          <p:nvPr>
            <p:ph type="sldNum" sz="quarter" idx="5"/>
          </p:nvPr>
        </p:nvSpPr>
        <p:spPr/>
        <p:txBody>
          <a:bodyPr/>
          <a:lstStyle/>
          <a:p>
            <a:fld id="{EFA4E1F5-192E-674F-BB13-2664AB0C4E24}" type="slidenum">
              <a:rPr lang="en-US" smtClean="0"/>
              <a:t>23</a:t>
            </a:fld>
            <a:endParaRPr lang="en-US"/>
          </a:p>
        </p:txBody>
      </p:sp>
    </p:spTree>
    <p:extLst>
      <p:ext uri="{BB962C8B-B14F-4D97-AF65-F5344CB8AC3E}">
        <p14:creationId xmlns:p14="http://schemas.microsoft.com/office/powerpoint/2010/main" val="350328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using data from Algebra Nation, an online mathematics learning platform</a:t>
            </a:r>
          </a:p>
        </p:txBody>
      </p:sp>
      <p:sp>
        <p:nvSpPr>
          <p:cNvPr id="4" name="Slide Number Placeholder 3"/>
          <p:cNvSpPr>
            <a:spLocks noGrp="1"/>
          </p:cNvSpPr>
          <p:nvPr>
            <p:ph type="sldNum" sz="quarter" idx="5"/>
          </p:nvPr>
        </p:nvSpPr>
        <p:spPr/>
        <p:txBody>
          <a:bodyPr/>
          <a:lstStyle/>
          <a:p>
            <a:fld id="{EFA4E1F5-192E-674F-BB13-2664AB0C4E24}" type="slidenum">
              <a:rPr lang="en-US" smtClean="0"/>
              <a:t>24</a:t>
            </a:fld>
            <a:endParaRPr lang="en-US"/>
          </a:p>
        </p:txBody>
      </p:sp>
    </p:spTree>
    <p:extLst>
      <p:ext uri="{BB962C8B-B14F-4D97-AF65-F5344CB8AC3E}">
        <p14:creationId xmlns:p14="http://schemas.microsoft.com/office/powerpoint/2010/main" val="2081790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watch videos from expert tutors</a:t>
            </a:r>
          </a:p>
        </p:txBody>
      </p:sp>
      <p:sp>
        <p:nvSpPr>
          <p:cNvPr id="4" name="Slide Number Placeholder 3"/>
          <p:cNvSpPr>
            <a:spLocks noGrp="1"/>
          </p:cNvSpPr>
          <p:nvPr>
            <p:ph type="sldNum" sz="quarter" idx="5"/>
          </p:nvPr>
        </p:nvSpPr>
        <p:spPr/>
        <p:txBody>
          <a:bodyPr/>
          <a:lstStyle/>
          <a:p>
            <a:fld id="{B98865DC-E1C9-FC4A-A344-7F36923F00CD}" type="slidenum">
              <a:rPr lang="en-US" smtClean="0"/>
              <a:t>25</a:t>
            </a:fld>
            <a:endParaRPr lang="en-US"/>
          </a:p>
        </p:txBody>
      </p:sp>
    </p:spTree>
    <p:extLst>
      <p:ext uri="{BB962C8B-B14F-4D97-AF65-F5344CB8AC3E}">
        <p14:creationId xmlns:p14="http://schemas.microsoft.com/office/powerpoint/2010/main" val="3971388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can take quizzes that have multiple choice and free response questions to test their knowledge. Some teachers may assign this as a homework assignment</a:t>
            </a:r>
          </a:p>
        </p:txBody>
      </p:sp>
      <p:sp>
        <p:nvSpPr>
          <p:cNvPr id="4" name="Slide Number Placeholder 3"/>
          <p:cNvSpPr>
            <a:spLocks noGrp="1"/>
          </p:cNvSpPr>
          <p:nvPr>
            <p:ph type="sldNum" sz="quarter" idx="5"/>
          </p:nvPr>
        </p:nvSpPr>
        <p:spPr/>
        <p:txBody>
          <a:bodyPr/>
          <a:lstStyle/>
          <a:p>
            <a:fld id="{B98865DC-E1C9-FC4A-A344-7F36923F00CD}" type="slidenum">
              <a:rPr lang="en-US" smtClean="0"/>
              <a:t>26</a:t>
            </a:fld>
            <a:endParaRPr lang="en-US"/>
          </a:p>
        </p:txBody>
      </p:sp>
    </p:spTree>
    <p:extLst>
      <p:ext uri="{BB962C8B-B14F-4D97-AF65-F5344CB8AC3E}">
        <p14:creationId xmlns:p14="http://schemas.microsoft.com/office/powerpoint/2010/main" val="3953151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post questions they are stuck on to get help from other students or the study expert on duty</a:t>
            </a:r>
          </a:p>
        </p:txBody>
      </p:sp>
      <p:sp>
        <p:nvSpPr>
          <p:cNvPr id="4" name="Slide Number Placeholder 3"/>
          <p:cNvSpPr>
            <a:spLocks noGrp="1"/>
          </p:cNvSpPr>
          <p:nvPr>
            <p:ph type="sldNum" sz="quarter" idx="5"/>
          </p:nvPr>
        </p:nvSpPr>
        <p:spPr/>
        <p:txBody>
          <a:bodyPr/>
          <a:lstStyle/>
          <a:p>
            <a:fld id="{B98865DC-E1C9-FC4A-A344-7F36923F00CD}" type="slidenum">
              <a:rPr lang="en-US" smtClean="0"/>
              <a:t>27</a:t>
            </a:fld>
            <a:endParaRPr lang="en-US"/>
          </a:p>
        </p:txBody>
      </p:sp>
    </p:spTree>
    <p:extLst>
      <p:ext uri="{BB962C8B-B14F-4D97-AF65-F5344CB8AC3E}">
        <p14:creationId xmlns:p14="http://schemas.microsoft.com/office/powerpoint/2010/main" val="3410075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based on 32,685 students using the platform over a year</a:t>
            </a:r>
          </a:p>
        </p:txBody>
      </p:sp>
      <p:sp>
        <p:nvSpPr>
          <p:cNvPr id="4" name="Slide Number Placeholder 3"/>
          <p:cNvSpPr>
            <a:spLocks noGrp="1"/>
          </p:cNvSpPr>
          <p:nvPr>
            <p:ph type="sldNum" sz="quarter" idx="5"/>
          </p:nvPr>
        </p:nvSpPr>
        <p:spPr/>
        <p:txBody>
          <a:bodyPr/>
          <a:lstStyle/>
          <a:p>
            <a:fld id="{B98865DC-E1C9-FC4A-A344-7F36923F00CD}" type="slidenum">
              <a:rPr lang="en-US" smtClean="0"/>
              <a:t>28</a:t>
            </a:fld>
            <a:endParaRPr lang="en-US"/>
          </a:p>
        </p:txBody>
      </p:sp>
    </p:spTree>
    <p:extLst>
      <p:ext uri="{BB962C8B-B14F-4D97-AF65-F5344CB8AC3E}">
        <p14:creationId xmlns:p14="http://schemas.microsoft.com/office/powerpoint/2010/main" val="300138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Ground truth labels for the models are based on quiz scores</a:t>
            </a:r>
          </a:p>
        </p:txBody>
      </p:sp>
      <p:sp>
        <p:nvSpPr>
          <p:cNvPr id="4" name="Slide Number Placeholder 3"/>
          <p:cNvSpPr>
            <a:spLocks noGrp="1"/>
          </p:cNvSpPr>
          <p:nvPr>
            <p:ph type="sldNum" sz="quarter" idx="5"/>
          </p:nvPr>
        </p:nvSpPr>
        <p:spPr/>
        <p:txBody>
          <a:bodyPr/>
          <a:lstStyle/>
          <a:p>
            <a:fld id="{B98865DC-E1C9-FC4A-A344-7F36923F00CD}" type="slidenum">
              <a:rPr lang="en-US" smtClean="0"/>
              <a:t>29</a:t>
            </a:fld>
            <a:endParaRPr lang="en-US"/>
          </a:p>
        </p:txBody>
      </p:sp>
    </p:spTree>
    <p:extLst>
      <p:ext uri="{BB962C8B-B14F-4D97-AF65-F5344CB8AC3E}">
        <p14:creationId xmlns:p14="http://schemas.microsoft.com/office/powerpoint/2010/main" val="1226649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of what these quizzes are</a:t>
            </a:r>
          </a:p>
        </p:txBody>
      </p:sp>
      <p:sp>
        <p:nvSpPr>
          <p:cNvPr id="4" name="Slide Number Placeholder 3"/>
          <p:cNvSpPr>
            <a:spLocks noGrp="1"/>
          </p:cNvSpPr>
          <p:nvPr>
            <p:ph type="sldNum" sz="quarter" idx="5"/>
          </p:nvPr>
        </p:nvSpPr>
        <p:spPr/>
        <p:txBody>
          <a:bodyPr/>
          <a:lstStyle/>
          <a:p>
            <a:fld id="{EFA4E1F5-192E-674F-BB13-2664AB0C4E24}" type="slidenum">
              <a:rPr lang="en-US" smtClean="0"/>
              <a:t>30</a:t>
            </a:fld>
            <a:endParaRPr lang="en-US"/>
          </a:p>
        </p:txBody>
      </p:sp>
    </p:spTree>
    <p:extLst>
      <p:ext uri="{BB962C8B-B14F-4D97-AF65-F5344CB8AC3E}">
        <p14:creationId xmlns:p14="http://schemas.microsoft.com/office/powerpoint/2010/main" val="335968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would want them to spend their time on the interactive side of the ICAP framework</a:t>
            </a:r>
          </a:p>
        </p:txBody>
      </p:sp>
      <p:sp>
        <p:nvSpPr>
          <p:cNvPr id="4" name="Slide Number Placeholder 3"/>
          <p:cNvSpPr>
            <a:spLocks noGrp="1"/>
          </p:cNvSpPr>
          <p:nvPr>
            <p:ph type="sldNum" sz="quarter" idx="5"/>
          </p:nvPr>
        </p:nvSpPr>
        <p:spPr/>
        <p:txBody>
          <a:bodyPr/>
          <a:lstStyle/>
          <a:p>
            <a:fld id="{EFA4E1F5-192E-674F-BB13-2664AB0C4E24}" type="slidenum">
              <a:rPr lang="en-US" smtClean="0"/>
              <a:t>3</a:t>
            </a:fld>
            <a:endParaRPr lang="en-US"/>
          </a:p>
        </p:txBody>
      </p:sp>
    </p:spTree>
    <p:extLst>
      <p:ext uri="{BB962C8B-B14F-4D97-AF65-F5344CB8AC3E}">
        <p14:creationId xmlns:p14="http://schemas.microsoft.com/office/powerpoint/2010/main" val="2652880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3-item quizzes and students can see if their answers were correct</a:t>
            </a:r>
          </a:p>
        </p:txBody>
      </p:sp>
      <p:sp>
        <p:nvSpPr>
          <p:cNvPr id="4" name="Slide Number Placeholder 3"/>
          <p:cNvSpPr>
            <a:spLocks noGrp="1"/>
          </p:cNvSpPr>
          <p:nvPr>
            <p:ph type="sldNum" sz="quarter" idx="5"/>
          </p:nvPr>
        </p:nvSpPr>
        <p:spPr/>
        <p:txBody>
          <a:bodyPr/>
          <a:lstStyle/>
          <a:p>
            <a:fld id="{EFA4E1F5-192E-674F-BB13-2664AB0C4E24}" type="slidenum">
              <a:rPr lang="en-US" smtClean="0"/>
              <a:t>31</a:t>
            </a:fld>
            <a:endParaRPr lang="en-US"/>
          </a:p>
        </p:txBody>
      </p:sp>
    </p:spTree>
    <p:extLst>
      <p:ext uri="{BB962C8B-B14F-4D97-AF65-F5344CB8AC3E}">
        <p14:creationId xmlns:p14="http://schemas.microsoft.com/office/powerpoint/2010/main" val="42787633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they can see correct responses, we only consider first attempts. This gives us 210,020 quizzes</a:t>
            </a:r>
          </a:p>
        </p:txBody>
      </p:sp>
      <p:sp>
        <p:nvSpPr>
          <p:cNvPr id="4" name="Slide Number Placeholder 3"/>
          <p:cNvSpPr>
            <a:spLocks noGrp="1"/>
          </p:cNvSpPr>
          <p:nvPr>
            <p:ph type="sldNum" sz="quarter" idx="5"/>
          </p:nvPr>
        </p:nvSpPr>
        <p:spPr/>
        <p:txBody>
          <a:bodyPr/>
          <a:lstStyle/>
          <a:p>
            <a:fld id="{B98865DC-E1C9-FC4A-A344-7F36923F00CD}" type="slidenum">
              <a:rPr lang="en-US" smtClean="0"/>
              <a:t>32</a:t>
            </a:fld>
            <a:endParaRPr lang="en-US"/>
          </a:p>
        </p:txBody>
      </p:sp>
    </p:spTree>
    <p:extLst>
      <p:ext uri="{BB962C8B-B14F-4D97-AF65-F5344CB8AC3E}">
        <p14:creationId xmlns:p14="http://schemas.microsoft.com/office/powerpoint/2010/main" val="1600846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use to train the models are interaction logs with the platform. The reason we chose to use interaction data is that it scales well and doesn’t require expert coded knowledge units</a:t>
            </a:r>
          </a:p>
        </p:txBody>
      </p:sp>
      <p:sp>
        <p:nvSpPr>
          <p:cNvPr id="4" name="Slide Number Placeholder 3"/>
          <p:cNvSpPr>
            <a:spLocks noGrp="1"/>
          </p:cNvSpPr>
          <p:nvPr>
            <p:ph type="sldNum" sz="quarter" idx="5"/>
          </p:nvPr>
        </p:nvSpPr>
        <p:spPr/>
        <p:txBody>
          <a:bodyPr/>
          <a:lstStyle/>
          <a:p>
            <a:fld id="{B98865DC-E1C9-FC4A-A344-7F36923F00CD}" type="slidenum">
              <a:rPr lang="en-US" smtClean="0"/>
              <a:t>33</a:t>
            </a:fld>
            <a:endParaRPr lang="en-US"/>
          </a:p>
        </p:txBody>
      </p:sp>
    </p:spTree>
    <p:extLst>
      <p:ext uri="{BB962C8B-B14F-4D97-AF65-F5344CB8AC3E}">
        <p14:creationId xmlns:p14="http://schemas.microsoft.com/office/powerpoint/2010/main" val="2440261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generated our training instances</a:t>
            </a:r>
          </a:p>
        </p:txBody>
      </p:sp>
      <p:sp>
        <p:nvSpPr>
          <p:cNvPr id="4" name="Slide Number Placeholder 3"/>
          <p:cNvSpPr>
            <a:spLocks noGrp="1"/>
          </p:cNvSpPr>
          <p:nvPr>
            <p:ph type="sldNum" sz="quarter" idx="5"/>
          </p:nvPr>
        </p:nvSpPr>
        <p:spPr/>
        <p:txBody>
          <a:bodyPr/>
          <a:lstStyle/>
          <a:p>
            <a:fld id="{B98865DC-E1C9-FC4A-A344-7F36923F00CD}" type="slidenum">
              <a:rPr lang="en-US" smtClean="0"/>
              <a:t>34</a:t>
            </a:fld>
            <a:endParaRPr lang="en-US"/>
          </a:p>
        </p:txBody>
      </p:sp>
    </p:spTree>
    <p:extLst>
      <p:ext uri="{BB962C8B-B14F-4D97-AF65-F5344CB8AC3E}">
        <p14:creationId xmlns:p14="http://schemas.microsoft.com/office/powerpoint/2010/main" val="1270060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when a student takes a quiz</a:t>
            </a:r>
          </a:p>
        </p:txBody>
      </p:sp>
      <p:sp>
        <p:nvSpPr>
          <p:cNvPr id="4" name="Slide Number Placeholder 3"/>
          <p:cNvSpPr>
            <a:spLocks noGrp="1"/>
          </p:cNvSpPr>
          <p:nvPr>
            <p:ph type="sldNum" sz="quarter" idx="5"/>
          </p:nvPr>
        </p:nvSpPr>
        <p:spPr/>
        <p:txBody>
          <a:bodyPr/>
          <a:lstStyle/>
          <a:p>
            <a:fld id="{B98865DC-E1C9-FC4A-A344-7F36923F00CD}" type="slidenum">
              <a:rPr lang="en-US" smtClean="0"/>
              <a:t>35</a:t>
            </a:fld>
            <a:endParaRPr lang="en-US"/>
          </a:p>
        </p:txBody>
      </p:sp>
    </p:spTree>
    <p:extLst>
      <p:ext uri="{BB962C8B-B14F-4D97-AF65-F5344CB8AC3E}">
        <p14:creationId xmlns:p14="http://schemas.microsoft.com/office/powerpoint/2010/main" val="979719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student takes a quiz, count the activities in a 3-minute window preceding the quiz.</a:t>
            </a:r>
          </a:p>
        </p:txBody>
      </p:sp>
      <p:sp>
        <p:nvSpPr>
          <p:cNvPr id="4" name="Slide Number Placeholder 3"/>
          <p:cNvSpPr>
            <a:spLocks noGrp="1"/>
          </p:cNvSpPr>
          <p:nvPr>
            <p:ph type="sldNum" sz="quarter" idx="5"/>
          </p:nvPr>
        </p:nvSpPr>
        <p:spPr/>
        <p:txBody>
          <a:bodyPr/>
          <a:lstStyle/>
          <a:p>
            <a:fld id="{B98865DC-E1C9-FC4A-A344-7F36923F00CD}" type="slidenum">
              <a:rPr lang="en-US" smtClean="0"/>
              <a:t>36</a:t>
            </a:fld>
            <a:endParaRPr lang="en-US"/>
          </a:p>
        </p:txBody>
      </p:sp>
    </p:spTree>
    <p:extLst>
      <p:ext uri="{BB962C8B-B14F-4D97-AF65-F5344CB8AC3E}">
        <p14:creationId xmlns:p14="http://schemas.microsoft.com/office/powerpoint/2010/main" val="3191344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can be a variety of different activities</a:t>
            </a:r>
          </a:p>
        </p:txBody>
      </p:sp>
      <p:sp>
        <p:nvSpPr>
          <p:cNvPr id="4" name="Slide Number Placeholder 3"/>
          <p:cNvSpPr>
            <a:spLocks noGrp="1"/>
          </p:cNvSpPr>
          <p:nvPr>
            <p:ph type="sldNum" sz="quarter" idx="5"/>
          </p:nvPr>
        </p:nvSpPr>
        <p:spPr/>
        <p:txBody>
          <a:bodyPr/>
          <a:lstStyle/>
          <a:p>
            <a:fld id="{B98865DC-E1C9-FC4A-A344-7F36923F00CD}" type="slidenum">
              <a:rPr lang="en-US" smtClean="0"/>
              <a:t>37</a:t>
            </a:fld>
            <a:endParaRPr lang="en-US"/>
          </a:p>
        </p:txBody>
      </p:sp>
    </p:spTree>
    <p:extLst>
      <p:ext uri="{BB962C8B-B14F-4D97-AF65-F5344CB8AC3E}">
        <p14:creationId xmlns:p14="http://schemas.microsoft.com/office/powerpoint/2010/main" val="3980054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 the count. We aren’t considering patterns or order of activities. Also note this only considers data leading up to the start of the quiz, not anything that happens after.</a:t>
            </a:r>
          </a:p>
        </p:txBody>
      </p:sp>
      <p:sp>
        <p:nvSpPr>
          <p:cNvPr id="4" name="Slide Number Placeholder 3"/>
          <p:cNvSpPr>
            <a:spLocks noGrp="1"/>
          </p:cNvSpPr>
          <p:nvPr>
            <p:ph type="sldNum" sz="quarter" idx="5"/>
          </p:nvPr>
        </p:nvSpPr>
        <p:spPr/>
        <p:txBody>
          <a:bodyPr/>
          <a:lstStyle/>
          <a:p>
            <a:fld id="{B98865DC-E1C9-FC4A-A344-7F36923F00CD}" type="slidenum">
              <a:rPr lang="en-US" smtClean="0"/>
              <a:t>38</a:t>
            </a:fld>
            <a:endParaRPr lang="en-US"/>
          </a:p>
        </p:txBody>
      </p:sp>
    </p:spTree>
    <p:extLst>
      <p:ext uri="{BB962C8B-B14F-4D97-AF65-F5344CB8AC3E}">
        <p14:creationId xmlns:p14="http://schemas.microsoft.com/office/powerpoint/2010/main" val="4128653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details on the models we used</a:t>
            </a:r>
          </a:p>
        </p:txBody>
      </p:sp>
      <p:sp>
        <p:nvSpPr>
          <p:cNvPr id="4" name="Slide Number Placeholder 3"/>
          <p:cNvSpPr>
            <a:spLocks noGrp="1"/>
          </p:cNvSpPr>
          <p:nvPr>
            <p:ph type="sldNum" sz="quarter" idx="5"/>
          </p:nvPr>
        </p:nvSpPr>
        <p:spPr/>
        <p:txBody>
          <a:bodyPr/>
          <a:lstStyle/>
          <a:p>
            <a:fld id="{EFA4E1F5-192E-674F-BB13-2664AB0C4E24}" type="slidenum">
              <a:rPr lang="en-US" smtClean="0"/>
              <a:t>39</a:t>
            </a:fld>
            <a:endParaRPr lang="en-US"/>
          </a:p>
        </p:txBody>
      </p:sp>
    </p:spTree>
    <p:extLst>
      <p:ext uri="{BB962C8B-B14F-4D97-AF65-F5344CB8AC3E}">
        <p14:creationId xmlns:p14="http://schemas.microsoft.com/office/powerpoint/2010/main" val="3486809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 1</a:t>
            </a:r>
          </a:p>
        </p:txBody>
      </p:sp>
      <p:sp>
        <p:nvSpPr>
          <p:cNvPr id="4" name="Slide Number Placeholder 3"/>
          <p:cNvSpPr>
            <a:spLocks noGrp="1"/>
          </p:cNvSpPr>
          <p:nvPr>
            <p:ph type="sldNum" sz="quarter" idx="5"/>
          </p:nvPr>
        </p:nvSpPr>
        <p:spPr/>
        <p:txBody>
          <a:bodyPr/>
          <a:lstStyle/>
          <a:p>
            <a:fld id="{EFA4E1F5-192E-674F-BB13-2664AB0C4E24}" type="slidenum">
              <a:rPr lang="en-US" smtClean="0"/>
              <a:t>40</a:t>
            </a:fld>
            <a:endParaRPr lang="en-US"/>
          </a:p>
        </p:txBody>
      </p:sp>
    </p:spTree>
    <p:extLst>
      <p:ext uri="{BB962C8B-B14F-4D97-AF65-F5344CB8AC3E}">
        <p14:creationId xmlns:p14="http://schemas.microsoft.com/office/powerpoint/2010/main" val="56705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found that most time is spent on passive activities such as watching videos or re-reading materials</a:t>
            </a:r>
          </a:p>
        </p:txBody>
      </p:sp>
      <p:sp>
        <p:nvSpPr>
          <p:cNvPr id="4" name="Slide Number Placeholder 3"/>
          <p:cNvSpPr>
            <a:spLocks noGrp="1"/>
          </p:cNvSpPr>
          <p:nvPr>
            <p:ph type="sldNum" sz="quarter" idx="5"/>
          </p:nvPr>
        </p:nvSpPr>
        <p:spPr/>
        <p:txBody>
          <a:bodyPr/>
          <a:lstStyle/>
          <a:p>
            <a:fld id="{EFA4E1F5-192E-674F-BB13-2664AB0C4E24}" type="slidenum">
              <a:rPr lang="en-US" smtClean="0"/>
              <a:t>5</a:t>
            </a:fld>
            <a:endParaRPr lang="en-US"/>
          </a:p>
        </p:txBody>
      </p:sp>
    </p:spTree>
    <p:extLst>
      <p:ext uri="{BB962C8B-B14F-4D97-AF65-F5344CB8AC3E}">
        <p14:creationId xmlns:p14="http://schemas.microsoft.com/office/powerpoint/2010/main" val="27436218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interaction click data</a:t>
            </a:r>
          </a:p>
        </p:txBody>
      </p:sp>
      <p:sp>
        <p:nvSpPr>
          <p:cNvPr id="4" name="Slide Number Placeholder 3"/>
          <p:cNvSpPr>
            <a:spLocks noGrp="1"/>
          </p:cNvSpPr>
          <p:nvPr>
            <p:ph type="sldNum" sz="quarter" idx="5"/>
          </p:nvPr>
        </p:nvSpPr>
        <p:spPr/>
        <p:txBody>
          <a:bodyPr/>
          <a:lstStyle/>
          <a:p>
            <a:fld id="{EFA4E1F5-192E-674F-BB13-2664AB0C4E24}" type="slidenum">
              <a:rPr lang="en-US" smtClean="0"/>
              <a:t>41</a:t>
            </a:fld>
            <a:endParaRPr lang="en-US"/>
          </a:p>
        </p:txBody>
      </p:sp>
    </p:spTree>
    <p:extLst>
      <p:ext uri="{BB962C8B-B14F-4D97-AF65-F5344CB8AC3E}">
        <p14:creationId xmlns:p14="http://schemas.microsoft.com/office/powerpoint/2010/main" val="3090071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feed it into a Random Forest Regression model</a:t>
            </a:r>
          </a:p>
        </p:txBody>
      </p:sp>
      <p:sp>
        <p:nvSpPr>
          <p:cNvPr id="4" name="Slide Number Placeholder 3"/>
          <p:cNvSpPr>
            <a:spLocks noGrp="1"/>
          </p:cNvSpPr>
          <p:nvPr>
            <p:ph type="sldNum" sz="quarter" idx="5"/>
          </p:nvPr>
        </p:nvSpPr>
        <p:spPr/>
        <p:txBody>
          <a:bodyPr/>
          <a:lstStyle/>
          <a:p>
            <a:fld id="{EFA4E1F5-192E-674F-BB13-2664AB0C4E24}" type="slidenum">
              <a:rPr lang="en-US" smtClean="0"/>
              <a:t>42</a:t>
            </a:fld>
            <a:endParaRPr lang="en-US"/>
          </a:p>
        </p:txBody>
      </p:sp>
    </p:spTree>
    <p:extLst>
      <p:ext uri="{BB962C8B-B14F-4D97-AF65-F5344CB8AC3E}">
        <p14:creationId xmlns:p14="http://schemas.microsoft.com/office/powerpoint/2010/main" val="3085990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predict performance on a quiz.</a:t>
            </a:r>
          </a:p>
        </p:txBody>
      </p:sp>
      <p:sp>
        <p:nvSpPr>
          <p:cNvPr id="4" name="Slide Number Placeholder 3"/>
          <p:cNvSpPr>
            <a:spLocks noGrp="1"/>
          </p:cNvSpPr>
          <p:nvPr>
            <p:ph type="sldNum" sz="quarter" idx="5"/>
          </p:nvPr>
        </p:nvSpPr>
        <p:spPr/>
        <p:txBody>
          <a:bodyPr/>
          <a:lstStyle/>
          <a:p>
            <a:fld id="{EFA4E1F5-192E-674F-BB13-2664AB0C4E24}" type="slidenum">
              <a:rPr lang="en-US" smtClean="0"/>
              <a:t>43</a:t>
            </a:fld>
            <a:endParaRPr lang="en-US"/>
          </a:p>
        </p:txBody>
      </p:sp>
    </p:spTree>
    <p:extLst>
      <p:ext uri="{BB962C8B-B14F-4D97-AF65-F5344CB8AC3E}">
        <p14:creationId xmlns:p14="http://schemas.microsoft.com/office/powerpoint/2010/main" val="3101448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got a Pearson correlation of 0.42 for our initial model. Discuss that correlation goes from -1 to 1 with 0 being no relationship</a:t>
            </a:r>
          </a:p>
        </p:txBody>
      </p:sp>
      <p:sp>
        <p:nvSpPr>
          <p:cNvPr id="4" name="Slide Number Placeholder 3"/>
          <p:cNvSpPr>
            <a:spLocks noGrp="1"/>
          </p:cNvSpPr>
          <p:nvPr>
            <p:ph type="sldNum" sz="quarter" idx="5"/>
          </p:nvPr>
        </p:nvSpPr>
        <p:spPr/>
        <p:txBody>
          <a:bodyPr/>
          <a:lstStyle/>
          <a:p>
            <a:fld id="{EFA4E1F5-192E-674F-BB13-2664AB0C4E24}" type="slidenum">
              <a:rPr lang="en-US" smtClean="0"/>
              <a:t>44</a:t>
            </a:fld>
            <a:endParaRPr lang="en-US"/>
          </a:p>
        </p:txBody>
      </p:sp>
    </p:spTree>
    <p:extLst>
      <p:ext uri="{BB962C8B-B14F-4D97-AF65-F5344CB8AC3E}">
        <p14:creationId xmlns:p14="http://schemas.microsoft.com/office/powerpoint/2010/main" val="39569765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 2</a:t>
            </a:r>
          </a:p>
        </p:txBody>
      </p:sp>
      <p:sp>
        <p:nvSpPr>
          <p:cNvPr id="4" name="Slide Number Placeholder 3"/>
          <p:cNvSpPr>
            <a:spLocks noGrp="1"/>
          </p:cNvSpPr>
          <p:nvPr>
            <p:ph type="sldNum" sz="quarter" idx="5"/>
          </p:nvPr>
        </p:nvSpPr>
        <p:spPr/>
        <p:txBody>
          <a:bodyPr/>
          <a:lstStyle/>
          <a:p>
            <a:fld id="{EFA4E1F5-192E-674F-BB13-2664AB0C4E24}" type="slidenum">
              <a:rPr lang="en-US" smtClean="0"/>
              <a:t>45</a:t>
            </a:fld>
            <a:endParaRPr lang="en-US"/>
          </a:p>
        </p:txBody>
      </p:sp>
    </p:spTree>
    <p:extLst>
      <p:ext uri="{BB962C8B-B14F-4D97-AF65-F5344CB8AC3E}">
        <p14:creationId xmlns:p14="http://schemas.microsoft.com/office/powerpoint/2010/main" val="31131215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our original interaction click data</a:t>
            </a:r>
          </a:p>
        </p:txBody>
      </p:sp>
      <p:sp>
        <p:nvSpPr>
          <p:cNvPr id="4" name="Slide Number Placeholder 3"/>
          <p:cNvSpPr>
            <a:spLocks noGrp="1"/>
          </p:cNvSpPr>
          <p:nvPr>
            <p:ph type="sldNum" sz="quarter" idx="5"/>
          </p:nvPr>
        </p:nvSpPr>
        <p:spPr/>
        <p:txBody>
          <a:bodyPr/>
          <a:lstStyle/>
          <a:p>
            <a:fld id="{EFA4E1F5-192E-674F-BB13-2664AB0C4E24}" type="slidenum">
              <a:rPr lang="en-US" smtClean="0"/>
              <a:t>46</a:t>
            </a:fld>
            <a:endParaRPr lang="en-US"/>
          </a:p>
        </p:txBody>
      </p:sp>
    </p:spTree>
    <p:extLst>
      <p:ext uri="{BB962C8B-B14F-4D97-AF65-F5344CB8AC3E}">
        <p14:creationId xmlns:p14="http://schemas.microsoft.com/office/powerpoint/2010/main" val="3590053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split it into quiz activity features and non-quiz activity features. Note that this is for previous quizzes since it is before the quiz of interest.</a:t>
            </a:r>
          </a:p>
        </p:txBody>
      </p:sp>
      <p:sp>
        <p:nvSpPr>
          <p:cNvPr id="4" name="Slide Number Placeholder 3"/>
          <p:cNvSpPr>
            <a:spLocks noGrp="1"/>
          </p:cNvSpPr>
          <p:nvPr>
            <p:ph type="sldNum" sz="quarter" idx="5"/>
          </p:nvPr>
        </p:nvSpPr>
        <p:spPr/>
        <p:txBody>
          <a:bodyPr/>
          <a:lstStyle/>
          <a:p>
            <a:fld id="{EFA4E1F5-192E-674F-BB13-2664AB0C4E24}" type="slidenum">
              <a:rPr lang="en-US" smtClean="0"/>
              <a:t>47</a:t>
            </a:fld>
            <a:endParaRPr lang="en-US"/>
          </a:p>
        </p:txBody>
      </p:sp>
    </p:spTree>
    <p:extLst>
      <p:ext uri="{BB962C8B-B14F-4D97-AF65-F5344CB8AC3E}">
        <p14:creationId xmlns:p14="http://schemas.microsoft.com/office/powerpoint/2010/main" val="3820469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model with just the quiz features</a:t>
            </a:r>
          </a:p>
        </p:txBody>
      </p:sp>
      <p:sp>
        <p:nvSpPr>
          <p:cNvPr id="4" name="Slide Number Placeholder 3"/>
          <p:cNvSpPr>
            <a:spLocks noGrp="1"/>
          </p:cNvSpPr>
          <p:nvPr>
            <p:ph type="sldNum" sz="quarter" idx="5"/>
          </p:nvPr>
        </p:nvSpPr>
        <p:spPr/>
        <p:txBody>
          <a:bodyPr/>
          <a:lstStyle/>
          <a:p>
            <a:fld id="{EFA4E1F5-192E-674F-BB13-2664AB0C4E24}" type="slidenum">
              <a:rPr lang="en-US" smtClean="0"/>
              <a:t>48</a:t>
            </a:fld>
            <a:endParaRPr lang="en-US"/>
          </a:p>
        </p:txBody>
      </p:sp>
    </p:spTree>
    <p:extLst>
      <p:ext uri="{BB962C8B-B14F-4D97-AF65-F5344CB8AC3E}">
        <p14:creationId xmlns:p14="http://schemas.microsoft.com/office/powerpoint/2010/main" val="39099870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 a model using just the non-quiz features</a:t>
            </a:r>
          </a:p>
        </p:txBody>
      </p:sp>
      <p:sp>
        <p:nvSpPr>
          <p:cNvPr id="4" name="Slide Number Placeholder 3"/>
          <p:cNvSpPr>
            <a:spLocks noGrp="1"/>
          </p:cNvSpPr>
          <p:nvPr>
            <p:ph type="sldNum" sz="quarter" idx="5"/>
          </p:nvPr>
        </p:nvSpPr>
        <p:spPr/>
        <p:txBody>
          <a:bodyPr/>
          <a:lstStyle/>
          <a:p>
            <a:fld id="{EFA4E1F5-192E-674F-BB13-2664AB0C4E24}" type="slidenum">
              <a:rPr lang="en-US" smtClean="0"/>
              <a:t>49</a:t>
            </a:fld>
            <a:endParaRPr lang="en-US"/>
          </a:p>
        </p:txBody>
      </p:sp>
    </p:spTree>
    <p:extLst>
      <p:ext uri="{BB962C8B-B14F-4D97-AF65-F5344CB8AC3E}">
        <p14:creationId xmlns:p14="http://schemas.microsoft.com/office/powerpoint/2010/main" val="3152716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a correlation of 0.41 using the quiz-only features, similar to our original model. This is a plus for supporting retrieval practice, even on potentially unrelated items.</a:t>
            </a:r>
          </a:p>
          <a:p>
            <a:r>
              <a:rPr lang="en-US" dirty="0"/>
              <a:t>We found a correlation of 0.33 using non-quiz features, which is a slightly weaker signal.</a:t>
            </a:r>
          </a:p>
        </p:txBody>
      </p:sp>
      <p:sp>
        <p:nvSpPr>
          <p:cNvPr id="4" name="Slide Number Placeholder 3"/>
          <p:cNvSpPr>
            <a:spLocks noGrp="1"/>
          </p:cNvSpPr>
          <p:nvPr>
            <p:ph type="sldNum" sz="quarter" idx="5"/>
          </p:nvPr>
        </p:nvSpPr>
        <p:spPr/>
        <p:txBody>
          <a:bodyPr/>
          <a:lstStyle/>
          <a:p>
            <a:fld id="{EFA4E1F5-192E-674F-BB13-2664AB0C4E24}" type="slidenum">
              <a:rPr lang="en-US" smtClean="0"/>
              <a:t>50</a:t>
            </a:fld>
            <a:endParaRPr lang="en-US"/>
          </a:p>
        </p:txBody>
      </p:sp>
    </p:spTree>
    <p:extLst>
      <p:ext uri="{BB962C8B-B14F-4D97-AF65-F5344CB8AC3E}">
        <p14:creationId xmlns:p14="http://schemas.microsoft.com/office/powerpoint/2010/main" val="187109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 to assessment, we know that Retrieval practice is an effective form of studying</a:t>
            </a:r>
          </a:p>
        </p:txBody>
      </p:sp>
      <p:sp>
        <p:nvSpPr>
          <p:cNvPr id="4" name="Slide Number Placeholder 3"/>
          <p:cNvSpPr>
            <a:spLocks noGrp="1"/>
          </p:cNvSpPr>
          <p:nvPr>
            <p:ph type="sldNum" sz="quarter" idx="5"/>
          </p:nvPr>
        </p:nvSpPr>
        <p:spPr/>
        <p:txBody>
          <a:bodyPr/>
          <a:lstStyle/>
          <a:p>
            <a:fld id="{EFA4E1F5-192E-674F-BB13-2664AB0C4E24}" type="slidenum">
              <a:rPr lang="en-US" smtClean="0"/>
              <a:t>6</a:t>
            </a:fld>
            <a:endParaRPr lang="en-US"/>
          </a:p>
        </p:txBody>
      </p:sp>
    </p:spTree>
    <p:extLst>
      <p:ext uri="{BB962C8B-B14F-4D97-AF65-F5344CB8AC3E}">
        <p14:creationId xmlns:p14="http://schemas.microsoft.com/office/powerpoint/2010/main" val="1567443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 3</a:t>
            </a:r>
          </a:p>
        </p:txBody>
      </p:sp>
      <p:sp>
        <p:nvSpPr>
          <p:cNvPr id="4" name="Slide Number Placeholder 3"/>
          <p:cNvSpPr>
            <a:spLocks noGrp="1"/>
          </p:cNvSpPr>
          <p:nvPr>
            <p:ph type="sldNum" sz="quarter" idx="5"/>
          </p:nvPr>
        </p:nvSpPr>
        <p:spPr/>
        <p:txBody>
          <a:bodyPr/>
          <a:lstStyle/>
          <a:p>
            <a:fld id="{EFA4E1F5-192E-674F-BB13-2664AB0C4E24}" type="slidenum">
              <a:rPr lang="en-US" smtClean="0"/>
              <a:t>51</a:t>
            </a:fld>
            <a:endParaRPr lang="en-US"/>
          </a:p>
        </p:txBody>
      </p:sp>
    </p:spTree>
    <p:extLst>
      <p:ext uri="{BB962C8B-B14F-4D97-AF65-F5344CB8AC3E}">
        <p14:creationId xmlns:p14="http://schemas.microsoft.com/office/powerpoint/2010/main" val="1918053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some new features here</a:t>
            </a:r>
          </a:p>
        </p:txBody>
      </p:sp>
      <p:sp>
        <p:nvSpPr>
          <p:cNvPr id="4" name="Slide Number Placeholder 3"/>
          <p:cNvSpPr>
            <a:spLocks noGrp="1"/>
          </p:cNvSpPr>
          <p:nvPr>
            <p:ph type="sldNum" sz="quarter" idx="5"/>
          </p:nvPr>
        </p:nvSpPr>
        <p:spPr/>
        <p:txBody>
          <a:bodyPr/>
          <a:lstStyle/>
          <a:p>
            <a:fld id="{EFA4E1F5-192E-674F-BB13-2664AB0C4E24}" type="slidenum">
              <a:rPr lang="en-US" smtClean="0"/>
              <a:t>52</a:t>
            </a:fld>
            <a:endParaRPr lang="en-US"/>
          </a:p>
        </p:txBody>
      </p:sp>
    </p:spTree>
    <p:extLst>
      <p:ext uri="{BB962C8B-B14F-4D97-AF65-F5344CB8AC3E}">
        <p14:creationId xmlns:p14="http://schemas.microsoft.com/office/powerpoint/2010/main" val="42335841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collaborators have previously developed an IRT 2PL model. </a:t>
            </a:r>
          </a:p>
        </p:txBody>
      </p:sp>
      <p:sp>
        <p:nvSpPr>
          <p:cNvPr id="4" name="Slide Number Placeholder 3"/>
          <p:cNvSpPr>
            <a:spLocks noGrp="1"/>
          </p:cNvSpPr>
          <p:nvPr>
            <p:ph type="sldNum" sz="quarter" idx="5"/>
          </p:nvPr>
        </p:nvSpPr>
        <p:spPr/>
        <p:txBody>
          <a:bodyPr/>
          <a:lstStyle/>
          <a:p>
            <a:fld id="{EFA4E1F5-192E-674F-BB13-2664AB0C4E24}" type="slidenum">
              <a:rPr lang="en-US" smtClean="0"/>
              <a:t>53</a:t>
            </a:fld>
            <a:endParaRPr lang="en-US"/>
          </a:p>
        </p:txBody>
      </p:sp>
    </p:spTree>
    <p:extLst>
      <p:ext uri="{BB962C8B-B14F-4D97-AF65-F5344CB8AC3E}">
        <p14:creationId xmlns:p14="http://schemas.microsoft.com/office/powerpoint/2010/main" val="873907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measurement we can get from the model is estimated item (question) difficulty</a:t>
            </a:r>
          </a:p>
        </p:txBody>
      </p:sp>
      <p:sp>
        <p:nvSpPr>
          <p:cNvPr id="4" name="Slide Number Placeholder 3"/>
          <p:cNvSpPr>
            <a:spLocks noGrp="1"/>
          </p:cNvSpPr>
          <p:nvPr>
            <p:ph type="sldNum" sz="quarter" idx="5"/>
          </p:nvPr>
        </p:nvSpPr>
        <p:spPr/>
        <p:txBody>
          <a:bodyPr/>
          <a:lstStyle/>
          <a:p>
            <a:fld id="{EFA4E1F5-192E-674F-BB13-2664AB0C4E24}" type="slidenum">
              <a:rPr lang="en-US" smtClean="0"/>
              <a:t>54</a:t>
            </a:fld>
            <a:endParaRPr lang="en-US"/>
          </a:p>
        </p:txBody>
      </p:sp>
    </p:spTree>
    <p:extLst>
      <p:ext uri="{BB962C8B-B14F-4D97-AF65-F5344CB8AC3E}">
        <p14:creationId xmlns:p14="http://schemas.microsoft.com/office/powerpoint/2010/main" val="391697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average this over the items in a quiz, we can get an estimate of quiz difficulty</a:t>
            </a:r>
          </a:p>
        </p:txBody>
      </p:sp>
      <p:sp>
        <p:nvSpPr>
          <p:cNvPr id="4" name="Slide Number Placeholder 3"/>
          <p:cNvSpPr>
            <a:spLocks noGrp="1"/>
          </p:cNvSpPr>
          <p:nvPr>
            <p:ph type="sldNum" sz="quarter" idx="5"/>
          </p:nvPr>
        </p:nvSpPr>
        <p:spPr/>
        <p:txBody>
          <a:bodyPr/>
          <a:lstStyle/>
          <a:p>
            <a:fld id="{EFA4E1F5-192E-674F-BB13-2664AB0C4E24}" type="slidenum">
              <a:rPr lang="en-US" smtClean="0"/>
              <a:t>55</a:t>
            </a:fld>
            <a:endParaRPr lang="en-US"/>
          </a:p>
        </p:txBody>
      </p:sp>
    </p:spTree>
    <p:extLst>
      <p:ext uri="{BB962C8B-B14F-4D97-AF65-F5344CB8AC3E}">
        <p14:creationId xmlns:p14="http://schemas.microsoft.com/office/powerpoint/2010/main" val="24049888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can get a measure of estimated section ability. </a:t>
            </a:r>
          </a:p>
        </p:txBody>
      </p:sp>
      <p:sp>
        <p:nvSpPr>
          <p:cNvPr id="4" name="Slide Number Placeholder 3"/>
          <p:cNvSpPr>
            <a:spLocks noGrp="1"/>
          </p:cNvSpPr>
          <p:nvPr>
            <p:ph type="sldNum" sz="quarter" idx="5"/>
          </p:nvPr>
        </p:nvSpPr>
        <p:spPr/>
        <p:txBody>
          <a:bodyPr/>
          <a:lstStyle/>
          <a:p>
            <a:fld id="{EFA4E1F5-192E-674F-BB13-2664AB0C4E24}" type="slidenum">
              <a:rPr lang="en-US" smtClean="0"/>
              <a:t>56</a:t>
            </a:fld>
            <a:endParaRPr lang="en-US"/>
          </a:p>
        </p:txBody>
      </p:sp>
    </p:spTree>
    <p:extLst>
      <p:ext uri="{BB962C8B-B14F-4D97-AF65-F5344CB8AC3E}">
        <p14:creationId xmlns:p14="http://schemas.microsoft.com/office/powerpoint/2010/main" val="23327210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average this over all 10 sections in the platform to get an estimate of overall student ability. Note that student ability changes over time based on their quiz performance</a:t>
            </a:r>
          </a:p>
        </p:txBody>
      </p:sp>
      <p:sp>
        <p:nvSpPr>
          <p:cNvPr id="4" name="Slide Number Placeholder 3"/>
          <p:cNvSpPr>
            <a:spLocks noGrp="1"/>
          </p:cNvSpPr>
          <p:nvPr>
            <p:ph type="sldNum" sz="quarter" idx="5"/>
          </p:nvPr>
        </p:nvSpPr>
        <p:spPr/>
        <p:txBody>
          <a:bodyPr/>
          <a:lstStyle/>
          <a:p>
            <a:fld id="{EFA4E1F5-192E-674F-BB13-2664AB0C4E24}" type="slidenum">
              <a:rPr lang="en-US" smtClean="0"/>
              <a:t>57</a:t>
            </a:fld>
            <a:endParaRPr lang="en-US"/>
          </a:p>
        </p:txBody>
      </p:sp>
    </p:spTree>
    <p:extLst>
      <p:ext uri="{BB962C8B-B14F-4D97-AF65-F5344CB8AC3E}">
        <p14:creationId xmlns:p14="http://schemas.microsoft.com/office/powerpoint/2010/main" val="23423927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a model using just these 2 features</a:t>
            </a:r>
          </a:p>
        </p:txBody>
      </p:sp>
      <p:sp>
        <p:nvSpPr>
          <p:cNvPr id="4" name="Slide Number Placeholder 3"/>
          <p:cNvSpPr>
            <a:spLocks noGrp="1"/>
          </p:cNvSpPr>
          <p:nvPr>
            <p:ph type="sldNum" sz="quarter" idx="5"/>
          </p:nvPr>
        </p:nvSpPr>
        <p:spPr/>
        <p:txBody>
          <a:bodyPr/>
          <a:lstStyle/>
          <a:p>
            <a:fld id="{EFA4E1F5-192E-674F-BB13-2664AB0C4E24}" type="slidenum">
              <a:rPr lang="en-US" smtClean="0"/>
              <a:t>58</a:t>
            </a:fld>
            <a:endParaRPr lang="en-US"/>
          </a:p>
        </p:txBody>
      </p:sp>
    </p:spTree>
    <p:extLst>
      <p:ext uri="{BB962C8B-B14F-4D97-AF65-F5344CB8AC3E}">
        <p14:creationId xmlns:p14="http://schemas.microsoft.com/office/powerpoint/2010/main" val="2635965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get a correlation of 0.34, which is slightly worse than our original model</a:t>
            </a:r>
          </a:p>
        </p:txBody>
      </p:sp>
      <p:sp>
        <p:nvSpPr>
          <p:cNvPr id="4" name="Slide Number Placeholder 3"/>
          <p:cNvSpPr>
            <a:spLocks noGrp="1"/>
          </p:cNvSpPr>
          <p:nvPr>
            <p:ph type="sldNum" sz="quarter" idx="5"/>
          </p:nvPr>
        </p:nvSpPr>
        <p:spPr/>
        <p:txBody>
          <a:bodyPr/>
          <a:lstStyle/>
          <a:p>
            <a:fld id="{EFA4E1F5-192E-674F-BB13-2664AB0C4E24}" type="slidenum">
              <a:rPr lang="en-US" smtClean="0"/>
              <a:t>59</a:t>
            </a:fld>
            <a:endParaRPr lang="en-US"/>
          </a:p>
        </p:txBody>
      </p:sp>
    </p:spTree>
    <p:extLst>
      <p:ext uri="{BB962C8B-B14F-4D97-AF65-F5344CB8AC3E}">
        <p14:creationId xmlns:p14="http://schemas.microsoft.com/office/powerpoint/2010/main" val="13229702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use the new features along with the original interaction features</a:t>
            </a:r>
          </a:p>
        </p:txBody>
      </p:sp>
      <p:sp>
        <p:nvSpPr>
          <p:cNvPr id="4" name="Slide Number Placeholder 3"/>
          <p:cNvSpPr>
            <a:spLocks noGrp="1"/>
          </p:cNvSpPr>
          <p:nvPr>
            <p:ph type="sldNum" sz="quarter" idx="5"/>
          </p:nvPr>
        </p:nvSpPr>
        <p:spPr/>
        <p:txBody>
          <a:bodyPr/>
          <a:lstStyle/>
          <a:p>
            <a:fld id="{EFA4E1F5-192E-674F-BB13-2664AB0C4E24}" type="slidenum">
              <a:rPr lang="en-US" smtClean="0"/>
              <a:t>60</a:t>
            </a:fld>
            <a:endParaRPr lang="en-US"/>
          </a:p>
        </p:txBody>
      </p:sp>
    </p:spTree>
    <p:extLst>
      <p:ext uri="{BB962C8B-B14F-4D97-AF65-F5344CB8AC3E}">
        <p14:creationId xmlns:p14="http://schemas.microsoft.com/office/powerpoint/2010/main" val="354746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it is found that students prefer to cram and memorize information, which is not a productive use of time</a:t>
            </a:r>
          </a:p>
        </p:txBody>
      </p:sp>
      <p:sp>
        <p:nvSpPr>
          <p:cNvPr id="4" name="Slide Number Placeholder 3"/>
          <p:cNvSpPr>
            <a:spLocks noGrp="1"/>
          </p:cNvSpPr>
          <p:nvPr>
            <p:ph type="sldNum" sz="quarter" idx="5"/>
          </p:nvPr>
        </p:nvSpPr>
        <p:spPr/>
        <p:txBody>
          <a:bodyPr/>
          <a:lstStyle/>
          <a:p>
            <a:fld id="{EFA4E1F5-192E-674F-BB13-2664AB0C4E24}" type="slidenum">
              <a:rPr lang="en-US" smtClean="0"/>
              <a:t>7</a:t>
            </a:fld>
            <a:endParaRPr lang="en-US"/>
          </a:p>
        </p:txBody>
      </p:sp>
    </p:spTree>
    <p:extLst>
      <p:ext uri="{BB962C8B-B14F-4D97-AF65-F5344CB8AC3E}">
        <p14:creationId xmlns:p14="http://schemas.microsoft.com/office/powerpoint/2010/main" val="36814844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a correlation of 0.53, which explains about 28% of the variance</a:t>
            </a:r>
          </a:p>
        </p:txBody>
      </p:sp>
      <p:sp>
        <p:nvSpPr>
          <p:cNvPr id="4" name="Slide Number Placeholder 3"/>
          <p:cNvSpPr>
            <a:spLocks noGrp="1"/>
          </p:cNvSpPr>
          <p:nvPr>
            <p:ph type="sldNum" sz="quarter" idx="5"/>
          </p:nvPr>
        </p:nvSpPr>
        <p:spPr/>
        <p:txBody>
          <a:bodyPr/>
          <a:lstStyle/>
          <a:p>
            <a:fld id="{EFA4E1F5-192E-674F-BB13-2664AB0C4E24}" type="slidenum">
              <a:rPr lang="en-US" smtClean="0"/>
              <a:t>61</a:t>
            </a:fld>
            <a:endParaRPr lang="en-US"/>
          </a:p>
        </p:txBody>
      </p:sp>
    </p:spTree>
    <p:extLst>
      <p:ext uri="{BB962C8B-B14F-4D97-AF65-F5344CB8AC3E}">
        <p14:creationId xmlns:p14="http://schemas.microsoft.com/office/powerpoint/2010/main" val="28042768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our best model we achieved</a:t>
            </a:r>
          </a:p>
        </p:txBody>
      </p:sp>
      <p:sp>
        <p:nvSpPr>
          <p:cNvPr id="4" name="Slide Number Placeholder 3"/>
          <p:cNvSpPr>
            <a:spLocks noGrp="1"/>
          </p:cNvSpPr>
          <p:nvPr>
            <p:ph type="sldNum" sz="quarter" idx="5"/>
          </p:nvPr>
        </p:nvSpPr>
        <p:spPr/>
        <p:txBody>
          <a:bodyPr/>
          <a:lstStyle/>
          <a:p>
            <a:fld id="{EFA4E1F5-192E-674F-BB13-2664AB0C4E24}" type="slidenum">
              <a:rPr lang="en-US" smtClean="0"/>
              <a:t>62</a:t>
            </a:fld>
            <a:endParaRPr lang="en-US"/>
          </a:p>
        </p:txBody>
      </p:sp>
    </p:spTree>
    <p:extLst>
      <p:ext uri="{BB962C8B-B14F-4D97-AF65-F5344CB8AC3E}">
        <p14:creationId xmlns:p14="http://schemas.microsoft.com/office/powerpoint/2010/main" val="34269069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 4</a:t>
            </a:r>
          </a:p>
        </p:txBody>
      </p:sp>
      <p:sp>
        <p:nvSpPr>
          <p:cNvPr id="4" name="Slide Number Placeholder 3"/>
          <p:cNvSpPr>
            <a:spLocks noGrp="1"/>
          </p:cNvSpPr>
          <p:nvPr>
            <p:ph type="sldNum" sz="quarter" idx="5"/>
          </p:nvPr>
        </p:nvSpPr>
        <p:spPr/>
        <p:txBody>
          <a:bodyPr/>
          <a:lstStyle/>
          <a:p>
            <a:fld id="{EFA4E1F5-192E-674F-BB13-2664AB0C4E24}" type="slidenum">
              <a:rPr lang="en-US" smtClean="0"/>
              <a:t>63</a:t>
            </a:fld>
            <a:endParaRPr lang="en-US"/>
          </a:p>
        </p:txBody>
      </p:sp>
    </p:spTree>
    <p:extLst>
      <p:ext uri="{BB962C8B-B14F-4D97-AF65-F5344CB8AC3E}">
        <p14:creationId xmlns:p14="http://schemas.microsoft.com/office/powerpoint/2010/main" val="1462957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of how we built the dataset</a:t>
            </a:r>
          </a:p>
        </p:txBody>
      </p:sp>
      <p:sp>
        <p:nvSpPr>
          <p:cNvPr id="4" name="Slide Number Placeholder 3"/>
          <p:cNvSpPr>
            <a:spLocks noGrp="1"/>
          </p:cNvSpPr>
          <p:nvPr>
            <p:ph type="sldNum" sz="quarter" idx="5"/>
          </p:nvPr>
        </p:nvSpPr>
        <p:spPr/>
        <p:txBody>
          <a:bodyPr/>
          <a:lstStyle/>
          <a:p>
            <a:fld id="{B98865DC-E1C9-FC4A-A344-7F36923F00CD}" type="slidenum">
              <a:rPr lang="en-US" smtClean="0"/>
              <a:t>64</a:t>
            </a:fld>
            <a:endParaRPr lang="en-US"/>
          </a:p>
        </p:txBody>
      </p:sp>
    </p:spTree>
    <p:extLst>
      <p:ext uri="{BB962C8B-B14F-4D97-AF65-F5344CB8AC3E}">
        <p14:creationId xmlns:p14="http://schemas.microsoft.com/office/powerpoint/2010/main" val="30124324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models starting with 3 minutes of data before a quiz</a:t>
            </a:r>
          </a:p>
        </p:txBody>
      </p:sp>
      <p:sp>
        <p:nvSpPr>
          <p:cNvPr id="4" name="Slide Number Placeholder 3"/>
          <p:cNvSpPr>
            <a:spLocks noGrp="1"/>
          </p:cNvSpPr>
          <p:nvPr>
            <p:ph type="sldNum" sz="quarter" idx="5"/>
          </p:nvPr>
        </p:nvSpPr>
        <p:spPr/>
        <p:txBody>
          <a:bodyPr/>
          <a:lstStyle/>
          <a:p>
            <a:fld id="{EFA4E1F5-192E-674F-BB13-2664AB0C4E24}" type="slidenum">
              <a:rPr lang="en-US" smtClean="0"/>
              <a:t>65</a:t>
            </a:fld>
            <a:endParaRPr lang="en-US"/>
          </a:p>
        </p:txBody>
      </p:sp>
    </p:spTree>
    <p:extLst>
      <p:ext uri="{BB962C8B-B14F-4D97-AF65-F5344CB8AC3E}">
        <p14:creationId xmlns:p14="http://schemas.microsoft.com/office/powerpoint/2010/main" val="40836387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incremented up to 9 minutes before the quiz</a:t>
            </a:r>
          </a:p>
        </p:txBody>
      </p:sp>
      <p:sp>
        <p:nvSpPr>
          <p:cNvPr id="4" name="Slide Number Placeholder 3"/>
          <p:cNvSpPr>
            <a:spLocks noGrp="1"/>
          </p:cNvSpPr>
          <p:nvPr>
            <p:ph type="sldNum" sz="quarter" idx="5"/>
          </p:nvPr>
        </p:nvSpPr>
        <p:spPr/>
        <p:txBody>
          <a:bodyPr/>
          <a:lstStyle/>
          <a:p>
            <a:fld id="{EFA4E1F5-192E-674F-BB13-2664AB0C4E24}" type="slidenum">
              <a:rPr lang="en-US" smtClean="0"/>
              <a:t>68</a:t>
            </a:fld>
            <a:endParaRPr lang="en-US"/>
          </a:p>
        </p:txBody>
      </p:sp>
    </p:spTree>
    <p:extLst>
      <p:ext uri="{BB962C8B-B14F-4D97-AF65-F5344CB8AC3E}">
        <p14:creationId xmlns:p14="http://schemas.microsoft.com/office/powerpoint/2010/main" val="15499764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no benefit to performance by using longer time windows before a quiz</a:t>
            </a:r>
          </a:p>
        </p:txBody>
      </p:sp>
      <p:sp>
        <p:nvSpPr>
          <p:cNvPr id="4" name="Slide Number Placeholder 3"/>
          <p:cNvSpPr>
            <a:spLocks noGrp="1"/>
          </p:cNvSpPr>
          <p:nvPr>
            <p:ph type="sldNum" sz="quarter" idx="5"/>
          </p:nvPr>
        </p:nvSpPr>
        <p:spPr/>
        <p:txBody>
          <a:bodyPr/>
          <a:lstStyle/>
          <a:p>
            <a:fld id="{EFA4E1F5-192E-674F-BB13-2664AB0C4E24}" type="slidenum">
              <a:rPr lang="en-US" smtClean="0"/>
              <a:t>69</a:t>
            </a:fld>
            <a:endParaRPr lang="en-US"/>
          </a:p>
        </p:txBody>
      </p:sp>
    </p:spTree>
    <p:extLst>
      <p:ext uri="{BB962C8B-B14F-4D97-AF65-F5344CB8AC3E}">
        <p14:creationId xmlns:p14="http://schemas.microsoft.com/office/powerpoint/2010/main" val="21623275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Question 5</a:t>
            </a:r>
          </a:p>
        </p:txBody>
      </p:sp>
      <p:sp>
        <p:nvSpPr>
          <p:cNvPr id="4" name="Slide Number Placeholder 3"/>
          <p:cNvSpPr>
            <a:spLocks noGrp="1"/>
          </p:cNvSpPr>
          <p:nvPr>
            <p:ph type="sldNum" sz="quarter" idx="5"/>
          </p:nvPr>
        </p:nvSpPr>
        <p:spPr/>
        <p:txBody>
          <a:bodyPr/>
          <a:lstStyle/>
          <a:p>
            <a:fld id="{EFA4E1F5-192E-674F-BB13-2664AB0C4E24}" type="slidenum">
              <a:rPr lang="en-US" smtClean="0"/>
              <a:t>70</a:t>
            </a:fld>
            <a:endParaRPr lang="en-US"/>
          </a:p>
        </p:txBody>
      </p:sp>
    </p:spTree>
    <p:extLst>
      <p:ext uri="{BB962C8B-B14F-4D97-AF65-F5344CB8AC3E}">
        <p14:creationId xmlns:p14="http://schemas.microsoft.com/office/powerpoint/2010/main" val="6911377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features from our best model</a:t>
            </a:r>
          </a:p>
        </p:txBody>
      </p:sp>
      <p:sp>
        <p:nvSpPr>
          <p:cNvPr id="4" name="Slide Number Placeholder 3"/>
          <p:cNvSpPr>
            <a:spLocks noGrp="1"/>
          </p:cNvSpPr>
          <p:nvPr>
            <p:ph type="sldNum" sz="quarter" idx="5"/>
          </p:nvPr>
        </p:nvSpPr>
        <p:spPr/>
        <p:txBody>
          <a:bodyPr/>
          <a:lstStyle/>
          <a:p>
            <a:fld id="{EFA4E1F5-192E-674F-BB13-2664AB0C4E24}" type="slidenum">
              <a:rPr lang="en-US" smtClean="0"/>
              <a:t>71</a:t>
            </a:fld>
            <a:endParaRPr lang="en-US"/>
          </a:p>
        </p:txBody>
      </p:sp>
    </p:spTree>
    <p:extLst>
      <p:ext uri="{BB962C8B-B14F-4D97-AF65-F5344CB8AC3E}">
        <p14:creationId xmlns:p14="http://schemas.microsoft.com/office/powerpoint/2010/main" val="38561160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a Random Forest Regression model</a:t>
            </a:r>
          </a:p>
        </p:txBody>
      </p:sp>
      <p:sp>
        <p:nvSpPr>
          <p:cNvPr id="4" name="Slide Number Placeholder 3"/>
          <p:cNvSpPr>
            <a:spLocks noGrp="1"/>
          </p:cNvSpPr>
          <p:nvPr>
            <p:ph type="sldNum" sz="quarter" idx="5"/>
          </p:nvPr>
        </p:nvSpPr>
        <p:spPr/>
        <p:txBody>
          <a:bodyPr/>
          <a:lstStyle/>
          <a:p>
            <a:fld id="{EFA4E1F5-192E-674F-BB13-2664AB0C4E24}" type="slidenum">
              <a:rPr lang="en-US" smtClean="0"/>
              <a:t>72</a:t>
            </a:fld>
            <a:endParaRPr lang="en-US"/>
          </a:p>
        </p:txBody>
      </p:sp>
    </p:spTree>
    <p:extLst>
      <p:ext uri="{BB962C8B-B14F-4D97-AF65-F5344CB8AC3E}">
        <p14:creationId xmlns:p14="http://schemas.microsoft.com/office/powerpoint/2010/main" val="2253724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encourage students to use retrieval practice, we propose the following workflow</a:t>
            </a:r>
          </a:p>
        </p:txBody>
      </p:sp>
      <p:sp>
        <p:nvSpPr>
          <p:cNvPr id="4" name="Slide Number Placeholder 3"/>
          <p:cNvSpPr>
            <a:spLocks noGrp="1"/>
          </p:cNvSpPr>
          <p:nvPr>
            <p:ph type="sldNum" sz="quarter" idx="5"/>
          </p:nvPr>
        </p:nvSpPr>
        <p:spPr/>
        <p:txBody>
          <a:bodyPr/>
          <a:lstStyle/>
          <a:p>
            <a:fld id="{EFA4E1F5-192E-674F-BB13-2664AB0C4E24}" type="slidenum">
              <a:rPr lang="en-US" smtClean="0"/>
              <a:t>8</a:t>
            </a:fld>
            <a:endParaRPr lang="en-US"/>
          </a:p>
        </p:txBody>
      </p:sp>
    </p:spTree>
    <p:extLst>
      <p:ext uri="{BB962C8B-B14F-4D97-AF65-F5344CB8AC3E}">
        <p14:creationId xmlns:p14="http://schemas.microsoft.com/office/powerpoint/2010/main" val="33171670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linear regression model</a:t>
            </a:r>
          </a:p>
        </p:txBody>
      </p:sp>
      <p:sp>
        <p:nvSpPr>
          <p:cNvPr id="4" name="Slide Number Placeholder 3"/>
          <p:cNvSpPr>
            <a:spLocks noGrp="1"/>
          </p:cNvSpPr>
          <p:nvPr>
            <p:ph type="sldNum" sz="quarter" idx="5"/>
          </p:nvPr>
        </p:nvSpPr>
        <p:spPr/>
        <p:txBody>
          <a:bodyPr/>
          <a:lstStyle/>
          <a:p>
            <a:fld id="{EFA4E1F5-192E-674F-BB13-2664AB0C4E24}" type="slidenum">
              <a:rPr lang="en-US" smtClean="0"/>
              <a:t>73</a:t>
            </a:fld>
            <a:endParaRPr lang="en-US"/>
          </a:p>
        </p:txBody>
      </p:sp>
    </p:spTree>
    <p:extLst>
      <p:ext uri="{BB962C8B-B14F-4D97-AF65-F5344CB8AC3E}">
        <p14:creationId xmlns:p14="http://schemas.microsoft.com/office/powerpoint/2010/main" val="11673927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predicted quiz performance.</a:t>
            </a:r>
          </a:p>
        </p:txBody>
      </p:sp>
      <p:sp>
        <p:nvSpPr>
          <p:cNvPr id="4" name="Slide Number Placeholder 3"/>
          <p:cNvSpPr>
            <a:spLocks noGrp="1"/>
          </p:cNvSpPr>
          <p:nvPr>
            <p:ph type="sldNum" sz="quarter" idx="5"/>
          </p:nvPr>
        </p:nvSpPr>
        <p:spPr/>
        <p:txBody>
          <a:bodyPr/>
          <a:lstStyle/>
          <a:p>
            <a:fld id="{EFA4E1F5-192E-674F-BB13-2664AB0C4E24}" type="slidenum">
              <a:rPr lang="en-US" smtClean="0"/>
              <a:t>74</a:t>
            </a:fld>
            <a:endParaRPr lang="en-US"/>
          </a:p>
        </p:txBody>
      </p:sp>
    </p:spTree>
    <p:extLst>
      <p:ext uri="{BB962C8B-B14F-4D97-AF65-F5344CB8AC3E}">
        <p14:creationId xmlns:p14="http://schemas.microsoft.com/office/powerpoint/2010/main" val="32125629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the most important features from these models. Random Forest has positive feature weights that add to 1, while Linear Regression coefficients can be positive/negative to indicate direction of the relationship.</a:t>
            </a:r>
          </a:p>
        </p:txBody>
      </p:sp>
      <p:sp>
        <p:nvSpPr>
          <p:cNvPr id="4" name="Slide Number Placeholder 3"/>
          <p:cNvSpPr>
            <a:spLocks noGrp="1"/>
          </p:cNvSpPr>
          <p:nvPr>
            <p:ph type="sldNum" sz="quarter" idx="5"/>
          </p:nvPr>
        </p:nvSpPr>
        <p:spPr/>
        <p:txBody>
          <a:bodyPr/>
          <a:lstStyle/>
          <a:p>
            <a:fld id="{EFA4E1F5-192E-674F-BB13-2664AB0C4E24}" type="slidenum">
              <a:rPr lang="en-US" smtClean="0"/>
              <a:t>75</a:t>
            </a:fld>
            <a:endParaRPr lang="en-US"/>
          </a:p>
        </p:txBody>
      </p:sp>
    </p:spTree>
    <p:extLst>
      <p:ext uri="{BB962C8B-B14F-4D97-AF65-F5344CB8AC3E}">
        <p14:creationId xmlns:p14="http://schemas.microsoft.com/office/powerpoint/2010/main" val="27943911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Viewing an incorrect question on a previous quiz was the strongest feature and positively associated with quiz performance. This again supports retrieval practice</a:t>
            </a:r>
          </a:p>
        </p:txBody>
      </p:sp>
      <p:sp>
        <p:nvSpPr>
          <p:cNvPr id="4" name="Slide Number Placeholder 3"/>
          <p:cNvSpPr>
            <a:spLocks noGrp="1"/>
          </p:cNvSpPr>
          <p:nvPr>
            <p:ph type="sldNum" sz="quarter" idx="5"/>
          </p:nvPr>
        </p:nvSpPr>
        <p:spPr/>
        <p:txBody>
          <a:bodyPr/>
          <a:lstStyle/>
          <a:p>
            <a:fld id="{EFA4E1F5-192E-674F-BB13-2664AB0C4E24}" type="slidenum">
              <a:rPr lang="en-US" smtClean="0"/>
              <a:t>76</a:t>
            </a:fld>
            <a:endParaRPr lang="en-US"/>
          </a:p>
        </p:txBody>
      </p:sp>
    </p:spTree>
    <p:extLst>
      <p:ext uri="{BB962C8B-B14F-4D97-AF65-F5344CB8AC3E}">
        <p14:creationId xmlns:p14="http://schemas.microsoft.com/office/powerpoint/2010/main" val="323585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feature was quiz difficulty, where harder quizzes intuitively are associated with lower scores</a:t>
            </a:r>
          </a:p>
        </p:txBody>
      </p:sp>
      <p:sp>
        <p:nvSpPr>
          <p:cNvPr id="4" name="Slide Number Placeholder 3"/>
          <p:cNvSpPr>
            <a:spLocks noGrp="1"/>
          </p:cNvSpPr>
          <p:nvPr>
            <p:ph type="sldNum" sz="quarter" idx="5"/>
          </p:nvPr>
        </p:nvSpPr>
        <p:spPr/>
        <p:txBody>
          <a:bodyPr/>
          <a:lstStyle/>
          <a:p>
            <a:fld id="{EFA4E1F5-192E-674F-BB13-2664AB0C4E24}" type="slidenum">
              <a:rPr lang="en-US" smtClean="0"/>
              <a:t>77</a:t>
            </a:fld>
            <a:endParaRPr lang="en-US"/>
          </a:p>
        </p:txBody>
      </p:sp>
    </p:spTree>
    <p:extLst>
      <p:ext uri="{BB962C8B-B14F-4D97-AF65-F5344CB8AC3E}">
        <p14:creationId xmlns:p14="http://schemas.microsoft.com/office/powerpoint/2010/main" val="15945886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ability was similarly strong, where “more able” students tend to get higher scores on quizzes. It is a bit concerning that these two external factors are some of the top predictors of success, rather than behaviors students can control in order to improve their learning.</a:t>
            </a:r>
          </a:p>
        </p:txBody>
      </p:sp>
      <p:sp>
        <p:nvSpPr>
          <p:cNvPr id="4" name="Slide Number Placeholder 3"/>
          <p:cNvSpPr>
            <a:spLocks noGrp="1"/>
          </p:cNvSpPr>
          <p:nvPr>
            <p:ph type="sldNum" sz="quarter" idx="5"/>
          </p:nvPr>
        </p:nvSpPr>
        <p:spPr/>
        <p:txBody>
          <a:bodyPr/>
          <a:lstStyle/>
          <a:p>
            <a:fld id="{EFA4E1F5-192E-674F-BB13-2664AB0C4E24}" type="slidenum">
              <a:rPr lang="en-US" smtClean="0"/>
              <a:t>78</a:t>
            </a:fld>
            <a:endParaRPr lang="en-US"/>
          </a:p>
        </p:txBody>
      </p:sp>
    </p:spTree>
    <p:extLst>
      <p:ext uri="{BB962C8B-B14F-4D97-AF65-F5344CB8AC3E}">
        <p14:creationId xmlns:p14="http://schemas.microsoft.com/office/powerpoint/2010/main" val="4943944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discussion board is interestingly associated with lower scores, maybe because of shallow information processing to just get the answers</a:t>
            </a:r>
          </a:p>
        </p:txBody>
      </p:sp>
      <p:sp>
        <p:nvSpPr>
          <p:cNvPr id="4" name="Slide Number Placeholder 3"/>
          <p:cNvSpPr>
            <a:spLocks noGrp="1"/>
          </p:cNvSpPr>
          <p:nvPr>
            <p:ph type="sldNum" sz="quarter" idx="5"/>
          </p:nvPr>
        </p:nvSpPr>
        <p:spPr/>
        <p:txBody>
          <a:bodyPr/>
          <a:lstStyle/>
          <a:p>
            <a:fld id="{EFA4E1F5-192E-674F-BB13-2664AB0C4E24}" type="slidenum">
              <a:rPr lang="en-US" smtClean="0"/>
              <a:t>79</a:t>
            </a:fld>
            <a:endParaRPr lang="en-US"/>
          </a:p>
        </p:txBody>
      </p:sp>
    </p:spTree>
    <p:extLst>
      <p:ext uri="{BB962C8B-B14F-4D97-AF65-F5344CB8AC3E}">
        <p14:creationId xmlns:p14="http://schemas.microsoft.com/office/powerpoint/2010/main" val="35656437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answering a previous quiz question is associated with lower scores on the current quiz, which needs more investigating. Could be caused by cognitive fatigue.</a:t>
            </a:r>
          </a:p>
        </p:txBody>
      </p:sp>
      <p:sp>
        <p:nvSpPr>
          <p:cNvPr id="4" name="Slide Number Placeholder 3"/>
          <p:cNvSpPr>
            <a:spLocks noGrp="1"/>
          </p:cNvSpPr>
          <p:nvPr>
            <p:ph type="sldNum" sz="quarter" idx="5"/>
          </p:nvPr>
        </p:nvSpPr>
        <p:spPr/>
        <p:txBody>
          <a:bodyPr/>
          <a:lstStyle/>
          <a:p>
            <a:fld id="{EFA4E1F5-192E-674F-BB13-2664AB0C4E24}" type="slidenum">
              <a:rPr lang="en-US" smtClean="0"/>
              <a:t>80</a:t>
            </a:fld>
            <a:endParaRPr lang="en-US"/>
          </a:p>
        </p:txBody>
      </p:sp>
    </p:spTree>
    <p:extLst>
      <p:ext uri="{BB962C8B-B14F-4D97-AF65-F5344CB8AC3E}">
        <p14:creationId xmlns:p14="http://schemas.microsoft.com/office/powerpoint/2010/main" val="29577205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do with this work?</a:t>
            </a:r>
          </a:p>
        </p:txBody>
      </p:sp>
      <p:sp>
        <p:nvSpPr>
          <p:cNvPr id="4" name="Slide Number Placeholder 3"/>
          <p:cNvSpPr>
            <a:spLocks noGrp="1"/>
          </p:cNvSpPr>
          <p:nvPr>
            <p:ph type="sldNum" sz="quarter" idx="5"/>
          </p:nvPr>
        </p:nvSpPr>
        <p:spPr/>
        <p:txBody>
          <a:bodyPr/>
          <a:lstStyle/>
          <a:p>
            <a:fld id="{EFA4E1F5-192E-674F-BB13-2664AB0C4E24}" type="slidenum">
              <a:rPr lang="en-US" smtClean="0"/>
              <a:t>81</a:t>
            </a:fld>
            <a:endParaRPr lang="en-US"/>
          </a:p>
        </p:txBody>
      </p:sp>
    </p:spTree>
    <p:extLst>
      <p:ext uri="{BB962C8B-B14F-4D97-AF65-F5344CB8AC3E}">
        <p14:creationId xmlns:p14="http://schemas.microsoft.com/office/powerpoint/2010/main" val="38812617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of the proposed workflow presented at the beginning</a:t>
            </a:r>
          </a:p>
        </p:txBody>
      </p:sp>
      <p:sp>
        <p:nvSpPr>
          <p:cNvPr id="4" name="Slide Number Placeholder 3"/>
          <p:cNvSpPr>
            <a:spLocks noGrp="1"/>
          </p:cNvSpPr>
          <p:nvPr>
            <p:ph type="sldNum" sz="quarter" idx="5"/>
          </p:nvPr>
        </p:nvSpPr>
        <p:spPr/>
        <p:txBody>
          <a:bodyPr/>
          <a:lstStyle/>
          <a:p>
            <a:fld id="{EFA4E1F5-192E-674F-BB13-2664AB0C4E24}" type="slidenum">
              <a:rPr lang="en-US" smtClean="0"/>
              <a:t>82</a:t>
            </a:fld>
            <a:endParaRPr lang="en-US"/>
          </a:p>
        </p:txBody>
      </p:sp>
    </p:spTree>
    <p:extLst>
      <p:ext uri="{BB962C8B-B14F-4D97-AF65-F5344CB8AC3E}">
        <p14:creationId xmlns:p14="http://schemas.microsoft.com/office/powerpoint/2010/main" val="305066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students interact with an online learning environment</a:t>
            </a:r>
          </a:p>
        </p:txBody>
      </p:sp>
      <p:sp>
        <p:nvSpPr>
          <p:cNvPr id="4" name="Slide Number Placeholder 3"/>
          <p:cNvSpPr>
            <a:spLocks noGrp="1"/>
          </p:cNvSpPr>
          <p:nvPr>
            <p:ph type="sldNum" sz="quarter" idx="5"/>
          </p:nvPr>
        </p:nvSpPr>
        <p:spPr/>
        <p:txBody>
          <a:bodyPr/>
          <a:lstStyle/>
          <a:p>
            <a:fld id="{EFA4E1F5-192E-674F-BB13-2664AB0C4E24}" type="slidenum">
              <a:rPr lang="en-US" smtClean="0"/>
              <a:t>9</a:t>
            </a:fld>
            <a:endParaRPr lang="en-US"/>
          </a:p>
        </p:txBody>
      </p:sp>
    </p:spTree>
    <p:extLst>
      <p:ext uri="{BB962C8B-B14F-4D97-AF65-F5344CB8AC3E}">
        <p14:creationId xmlns:p14="http://schemas.microsoft.com/office/powerpoint/2010/main" val="23568478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should focus on interventions, especially those that do not harm students if the computer estimates are incorrect.</a:t>
            </a:r>
          </a:p>
        </p:txBody>
      </p:sp>
      <p:sp>
        <p:nvSpPr>
          <p:cNvPr id="4" name="Slide Number Placeholder 3"/>
          <p:cNvSpPr>
            <a:spLocks noGrp="1"/>
          </p:cNvSpPr>
          <p:nvPr>
            <p:ph type="sldNum" sz="quarter" idx="5"/>
          </p:nvPr>
        </p:nvSpPr>
        <p:spPr/>
        <p:txBody>
          <a:bodyPr/>
          <a:lstStyle/>
          <a:p>
            <a:fld id="{EFA4E1F5-192E-674F-BB13-2664AB0C4E24}" type="slidenum">
              <a:rPr lang="en-US" smtClean="0"/>
              <a:t>83</a:t>
            </a:fld>
            <a:endParaRPr lang="en-US"/>
          </a:p>
        </p:txBody>
      </p:sp>
    </p:spTree>
    <p:extLst>
      <p:ext uri="{BB962C8B-B14F-4D97-AF65-F5344CB8AC3E}">
        <p14:creationId xmlns:p14="http://schemas.microsoft.com/office/powerpoint/2010/main" val="31333339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main take-aways of the talk</a:t>
            </a:r>
          </a:p>
        </p:txBody>
      </p:sp>
      <p:sp>
        <p:nvSpPr>
          <p:cNvPr id="4" name="Slide Number Placeholder 3"/>
          <p:cNvSpPr>
            <a:spLocks noGrp="1"/>
          </p:cNvSpPr>
          <p:nvPr>
            <p:ph type="sldNum" sz="quarter" idx="5"/>
          </p:nvPr>
        </p:nvSpPr>
        <p:spPr/>
        <p:txBody>
          <a:bodyPr/>
          <a:lstStyle/>
          <a:p>
            <a:fld id="{EFA4E1F5-192E-674F-BB13-2664AB0C4E24}" type="slidenum">
              <a:rPr lang="en-US" smtClean="0"/>
              <a:t>84</a:t>
            </a:fld>
            <a:endParaRPr lang="en-US"/>
          </a:p>
        </p:txBody>
      </p:sp>
    </p:spTree>
    <p:extLst>
      <p:ext uri="{BB962C8B-B14F-4D97-AF65-F5344CB8AC3E}">
        <p14:creationId xmlns:p14="http://schemas.microsoft.com/office/powerpoint/2010/main" val="36912708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and invite questions</a:t>
            </a:r>
          </a:p>
        </p:txBody>
      </p:sp>
      <p:sp>
        <p:nvSpPr>
          <p:cNvPr id="4" name="Slide Number Placeholder 3"/>
          <p:cNvSpPr>
            <a:spLocks noGrp="1"/>
          </p:cNvSpPr>
          <p:nvPr>
            <p:ph type="sldNum" sz="quarter" idx="5"/>
          </p:nvPr>
        </p:nvSpPr>
        <p:spPr/>
        <p:txBody>
          <a:bodyPr/>
          <a:lstStyle/>
          <a:p>
            <a:fld id="{EFA4E1F5-192E-674F-BB13-2664AB0C4E24}" type="slidenum">
              <a:rPr lang="en-US" smtClean="0"/>
              <a:t>85</a:t>
            </a:fld>
            <a:endParaRPr lang="en-US"/>
          </a:p>
        </p:txBody>
      </p:sp>
    </p:spTree>
    <p:extLst>
      <p:ext uri="{BB962C8B-B14F-4D97-AF65-F5344CB8AC3E}">
        <p14:creationId xmlns:p14="http://schemas.microsoft.com/office/powerpoint/2010/main" val="40422536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4E1F5-192E-674F-BB13-2664AB0C4E24}" type="slidenum">
              <a:rPr lang="en-US" smtClean="0"/>
              <a:t>86</a:t>
            </a:fld>
            <a:endParaRPr lang="en-US"/>
          </a:p>
        </p:txBody>
      </p:sp>
    </p:spTree>
    <p:extLst>
      <p:ext uri="{BB962C8B-B14F-4D97-AF65-F5344CB8AC3E}">
        <p14:creationId xmlns:p14="http://schemas.microsoft.com/office/powerpoint/2010/main" val="204292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Periodically, the platform will generate an automated estimate of student success on a topic quiz</a:t>
            </a:r>
          </a:p>
        </p:txBody>
      </p:sp>
      <p:sp>
        <p:nvSpPr>
          <p:cNvPr id="4" name="Slide Number Placeholder 3"/>
          <p:cNvSpPr>
            <a:spLocks noGrp="1"/>
          </p:cNvSpPr>
          <p:nvPr>
            <p:ph type="sldNum" sz="quarter" idx="5"/>
          </p:nvPr>
        </p:nvSpPr>
        <p:spPr/>
        <p:txBody>
          <a:bodyPr/>
          <a:lstStyle/>
          <a:p>
            <a:fld id="{EFA4E1F5-192E-674F-BB13-2664AB0C4E24}" type="slidenum">
              <a:rPr lang="en-US" smtClean="0"/>
              <a:t>10</a:t>
            </a:fld>
            <a:endParaRPr lang="en-US"/>
          </a:p>
        </p:txBody>
      </p:sp>
    </p:spTree>
    <p:extLst>
      <p:ext uri="{BB962C8B-B14F-4D97-AF65-F5344CB8AC3E}">
        <p14:creationId xmlns:p14="http://schemas.microsoft.com/office/powerpoint/2010/main" val="114765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3EED295-6E4F-AF44-9542-E31890F994C6}" type="datetime1">
              <a:rPr lang="en-US" smtClean="0"/>
              <a:t>5/19/21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F68DE4-D985-D643-B725-CBB970CA1CB3}"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9F010-A819-FE41-9C42-9C8DFA15D790}"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4B2D1-0BC5-4D4C-AD91-FDD1CC912CAB}" type="datetime1">
              <a:rPr lang="en-US" smtClean="0"/>
              <a:t>5/19/21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6ADDF42-B3BE-4948-8581-243DEE4A7747}" type="datetime1">
              <a:rPr lang="en-US" smtClean="0"/>
              <a:t>5/19/21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3449E-63EA-B54E-8690-24ED91FC089B}" type="datetime1">
              <a:rPr lang="en-US" smtClean="0"/>
              <a:t>5/19/21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C1D1FE-C74A-1145-BB3D-F9F654E26BA7}" type="datetime1">
              <a:rPr lang="en-US" smtClean="0"/>
              <a:t>5/19/21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CA187-9A7B-0149-8E4B-F39459B2E4D6}" type="datetime1">
              <a:rPr lang="en-US" smtClean="0"/>
              <a:t>5/19/21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87229-2852-A449-A54E-5AC91E052CDB}" type="datetime1">
              <a:rPr lang="en-US" smtClean="0"/>
              <a:t>5/19/21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1833AF-41B4-494E-96B7-2C061ACD01A1}" type="datetime1">
              <a:rPr lang="en-US" smtClean="0"/>
              <a:t>5/19/21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E5BCDA2-938B-D842-AD4C-C562CD6B1C0C}" type="datetime1">
              <a:rPr lang="en-US" smtClean="0"/>
              <a:t>5/19/21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76B0672-BA7B-9C42-9D18-289E5598C8DB}" type="datetime1">
              <a:rPr lang="en-US" smtClean="0"/>
              <a:t>5/19/21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customXml" Target="../ink/ink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svg"/></Relationships>
</file>

<file path=ppt/slides/_rels/slide3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1.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2.sv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5.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6.xml"/><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0.png"/><Relationship Id="rId7" Type="http://schemas.openxmlformats.org/officeDocument/2006/relationships/image" Target="../media/image34.jpg"/><Relationship Id="rId12"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8.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svg"/><Relationship Id="rId9" Type="http://schemas.openxmlformats.org/officeDocument/2006/relationships/image" Target="../media/image35.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6FD-B2A3-1846-94B9-91AC978897FE}"/>
              </a:ext>
            </a:extLst>
          </p:cNvPr>
          <p:cNvSpPr>
            <a:spLocks noGrp="1"/>
          </p:cNvSpPr>
          <p:nvPr>
            <p:ph type="ctrTitle"/>
          </p:nvPr>
        </p:nvSpPr>
        <p:spPr>
          <a:xfrm>
            <a:off x="1331843" y="1788454"/>
            <a:ext cx="9471992" cy="2098226"/>
          </a:xfrm>
        </p:spPr>
        <p:txBody>
          <a:bodyPr anchor="ctr"/>
          <a:lstStyle/>
          <a:p>
            <a:r>
              <a:rPr lang="en-US" sz="4800" cap="none" dirty="0">
                <a:latin typeface="+mn-lt"/>
              </a:rPr>
              <a:t>What You Do Predicts How You Do:</a:t>
            </a:r>
            <a:br>
              <a:rPr lang="en-US" sz="4800" cap="none" dirty="0">
                <a:latin typeface="+mn-lt"/>
              </a:rPr>
            </a:br>
            <a:r>
              <a:rPr lang="en-US" sz="1200" cap="none" dirty="0">
                <a:solidFill>
                  <a:schemeClr val="bg2"/>
                </a:solidFill>
                <a:latin typeface="+mn-lt"/>
              </a:rPr>
              <a:t>s</a:t>
            </a:r>
            <a:br>
              <a:rPr lang="en-US" sz="3600" cap="none" dirty="0">
                <a:latin typeface="+mn-lt"/>
              </a:rPr>
            </a:br>
            <a:r>
              <a:rPr lang="en-US" sz="3000" cap="none" dirty="0">
                <a:latin typeface="+mn-lt"/>
              </a:rPr>
              <a:t>Prospectively Modeling Student Quiz Performance Using Activity Features in an Online Learning Environment</a:t>
            </a:r>
          </a:p>
        </p:txBody>
      </p:sp>
      <p:sp>
        <p:nvSpPr>
          <p:cNvPr id="3" name="Subtitle 2">
            <a:extLst>
              <a:ext uri="{FF2B5EF4-FFF2-40B4-BE49-F238E27FC236}">
                <a16:creationId xmlns:a16="http://schemas.microsoft.com/office/drawing/2014/main" id="{0582B39D-3146-7144-BC2E-F2B63F4305C5}"/>
              </a:ext>
            </a:extLst>
          </p:cNvPr>
          <p:cNvSpPr>
            <a:spLocks noGrp="1"/>
          </p:cNvSpPr>
          <p:nvPr>
            <p:ph type="subTitle" idx="1"/>
          </p:nvPr>
        </p:nvSpPr>
        <p:spPr>
          <a:xfrm>
            <a:off x="1717813" y="4333962"/>
            <a:ext cx="8756374" cy="804568"/>
          </a:xfrm>
        </p:spPr>
        <p:txBody>
          <a:bodyPr>
            <a:normAutofit/>
          </a:bodyPr>
          <a:lstStyle/>
          <a:p>
            <a:pPr algn="l"/>
            <a:r>
              <a:rPr lang="en-US" sz="2000" b="1" dirty="0"/>
              <a:t>Emily Jensen</a:t>
            </a:r>
            <a:r>
              <a:rPr lang="en-US" sz="2000" dirty="0"/>
              <a:t>		</a:t>
            </a:r>
            <a:r>
              <a:rPr lang="en-US" sz="2000" dirty="0" err="1"/>
              <a:t>Tetsumichi</a:t>
            </a:r>
            <a:r>
              <a:rPr lang="en-US" sz="2000" dirty="0"/>
              <a:t> </a:t>
            </a:r>
            <a:r>
              <a:rPr lang="en-US" sz="2000" dirty="0" err="1"/>
              <a:t>Umada</a:t>
            </a:r>
            <a:r>
              <a:rPr lang="en-US" sz="2000" dirty="0"/>
              <a:t>		Nicholas C. </a:t>
            </a:r>
            <a:r>
              <a:rPr lang="en-US" sz="2000" dirty="0" err="1"/>
              <a:t>Hunkins</a:t>
            </a:r>
            <a:endParaRPr lang="en-US" sz="2000" dirty="0"/>
          </a:p>
          <a:p>
            <a:pPr algn="l"/>
            <a:r>
              <a:rPr lang="en-US" sz="2000" dirty="0"/>
              <a:t>Stephen Hutt		A. Corinne Huggins-Manley	Sidney K. </a:t>
            </a:r>
            <a:r>
              <a:rPr lang="en-US" sz="2000" dirty="0" err="1"/>
              <a:t>D’Mello</a:t>
            </a:r>
            <a:endParaRPr lang="en-US" sz="2000" dirty="0"/>
          </a:p>
        </p:txBody>
      </p:sp>
      <p:sp>
        <p:nvSpPr>
          <p:cNvPr id="4" name="Slide Number Placeholder 3">
            <a:extLst>
              <a:ext uri="{FF2B5EF4-FFF2-40B4-BE49-F238E27FC236}">
                <a16:creationId xmlns:a16="http://schemas.microsoft.com/office/drawing/2014/main" id="{1A162C4A-C196-7D4C-B406-DCA8EF345BA0}"/>
              </a:ext>
            </a:extLst>
          </p:cNvPr>
          <p:cNvSpPr>
            <a:spLocks noGrp="1"/>
          </p:cNvSpPr>
          <p:nvPr>
            <p:ph type="sldNum" sz="quarter" idx="12"/>
          </p:nvPr>
        </p:nvSpPr>
        <p:spPr/>
        <p:txBody>
          <a:bodyPr/>
          <a:lstStyle/>
          <a:p>
            <a:fld id="{69E57DC2-970A-4B3E-BB1C-7A09969E49DF}" type="slidenum">
              <a:rPr lang="en-US" smtClean="0"/>
              <a:pPr/>
              <a:t>1</a:t>
            </a:fld>
            <a:endParaRPr lang="en-US" dirty="0"/>
          </a:p>
        </p:txBody>
      </p:sp>
    </p:spTree>
    <p:extLst>
      <p:ext uri="{BB962C8B-B14F-4D97-AF65-F5344CB8AC3E}">
        <p14:creationId xmlns:p14="http://schemas.microsoft.com/office/powerpoint/2010/main" val="280410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3">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4"/>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6AE37141-FD01-5749-B6B1-35028D927A16}"/>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93290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09DC29F-360F-6347-BB01-D2D7B5D1D330}"/>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245207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4" name="Picture 13" descr="quiz by Erik Arndt from the Noun Project">
            <a:extLst>
              <a:ext uri="{FF2B5EF4-FFF2-40B4-BE49-F238E27FC236}">
                <a16:creationId xmlns:a16="http://schemas.microsoft.com/office/drawing/2014/main" id="{5B54C3C1-028E-7D4F-98FE-92459167BE50}"/>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5" name="TextBox 14">
            <a:extLst>
              <a:ext uri="{FF2B5EF4-FFF2-40B4-BE49-F238E27FC236}">
                <a16:creationId xmlns:a16="http://schemas.microsoft.com/office/drawing/2014/main" id="{5EF44982-76AD-7746-869B-6DE616A2EB1C}"/>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628BDC-3C8E-8049-9719-D7A132DCE940}"/>
              </a:ext>
            </a:extLst>
          </p:cNvPr>
          <p:cNvCxnSpPr/>
          <p:nvPr/>
        </p:nvCxnSpPr>
        <p:spPr>
          <a:xfrm>
            <a:off x="8280159" y="3700592"/>
            <a:ext cx="680997" cy="5635"/>
          </a:xfrm>
          <a:prstGeom prst="line">
            <a:avLst/>
          </a:prstGeom>
          <a:ln w="22225">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274352C-2ADD-BE4E-912D-6E682795164E}"/>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08202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4" name="Picture 13" descr="quiz by Erik Arndt from the Noun Project">
            <a:extLst>
              <a:ext uri="{FF2B5EF4-FFF2-40B4-BE49-F238E27FC236}">
                <a16:creationId xmlns:a16="http://schemas.microsoft.com/office/drawing/2014/main" id="{5B54C3C1-028E-7D4F-98FE-92459167BE50}"/>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5" name="TextBox 14">
            <a:extLst>
              <a:ext uri="{FF2B5EF4-FFF2-40B4-BE49-F238E27FC236}">
                <a16:creationId xmlns:a16="http://schemas.microsoft.com/office/drawing/2014/main" id="{5EF44982-76AD-7746-869B-6DE616A2EB1C}"/>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26" name="Left Bracket 25">
            <a:extLst>
              <a:ext uri="{FF2B5EF4-FFF2-40B4-BE49-F238E27FC236}">
                <a16:creationId xmlns:a16="http://schemas.microsoft.com/office/drawing/2014/main" id="{6CB9495A-3C18-2445-BA57-59C632714B88}"/>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628BDC-3C8E-8049-9719-D7A132DCE940}"/>
              </a:ext>
            </a:extLst>
          </p:cNvPr>
          <p:cNvCxnSpPr/>
          <p:nvPr/>
        </p:nvCxnSpPr>
        <p:spPr>
          <a:xfrm>
            <a:off x="8280159" y="3700592"/>
            <a:ext cx="680997" cy="5635"/>
          </a:xfrm>
          <a:prstGeom prst="line">
            <a:avLst/>
          </a:prstGeom>
          <a:ln w="22225">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C7414DB-7D36-4A41-9E52-844F15CBD16E}"/>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8" name="Triangle 7">
            <a:extLst>
              <a:ext uri="{FF2B5EF4-FFF2-40B4-BE49-F238E27FC236}">
                <a16:creationId xmlns:a16="http://schemas.microsoft.com/office/drawing/2014/main" id="{00BCB481-9E79-A248-9284-CCCEDAB7F4FB}"/>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32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4" name="Picture 13" descr="quiz by Erik Arndt from the Noun Project">
            <a:extLst>
              <a:ext uri="{FF2B5EF4-FFF2-40B4-BE49-F238E27FC236}">
                <a16:creationId xmlns:a16="http://schemas.microsoft.com/office/drawing/2014/main" id="{5B54C3C1-028E-7D4F-98FE-92459167BE50}"/>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5" name="TextBox 14">
            <a:extLst>
              <a:ext uri="{FF2B5EF4-FFF2-40B4-BE49-F238E27FC236}">
                <a16:creationId xmlns:a16="http://schemas.microsoft.com/office/drawing/2014/main" id="{5EF44982-76AD-7746-869B-6DE616A2EB1C}"/>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26" name="Left Bracket 25">
            <a:extLst>
              <a:ext uri="{FF2B5EF4-FFF2-40B4-BE49-F238E27FC236}">
                <a16:creationId xmlns:a16="http://schemas.microsoft.com/office/drawing/2014/main" id="{6CB9495A-3C18-2445-BA57-59C632714B88}"/>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628BDC-3C8E-8049-9719-D7A132DCE940}"/>
              </a:ext>
            </a:extLst>
          </p:cNvPr>
          <p:cNvCxnSpPr/>
          <p:nvPr/>
        </p:nvCxnSpPr>
        <p:spPr>
          <a:xfrm>
            <a:off x="8280159" y="3700592"/>
            <a:ext cx="680997" cy="563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13C864C-4DC9-0D41-ABB8-AA13015064B6}"/>
              </a:ext>
            </a:extLst>
          </p:cNvPr>
          <p:cNvSpPr>
            <a:spLocks noGrp="1"/>
          </p:cNvSpPr>
          <p:nvPr>
            <p:ph type="sldNum" sz="quarter" idx="12"/>
          </p:nvPr>
        </p:nvSpPr>
        <p:spPr/>
        <p:txBody>
          <a:bodyPr/>
          <a:lstStyle/>
          <a:p>
            <a:fld id="{69E57DC2-970A-4B3E-BB1C-7A09969E49DF}" type="slidenum">
              <a:rPr lang="en-US" smtClean="0"/>
              <a:t>14</a:t>
            </a:fld>
            <a:endParaRPr lang="en-US" dirty="0"/>
          </a:p>
        </p:txBody>
      </p:sp>
      <p:sp>
        <p:nvSpPr>
          <p:cNvPr id="18" name="Triangle 17">
            <a:extLst>
              <a:ext uri="{FF2B5EF4-FFF2-40B4-BE49-F238E27FC236}">
                <a16:creationId xmlns:a16="http://schemas.microsoft.com/office/drawing/2014/main" id="{A70B1CF4-5A9C-8445-BEF4-375A9C97DDF7}"/>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843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4" name="Picture 13" descr="quiz by Erik Arndt from the Noun Project">
            <a:extLst>
              <a:ext uri="{FF2B5EF4-FFF2-40B4-BE49-F238E27FC236}">
                <a16:creationId xmlns:a16="http://schemas.microsoft.com/office/drawing/2014/main" id="{5B54C3C1-028E-7D4F-98FE-92459167BE50}"/>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5" name="TextBox 14">
            <a:extLst>
              <a:ext uri="{FF2B5EF4-FFF2-40B4-BE49-F238E27FC236}">
                <a16:creationId xmlns:a16="http://schemas.microsoft.com/office/drawing/2014/main" id="{5EF44982-76AD-7746-869B-6DE616A2EB1C}"/>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26" name="Left Bracket 25">
            <a:extLst>
              <a:ext uri="{FF2B5EF4-FFF2-40B4-BE49-F238E27FC236}">
                <a16:creationId xmlns:a16="http://schemas.microsoft.com/office/drawing/2014/main" id="{6CB9495A-3C18-2445-BA57-59C632714B88}"/>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628BDC-3C8E-8049-9719-D7A132DCE940}"/>
              </a:ext>
            </a:extLst>
          </p:cNvPr>
          <p:cNvCxnSpPr/>
          <p:nvPr/>
        </p:nvCxnSpPr>
        <p:spPr>
          <a:xfrm>
            <a:off x="8280159" y="3700592"/>
            <a:ext cx="680997" cy="563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8837A0-810A-5A4A-8E2B-86C1301C9846}"/>
              </a:ext>
            </a:extLst>
          </p:cNvPr>
          <p:cNvCxnSpPr>
            <a:cxnSpLocks/>
          </p:cNvCxnSpPr>
          <p:nvPr/>
        </p:nvCxnSpPr>
        <p:spPr>
          <a:xfrm flipV="1">
            <a:off x="7461202" y="2451410"/>
            <a:ext cx="0" cy="49528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0EC3293E-6A9E-9E4D-A005-492C11BA6E01}"/>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18" name="Triangle 17">
            <a:extLst>
              <a:ext uri="{FF2B5EF4-FFF2-40B4-BE49-F238E27FC236}">
                <a16:creationId xmlns:a16="http://schemas.microsoft.com/office/drawing/2014/main" id="{B8047285-8B73-A547-B807-32CCBDB627D7}"/>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45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4" name="Picture 3" descr="notification by SHAHAREA from the Noun Project">
            <a:extLst>
              <a:ext uri="{FF2B5EF4-FFF2-40B4-BE49-F238E27FC236}">
                <a16:creationId xmlns:a16="http://schemas.microsoft.com/office/drawing/2014/main" id="{10522B03-AAE6-E94A-8606-1F0669C06845}"/>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357A1A38-4F2C-3948-A09A-4288549BC76A}"/>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7" name="Picture 6">
            <a:extLst>
              <a:ext uri="{FF2B5EF4-FFF2-40B4-BE49-F238E27FC236}">
                <a16:creationId xmlns:a16="http://schemas.microsoft.com/office/drawing/2014/main" id="{A5C4F369-5452-DC49-8A15-6FBCAC8ADB1D}"/>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9" name="TextBox 8">
            <a:extLst>
              <a:ext uri="{FF2B5EF4-FFF2-40B4-BE49-F238E27FC236}">
                <a16:creationId xmlns:a16="http://schemas.microsoft.com/office/drawing/2014/main" id="{45C1A8D6-B4D8-1347-AA72-3A554A210914}"/>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4" name="Picture 13" descr="quiz by Erik Arndt from the Noun Project">
            <a:extLst>
              <a:ext uri="{FF2B5EF4-FFF2-40B4-BE49-F238E27FC236}">
                <a16:creationId xmlns:a16="http://schemas.microsoft.com/office/drawing/2014/main" id="{5B54C3C1-028E-7D4F-98FE-92459167BE50}"/>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5" name="TextBox 14">
            <a:extLst>
              <a:ext uri="{FF2B5EF4-FFF2-40B4-BE49-F238E27FC236}">
                <a16:creationId xmlns:a16="http://schemas.microsoft.com/office/drawing/2014/main" id="{5EF44982-76AD-7746-869B-6DE616A2EB1C}"/>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26" name="Left Bracket 25">
            <a:extLst>
              <a:ext uri="{FF2B5EF4-FFF2-40B4-BE49-F238E27FC236}">
                <a16:creationId xmlns:a16="http://schemas.microsoft.com/office/drawing/2014/main" id="{6CB9495A-3C18-2445-BA57-59C632714B88}"/>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F3B2AB2-B354-BB44-A516-E1D5EBCC3AD3}"/>
              </a:ext>
            </a:extLst>
          </p:cNvPr>
          <p:cNvCxnSpPr>
            <a:stCxn id="11"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49E5F3-9908-AC4B-9FE6-E6455FA5BC48}"/>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628BDC-3C8E-8049-9719-D7A132DCE940}"/>
              </a:ext>
            </a:extLst>
          </p:cNvPr>
          <p:cNvCxnSpPr/>
          <p:nvPr/>
        </p:nvCxnSpPr>
        <p:spPr>
          <a:xfrm>
            <a:off x="8280159" y="3700592"/>
            <a:ext cx="680997" cy="563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8837A0-810A-5A4A-8E2B-86C1301C9846}"/>
              </a:ext>
            </a:extLst>
          </p:cNvPr>
          <p:cNvCxnSpPr>
            <a:cxnSpLocks/>
          </p:cNvCxnSpPr>
          <p:nvPr/>
        </p:nvCxnSpPr>
        <p:spPr>
          <a:xfrm flipV="1">
            <a:off x="7461202" y="2451410"/>
            <a:ext cx="0" cy="49528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8" name="Frame 17">
            <a:extLst>
              <a:ext uri="{FF2B5EF4-FFF2-40B4-BE49-F238E27FC236}">
                <a16:creationId xmlns:a16="http://schemas.microsoft.com/office/drawing/2014/main" id="{7786792C-3004-B248-BBE3-31635762C7C3}"/>
              </a:ext>
            </a:extLst>
          </p:cNvPr>
          <p:cNvSpPr/>
          <p:nvPr/>
        </p:nvSpPr>
        <p:spPr>
          <a:xfrm>
            <a:off x="3947160" y="2849881"/>
            <a:ext cx="2222319" cy="2225040"/>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8" name="Slide Number Placeholder 7">
            <a:extLst>
              <a:ext uri="{FF2B5EF4-FFF2-40B4-BE49-F238E27FC236}">
                <a16:creationId xmlns:a16="http://schemas.microsoft.com/office/drawing/2014/main" id="{9277632D-692C-AF47-AB27-AA587A7062F9}"/>
              </a:ext>
            </a:extLst>
          </p:cNvPr>
          <p:cNvSpPr>
            <a:spLocks noGrp="1"/>
          </p:cNvSpPr>
          <p:nvPr>
            <p:ph type="sldNum" sz="quarter" idx="12"/>
          </p:nvPr>
        </p:nvSpPr>
        <p:spPr/>
        <p:txBody>
          <a:bodyPr/>
          <a:lstStyle/>
          <a:p>
            <a:fld id="{69E57DC2-970A-4B3E-BB1C-7A09969E49DF}" type="slidenum">
              <a:rPr lang="en-US" smtClean="0"/>
              <a:t>16</a:t>
            </a:fld>
            <a:endParaRPr lang="en-US" dirty="0"/>
          </a:p>
        </p:txBody>
      </p:sp>
      <p:sp>
        <p:nvSpPr>
          <p:cNvPr id="19" name="Triangle 18">
            <a:extLst>
              <a:ext uri="{FF2B5EF4-FFF2-40B4-BE49-F238E27FC236}">
                <a16:creationId xmlns:a16="http://schemas.microsoft.com/office/drawing/2014/main" id="{842836E6-BDAD-504B-B2AE-7060039ACCCB}"/>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77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sp>
        <p:nvSpPr>
          <p:cNvPr id="3" name="Slide Number Placeholder 2">
            <a:extLst>
              <a:ext uri="{FF2B5EF4-FFF2-40B4-BE49-F238E27FC236}">
                <a16:creationId xmlns:a16="http://schemas.microsoft.com/office/drawing/2014/main" id="{4E68F74C-7C76-C44F-B994-5A93E1037AB6}"/>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87084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sp>
        <p:nvSpPr>
          <p:cNvPr id="3" name="Slide Number Placeholder 2">
            <a:extLst>
              <a:ext uri="{FF2B5EF4-FFF2-40B4-BE49-F238E27FC236}">
                <a16:creationId xmlns:a16="http://schemas.microsoft.com/office/drawing/2014/main" id="{4E68F74C-7C76-C44F-B994-5A93E1037AB6}"/>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14465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3" name="Slide Number Placeholder 2">
            <a:extLst>
              <a:ext uri="{FF2B5EF4-FFF2-40B4-BE49-F238E27FC236}">
                <a16:creationId xmlns:a16="http://schemas.microsoft.com/office/drawing/2014/main" id="{5626A8DD-C346-464B-9487-9BC04E3E43EF}"/>
              </a:ext>
            </a:extLst>
          </p:cNvPr>
          <p:cNvSpPr>
            <a:spLocks noGrp="1"/>
          </p:cNvSpPr>
          <p:nvPr>
            <p:ph type="sldNum" sz="quarter" idx="12"/>
          </p:nvPr>
        </p:nvSpPr>
        <p:spPr/>
        <p:txBody>
          <a:bodyPr/>
          <a:lstStyle/>
          <a:p>
            <a:fld id="{69E57DC2-970A-4B3E-BB1C-7A09969E49DF}" type="slidenum">
              <a:rPr lang="en-US" smtClean="0"/>
              <a:t>19</a:t>
            </a:fld>
            <a:endParaRPr lang="en-US" dirty="0"/>
          </a:p>
        </p:txBody>
      </p:sp>
      <p:sp>
        <p:nvSpPr>
          <p:cNvPr id="13" name="TextBox 12">
            <a:extLst>
              <a:ext uri="{FF2B5EF4-FFF2-40B4-BE49-F238E27FC236}">
                <a16:creationId xmlns:a16="http://schemas.microsoft.com/office/drawing/2014/main" id="{BF28D2E0-F815-0C4D-9ACD-6C91DC362951}"/>
              </a:ext>
            </a:extLst>
          </p:cNvPr>
          <p:cNvSpPr txBox="1"/>
          <p:nvPr/>
        </p:nvSpPr>
        <p:spPr>
          <a:xfrm>
            <a:off x="1282535" y="5530056"/>
            <a:ext cx="3102003" cy="1200329"/>
          </a:xfrm>
          <a:prstGeom prst="rect">
            <a:avLst/>
          </a:prstGeom>
          <a:noFill/>
        </p:spPr>
        <p:txBody>
          <a:bodyPr wrap="none" rtlCol="0">
            <a:spAutoFit/>
          </a:bodyPr>
          <a:lstStyle/>
          <a:p>
            <a:r>
              <a:rPr lang="en-US" dirty="0"/>
              <a:t>Doan and </a:t>
            </a:r>
            <a:r>
              <a:rPr lang="en-US" dirty="0" err="1"/>
              <a:t>Sahebi</a:t>
            </a:r>
            <a:r>
              <a:rPr lang="en-US" dirty="0"/>
              <a:t> (</a:t>
            </a:r>
            <a:r>
              <a:rPr lang="en-US" i="1" dirty="0"/>
              <a:t>EDM 2019</a:t>
            </a:r>
            <a:r>
              <a:rPr lang="en-US" dirty="0"/>
              <a:t>)</a:t>
            </a:r>
          </a:p>
          <a:p>
            <a:r>
              <a:rPr lang="en-US" dirty="0"/>
              <a:t>Emerson et al. (</a:t>
            </a:r>
            <a:r>
              <a:rPr lang="en-US" i="1" dirty="0"/>
              <a:t>EDM 2019</a:t>
            </a:r>
            <a:r>
              <a:rPr lang="en-US" dirty="0"/>
              <a:t>)</a:t>
            </a:r>
          </a:p>
          <a:p>
            <a:r>
              <a:rPr lang="en-US" dirty="0" err="1"/>
              <a:t>Pardos</a:t>
            </a:r>
            <a:r>
              <a:rPr lang="en-US" dirty="0"/>
              <a:t> et al. (</a:t>
            </a:r>
            <a:r>
              <a:rPr lang="en-US" i="1" dirty="0"/>
              <a:t>EDM 2013</a:t>
            </a:r>
            <a:r>
              <a:rPr lang="en-US" dirty="0"/>
              <a:t>)</a:t>
            </a:r>
          </a:p>
          <a:p>
            <a:endParaRPr lang="en-US" dirty="0"/>
          </a:p>
        </p:txBody>
      </p:sp>
    </p:spTree>
    <p:extLst>
      <p:ext uri="{BB962C8B-B14F-4D97-AF65-F5344CB8AC3E}">
        <p14:creationId xmlns:p14="http://schemas.microsoft.com/office/powerpoint/2010/main" val="327917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6"/>
              <a:stretch>
                <a:fillRect/>
              </a:stretch>
            </p:blipFill>
            <p:spPr>
              <a:xfrm>
                <a:off x="5978160" y="3007710"/>
                <a:ext cx="927000" cy="774360"/>
              </a:xfrm>
              <a:prstGeom prst="rect">
                <a:avLst/>
              </a:prstGeom>
            </p:spPr>
          </p:pic>
        </mc:Fallback>
      </mc:AlternateContent>
      <p:sp>
        <p:nvSpPr>
          <p:cNvPr id="2" name="Slide Number Placeholder 1">
            <a:extLst>
              <a:ext uri="{FF2B5EF4-FFF2-40B4-BE49-F238E27FC236}">
                <a16:creationId xmlns:a16="http://schemas.microsoft.com/office/drawing/2014/main" id="{41AAE6D7-B660-1649-9F3E-DF48140FD7EC}"/>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499832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B376FCB-7BCD-6B42-9DA1-5561388CE6E9}"/>
              </a:ext>
            </a:extLst>
          </p:cNvPr>
          <p:cNvCxnSpPr/>
          <p:nvPr/>
        </p:nvCxnSpPr>
        <p:spPr>
          <a:xfrm>
            <a:off x="835880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09A3D57-EB21-6E48-A0B7-A8A64E918688}"/>
              </a:ext>
            </a:extLst>
          </p:cNvPr>
          <p:cNvCxnSpPr/>
          <p:nvPr/>
        </p:nvCxnSpPr>
        <p:spPr>
          <a:xfrm>
            <a:off x="9293087"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19" name="TextBox 18">
            <a:extLst>
              <a:ext uri="{FF2B5EF4-FFF2-40B4-BE49-F238E27FC236}">
                <a16:creationId xmlns:a16="http://schemas.microsoft.com/office/drawing/2014/main" id="{931B781C-9357-1C47-B28B-9058F310C4BC}"/>
              </a:ext>
            </a:extLst>
          </p:cNvPr>
          <p:cNvSpPr txBox="1"/>
          <p:nvPr/>
        </p:nvSpPr>
        <p:spPr>
          <a:xfrm>
            <a:off x="8011770" y="3578666"/>
            <a:ext cx="718466" cy="646331"/>
          </a:xfrm>
          <a:prstGeom prst="rect">
            <a:avLst/>
          </a:prstGeom>
          <a:noFill/>
        </p:spPr>
        <p:txBody>
          <a:bodyPr wrap="none" rtlCol="0">
            <a:spAutoFit/>
          </a:bodyPr>
          <a:lstStyle/>
          <a:p>
            <a:pPr algn="ctr"/>
            <a:r>
              <a:rPr lang="en-US" dirty="0"/>
              <a:t>Long</a:t>
            </a:r>
          </a:p>
          <a:p>
            <a:pPr algn="ctr"/>
            <a:r>
              <a:rPr lang="en-US" dirty="0"/>
              <a:t>Exam</a:t>
            </a:r>
          </a:p>
        </p:txBody>
      </p:sp>
      <p:sp>
        <p:nvSpPr>
          <p:cNvPr id="20" name="TextBox 19">
            <a:extLst>
              <a:ext uri="{FF2B5EF4-FFF2-40B4-BE49-F238E27FC236}">
                <a16:creationId xmlns:a16="http://schemas.microsoft.com/office/drawing/2014/main" id="{3116F2B1-594C-BA4C-9AF3-F85B8DD6E9B3}"/>
              </a:ext>
            </a:extLst>
          </p:cNvPr>
          <p:cNvSpPr txBox="1"/>
          <p:nvPr/>
        </p:nvSpPr>
        <p:spPr>
          <a:xfrm>
            <a:off x="9892541" y="3653246"/>
            <a:ext cx="1022075" cy="369332"/>
          </a:xfrm>
          <a:prstGeom prst="rect">
            <a:avLst/>
          </a:prstGeom>
          <a:noFill/>
        </p:spPr>
        <p:txBody>
          <a:bodyPr wrap="none" rtlCol="0">
            <a:spAutoFit/>
          </a:bodyPr>
          <a:lstStyle/>
          <a:p>
            <a:r>
              <a:rPr lang="en-US" dirty="0"/>
              <a:t>Drop-out</a:t>
            </a:r>
          </a:p>
        </p:txBody>
      </p:sp>
      <p:cxnSp>
        <p:nvCxnSpPr>
          <p:cNvPr id="21" name="Straight Connector 20">
            <a:extLst>
              <a:ext uri="{FF2B5EF4-FFF2-40B4-BE49-F238E27FC236}">
                <a16:creationId xmlns:a16="http://schemas.microsoft.com/office/drawing/2014/main" id="{F7FD0F18-1365-8848-984A-DE836B84B854}"/>
              </a:ext>
            </a:extLst>
          </p:cNvPr>
          <p:cNvCxnSpPr/>
          <p:nvPr/>
        </p:nvCxnSpPr>
        <p:spPr>
          <a:xfrm>
            <a:off x="10475014"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50937F5C-F4F9-CE4A-8AA6-76008294E096}"/>
              </a:ext>
            </a:extLst>
          </p:cNvPr>
          <p:cNvSpPr txBox="1"/>
          <p:nvPr/>
        </p:nvSpPr>
        <p:spPr>
          <a:xfrm>
            <a:off x="8859442" y="2573228"/>
            <a:ext cx="867289" cy="646331"/>
          </a:xfrm>
          <a:prstGeom prst="rect">
            <a:avLst/>
          </a:prstGeom>
          <a:noFill/>
        </p:spPr>
        <p:txBody>
          <a:bodyPr wrap="none" rtlCol="0">
            <a:spAutoFit/>
          </a:bodyPr>
          <a:lstStyle/>
          <a:p>
            <a:pPr algn="ctr"/>
            <a:r>
              <a:rPr lang="en-US" dirty="0"/>
              <a:t>Course</a:t>
            </a:r>
          </a:p>
          <a:p>
            <a:pPr algn="ctr"/>
            <a:r>
              <a:rPr lang="en-US" dirty="0"/>
              <a:t>Grade</a:t>
            </a:r>
          </a:p>
        </p:txBody>
      </p:sp>
      <p:sp>
        <p:nvSpPr>
          <p:cNvPr id="3" name="Slide Number Placeholder 2">
            <a:extLst>
              <a:ext uri="{FF2B5EF4-FFF2-40B4-BE49-F238E27FC236}">
                <a16:creationId xmlns:a16="http://schemas.microsoft.com/office/drawing/2014/main" id="{8FBE0629-93E2-6746-9A8C-64DA2487816E}"/>
              </a:ext>
            </a:extLst>
          </p:cNvPr>
          <p:cNvSpPr>
            <a:spLocks noGrp="1"/>
          </p:cNvSpPr>
          <p:nvPr>
            <p:ph type="sldNum" sz="quarter" idx="12"/>
          </p:nvPr>
        </p:nvSpPr>
        <p:spPr/>
        <p:txBody>
          <a:bodyPr/>
          <a:lstStyle/>
          <a:p>
            <a:fld id="{69E57DC2-970A-4B3E-BB1C-7A09969E49DF}" type="slidenum">
              <a:rPr lang="en-US" smtClean="0"/>
              <a:t>20</a:t>
            </a:fld>
            <a:endParaRPr lang="en-US" dirty="0"/>
          </a:p>
        </p:txBody>
      </p:sp>
      <p:sp>
        <p:nvSpPr>
          <p:cNvPr id="23" name="TextBox 22">
            <a:extLst>
              <a:ext uri="{FF2B5EF4-FFF2-40B4-BE49-F238E27FC236}">
                <a16:creationId xmlns:a16="http://schemas.microsoft.com/office/drawing/2014/main" id="{F02F2E47-976C-0C4F-A91A-9583CFECD5D6}"/>
              </a:ext>
            </a:extLst>
          </p:cNvPr>
          <p:cNvSpPr txBox="1"/>
          <p:nvPr/>
        </p:nvSpPr>
        <p:spPr>
          <a:xfrm>
            <a:off x="7888967" y="5530056"/>
            <a:ext cx="3521038" cy="923330"/>
          </a:xfrm>
          <a:prstGeom prst="rect">
            <a:avLst/>
          </a:prstGeom>
          <a:noFill/>
        </p:spPr>
        <p:txBody>
          <a:bodyPr wrap="square" rtlCol="0">
            <a:spAutoFit/>
          </a:bodyPr>
          <a:lstStyle/>
          <a:p>
            <a:r>
              <a:rPr lang="en-US" dirty="0" err="1"/>
              <a:t>Dalipi</a:t>
            </a:r>
            <a:r>
              <a:rPr lang="en-US" dirty="0"/>
              <a:t> et al. (</a:t>
            </a:r>
            <a:r>
              <a:rPr lang="en-US" i="1" dirty="0"/>
              <a:t>EDUCON 2018</a:t>
            </a:r>
            <a:r>
              <a:rPr lang="en-US" dirty="0"/>
              <a:t>)</a:t>
            </a:r>
          </a:p>
          <a:p>
            <a:r>
              <a:rPr lang="en-US" dirty="0"/>
              <a:t>Koedinger et al. (</a:t>
            </a:r>
            <a:r>
              <a:rPr lang="en-US" i="1" dirty="0"/>
              <a:t>L@S 2015</a:t>
            </a:r>
            <a:r>
              <a:rPr lang="en-US" dirty="0"/>
              <a:t>)</a:t>
            </a:r>
          </a:p>
          <a:p>
            <a:r>
              <a:rPr lang="en-US" dirty="0"/>
              <a:t>Moreno-Marcos et al. (</a:t>
            </a:r>
            <a:r>
              <a:rPr lang="en-US" i="1" dirty="0"/>
              <a:t>TLT 2019</a:t>
            </a:r>
            <a:r>
              <a:rPr lang="en-US" dirty="0"/>
              <a:t>)</a:t>
            </a:r>
          </a:p>
        </p:txBody>
      </p:sp>
      <p:sp>
        <p:nvSpPr>
          <p:cNvPr id="24" name="TextBox 23">
            <a:extLst>
              <a:ext uri="{FF2B5EF4-FFF2-40B4-BE49-F238E27FC236}">
                <a16:creationId xmlns:a16="http://schemas.microsoft.com/office/drawing/2014/main" id="{B458C532-B530-FE46-B0C4-5051A1A61A70}"/>
              </a:ext>
            </a:extLst>
          </p:cNvPr>
          <p:cNvSpPr txBox="1"/>
          <p:nvPr/>
        </p:nvSpPr>
        <p:spPr>
          <a:xfrm>
            <a:off x="1282535" y="5530056"/>
            <a:ext cx="3102003" cy="1200329"/>
          </a:xfrm>
          <a:prstGeom prst="rect">
            <a:avLst/>
          </a:prstGeom>
          <a:noFill/>
        </p:spPr>
        <p:txBody>
          <a:bodyPr wrap="none" rtlCol="0">
            <a:spAutoFit/>
          </a:bodyPr>
          <a:lstStyle/>
          <a:p>
            <a:r>
              <a:rPr lang="en-US" dirty="0"/>
              <a:t>Doan and </a:t>
            </a:r>
            <a:r>
              <a:rPr lang="en-US" dirty="0" err="1"/>
              <a:t>Sahebi</a:t>
            </a:r>
            <a:r>
              <a:rPr lang="en-US" dirty="0"/>
              <a:t> (</a:t>
            </a:r>
            <a:r>
              <a:rPr lang="en-US" i="1" dirty="0"/>
              <a:t>EDM 2019</a:t>
            </a:r>
            <a:r>
              <a:rPr lang="en-US" dirty="0"/>
              <a:t>)</a:t>
            </a:r>
          </a:p>
          <a:p>
            <a:r>
              <a:rPr lang="en-US" dirty="0"/>
              <a:t>Emerson et al. (</a:t>
            </a:r>
            <a:r>
              <a:rPr lang="en-US" i="1" dirty="0"/>
              <a:t>EDM 2019</a:t>
            </a:r>
            <a:r>
              <a:rPr lang="en-US" dirty="0"/>
              <a:t>)</a:t>
            </a:r>
          </a:p>
          <a:p>
            <a:r>
              <a:rPr lang="en-US" dirty="0" err="1"/>
              <a:t>Pardos</a:t>
            </a:r>
            <a:r>
              <a:rPr lang="en-US" dirty="0"/>
              <a:t> et al. (</a:t>
            </a:r>
            <a:r>
              <a:rPr lang="en-US" i="1" dirty="0"/>
              <a:t>EDM 2013</a:t>
            </a:r>
            <a:r>
              <a:rPr lang="en-US" dirty="0"/>
              <a:t>)</a:t>
            </a:r>
          </a:p>
          <a:p>
            <a:endParaRPr lang="en-US" dirty="0"/>
          </a:p>
        </p:txBody>
      </p:sp>
    </p:spTree>
    <p:extLst>
      <p:ext uri="{BB962C8B-B14F-4D97-AF65-F5344CB8AC3E}">
        <p14:creationId xmlns:p14="http://schemas.microsoft.com/office/powerpoint/2010/main" val="114173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B376FCB-7BCD-6B42-9DA1-5561388CE6E9}"/>
              </a:ext>
            </a:extLst>
          </p:cNvPr>
          <p:cNvCxnSpPr/>
          <p:nvPr/>
        </p:nvCxnSpPr>
        <p:spPr>
          <a:xfrm>
            <a:off x="835880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09A3D57-EB21-6E48-A0B7-A8A64E918688}"/>
              </a:ext>
            </a:extLst>
          </p:cNvPr>
          <p:cNvCxnSpPr/>
          <p:nvPr/>
        </p:nvCxnSpPr>
        <p:spPr>
          <a:xfrm>
            <a:off x="9293087"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19" name="TextBox 18">
            <a:extLst>
              <a:ext uri="{FF2B5EF4-FFF2-40B4-BE49-F238E27FC236}">
                <a16:creationId xmlns:a16="http://schemas.microsoft.com/office/drawing/2014/main" id="{931B781C-9357-1C47-B28B-9058F310C4BC}"/>
              </a:ext>
            </a:extLst>
          </p:cNvPr>
          <p:cNvSpPr txBox="1"/>
          <p:nvPr/>
        </p:nvSpPr>
        <p:spPr>
          <a:xfrm>
            <a:off x="8011770" y="3578666"/>
            <a:ext cx="718466" cy="646331"/>
          </a:xfrm>
          <a:prstGeom prst="rect">
            <a:avLst/>
          </a:prstGeom>
          <a:noFill/>
        </p:spPr>
        <p:txBody>
          <a:bodyPr wrap="none" rtlCol="0">
            <a:spAutoFit/>
          </a:bodyPr>
          <a:lstStyle/>
          <a:p>
            <a:pPr algn="ctr"/>
            <a:r>
              <a:rPr lang="en-US" dirty="0"/>
              <a:t>Long</a:t>
            </a:r>
          </a:p>
          <a:p>
            <a:pPr algn="ctr"/>
            <a:r>
              <a:rPr lang="en-US" dirty="0"/>
              <a:t>Exam</a:t>
            </a:r>
          </a:p>
        </p:txBody>
      </p:sp>
      <p:sp>
        <p:nvSpPr>
          <p:cNvPr id="20" name="TextBox 19">
            <a:extLst>
              <a:ext uri="{FF2B5EF4-FFF2-40B4-BE49-F238E27FC236}">
                <a16:creationId xmlns:a16="http://schemas.microsoft.com/office/drawing/2014/main" id="{3116F2B1-594C-BA4C-9AF3-F85B8DD6E9B3}"/>
              </a:ext>
            </a:extLst>
          </p:cNvPr>
          <p:cNvSpPr txBox="1"/>
          <p:nvPr/>
        </p:nvSpPr>
        <p:spPr>
          <a:xfrm>
            <a:off x="9892541" y="3653246"/>
            <a:ext cx="1022075" cy="369332"/>
          </a:xfrm>
          <a:prstGeom prst="rect">
            <a:avLst/>
          </a:prstGeom>
          <a:noFill/>
        </p:spPr>
        <p:txBody>
          <a:bodyPr wrap="none" rtlCol="0">
            <a:spAutoFit/>
          </a:bodyPr>
          <a:lstStyle/>
          <a:p>
            <a:r>
              <a:rPr lang="en-US" dirty="0"/>
              <a:t>Drop-out</a:t>
            </a:r>
          </a:p>
        </p:txBody>
      </p:sp>
      <p:cxnSp>
        <p:nvCxnSpPr>
          <p:cNvPr id="21" name="Straight Connector 20">
            <a:extLst>
              <a:ext uri="{FF2B5EF4-FFF2-40B4-BE49-F238E27FC236}">
                <a16:creationId xmlns:a16="http://schemas.microsoft.com/office/drawing/2014/main" id="{F7FD0F18-1365-8848-984A-DE836B84B854}"/>
              </a:ext>
            </a:extLst>
          </p:cNvPr>
          <p:cNvCxnSpPr/>
          <p:nvPr/>
        </p:nvCxnSpPr>
        <p:spPr>
          <a:xfrm>
            <a:off x="10475014"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50937F5C-F4F9-CE4A-8AA6-76008294E096}"/>
              </a:ext>
            </a:extLst>
          </p:cNvPr>
          <p:cNvSpPr txBox="1"/>
          <p:nvPr/>
        </p:nvSpPr>
        <p:spPr>
          <a:xfrm>
            <a:off x="8859442" y="2573228"/>
            <a:ext cx="867289" cy="646331"/>
          </a:xfrm>
          <a:prstGeom prst="rect">
            <a:avLst/>
          </a:prstGeom>
          <a:noFill/>
        </p:spPr>
        <p:txBody>
          <a:bodyPr wrap="none" rtlCol="0">
            <a:spAutoFit/>
          </a:bodyPr>
          <a:lstStyle/>
          <a:p>
            <a:pPr algn="ctr"/>
            <a:r>
              <a:rPr lang="en-US" dirty="0"/>
              <a:t>Course</a:t>
            </a:r>
          </a:p>
          <a:p>
            <a:pPr algn="ctr"/>
            <a:r>
              <a:rPr lang="en-US" dirty="0"/>
              <a:t>Grade</a:t>
            </a:r>
          </a:p>
        </p:txBody>
      </p:sp>
      <p:sp>
        <p:nvSpPr>
          <p:cNvPr id="23" name="Frame 22">
            <a:extLst>
              <a:ext uri="{FF2B5EF4-FFF2-40B4-BE49-F238E27FC236}">
                <a16:creationId xmlns:a16="http://schemas.microsoft.com/office/drawing/2014/main" id="{02734104-C57D-4A41-A60E-D44A8B4325B0}"/>
              </a:ext>
            </a:extLst>
          </p:cNvPr>
          <p:cNvSpPr/>
          <p:nvPr/>
        </p:nvSpPr>
        <p:spPr>
          <a:xfrm>
            <a:off x="1600200" y="2543987"/>
            <a:ext cx="2395330"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F9A25C20-09D8-0B4B-BF7F-513CC17B3163}"/>
              </a:ext>
            </a:extLst>
          </p:cNvPr>
          <p:cNvSpPr txBox="1"/>
          <p:nvPr/>
        </p:nvSpPr>
        <p:spPr>
          <a:xfrm>
            <a:off x="1958212" y="4497458"/>
            <a:ext cx="1679306" cy="369332"/>
          </a:xfrm>
          <a:prstGeom prst="rect">
            <a:avLst/>
          </a:prstGeom>
          <a:noFill/>
        </p:spPr>
        <p:txBody>
          <a:bodyPr wrap="none" rtlCol="0">
            <a:spAutoFit/>
          </a:bodyPr>
          <a:lstStyle/>
          <a:p>
            <a:r>
              <a:rPr lang="en-US" b="1" dirty="0">
                <a:solidFill>
                  <a:schemeClr val="accent5"/>
                </a:solidFill>
              </a:rPr>
              <a:t>Not Informative</a:t>
            </a:r>
          </a:p>
        </p:txBody>
      </p:sp>
      <p:sp>
        <p:nvSpPr>
          <p:cNvPr id="3" name="Slide Number Placeholder 2">
            <a:extLst>
              <a:ext uri="{FF2B5EF4-FFF2-40B4-BE49-F238E27FC236}">
                <a16:creationId xmlns:a16="http://schemas.microsoft.com/office/drawing/2014/main" id="{CE041289-9A13-764A-AE4D-86802654D7C6}"/>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697934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B376FCB-7BCD-6B42-9DA1-5561388CE6E9}"/>
              </a:ext>
            </a:extLst>
          </p:cNvPr>
          <p:cNvCxnSpPr/>
          <p:nvPr/>
        </p:nvCxnSpPr>
        <p:spPr>
          <a:xfrm>
            <a:off x="835880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09A3D57-EB21-6E48-A0B7-A8A64E918688}"/>
              </a:ext>
            </a:extLst>
          </p:cNvPr>
          <p:cNvCxnSpPr/>
          <p:nvPr/>
        </p:nvCxnSpPr>
        <p:spPr>
          <a:xfrm>
            <a:off x="9293087"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19" name="TextBox 18">
            <a:extLst>
              <a:ext uri="{FF2B5EF4-FFF2-40B4-BE49-F238E27FC236}">
                <a16:creationId xmlns:a16="http://schemas.microsoft.com/office/drawing/2014/main" id="{931B781C-9357-1C47-B28B-9058F310C4BC}"/>
              </a:ext>
            </a:extLst>
          </p:cNvPr>
          <p:cNvSpPr txBox="1"/>
          <p:nvPr/>
        </p:nvSpPr>
        <p:spPr>
          <a:xfrm>
            <a:off x="8011770" y="3578666"/>
            <a:ext cx="718466" cy="646331"/>
          </a:xfrm>
          <a:prstGeom prst="rect">
            <a:avLst/>
          </a:prstGeom>
          <a:noFill/>
        </p:spPr>
        <p:txBody>
          <a:bodyPr wrap="none" rtlCol="0">
            <a:spAutoFit/>
          </a:bodyPr>
          <a:lstStyle/>
          <a:p>
            <a:pPr algn="ctr"/>
            <a:r>
              <a:rPr lang="en-US" dirty="0"/>
              <a:t>Long</a:t>
            </a:r>
          </a:p>
          <a:p>
            <a:pPr algn="ctr"/>
            <a:r>
              <a:rPr lang="en-US" dirty="0"/>
              <a:t>Exam</a:t>
            </a:r>
          </a:p>
        </p:txBody>
      </p:sp>
      <p:sp>
        <p:nvSpPr>
          <p:cNvPr id="20" name="TextBox 19">
            <a:extLst>
              <a:ext uri="{FF2B5EF4-FFF2-40B4-BE49-F238E27FC236}">
                <a16:creationId xmlns:a16="http://schemas.microsoft.com/office/drawing/2014/main" id="{3116F2B1-594C-BA4C-9AF3-F85B8DD6E9B3}"/>
              </a:ext>
            </a:extLst>
          </p:cNvPr>
          <p:cNvSpPr txBox="1"/>
          <p:nvPr/>
        </p:nvSpPr>
        <p:spPr>
          <a:xfrm>
            <a:off x="9892541" y="3653246"/>
            <a:ext cx="1022075" cy="369332"/>
          </a:xfrm>
          <a:prstGeom prst="rect">
            <a:avLst/>
          </a:prstGeom>
          <a:noFill/>
        </p:spPr>
        <p:txBody>
          <a:bodyPr wrap="none" rtlCol="0">
            <a:spAutoFit/>
          </a:bodyPr>
          <a:lstStyle/>
          <a:p>
            <a:r>
              <a:rPr lang="en-US" dirty="0"/>
              <a:t>Drop-out</a:t>
            </a:r>
          </a:p>
        </p:txBody>
      </p:sp>
      <p:cxnSp>
        <p:nvCxnSpPr>
          <p:cNvPr id="21" name="Straight Connector 20">
            <a:extLst>
              <a:ext uri="{FF2B5EF4-FFF2-40B4-BE49-F238E27FC236}">
                <a16:creationId xmlns:a16="http://schemas.microsoft.com/office/drawing/2014/main" id="{F7FD0F18-1365-8848-984A-DE836B84B854}"/>
              </a:ext>
            </a:extLst>
          </p:cNvPr>
          <p:cNvCxnSpPr/>
          <p:nvPr/>
        </p:nvCxnSpPr>
        <p:spPr>
          <a:xfrm>
            <a:off x="10475014"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50937F5C-F4F9-CE4A-8AA6-76008294E096}"/>
              </a:ext>
            </a:extLst>
          </p:cNvPr>
          <p:cNvSpPr txBox="1"/>
          <p:nvPr/>
        </p:nvSpPr>
        <p:spPr>
          <a:xfrm>
            <a:off x="8859442" y="2573228"/>
            <a:ext cx="867289" cy="646331"/>
          </a:xfrm>
          <a:prstGeom prst="rect">
            <a:avLst/>
          </a:prstGeom>
          <a:noFill/>
        </p:spPr>
        <p:txBody>
          <a:bodyPr wrap="none" rtlCol="0">
            <a:spAutoFit/>
          </a:bodyPr>
          <a:lstStyle/>
          <a:p>
            <a:pPr algn="ctr"/>
            <a:r>
              <a:rPr lang="en-US" dirty="0"/>
              <a:t>Course</a:t>
            </a:r>
          </a:p>
          <a:p>
            <a:pPr algn="ctr"/>
            <a:r>
              <a:rPr lang="en-US" dirty="0"/>
              <a:t>Grade</a:t>
            </a:r>
          </a:p>
        </p:txBody>
      </p:sp>
      <p:sp>
        <p:nvSpPr>
          <p:cNvPr id="23" name="Frame 22">
            <a:extLst>
              <a:ext uri="{FF2B5EF4-FFF2-40B4-BE49-F238E27FC236}">
                <a16:creationId xmlns:a16="http://schemas.microsoft.com/office/drawing/2014/main" id="{02734104-C57D-4A41-A60E-D44A8B4325B0}"/>
              </a:ext>
            </a:extLst>
          </p:cNvPr>
          <p:cNvSpPr/>
          <p:nvPr/>
        </p:nvSpPr>
        <p:spPr>
          <a:xfrm>
            <a:off x="1600200" y="2543987"/>
            <a:ext cx="2395330"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F9A25C20-09D8-0B4B-BF7F-513CC17B3163}"/>
              </a:ext>
            </a:extLst>
          </p:cNvPr>
          <p:cNvSpPr txBox="1"/>
          <p:nvPr/>
        </p:nvSpPr>
        <p:spPr>
          <a:xfrm>
            <a:off x="1958212" y="4497458"/>
            <a:ext cx="1679306" cy="369332"/>
          </a:xfrm>
          <a:prstGeom prst="rect">
            <a:avLst/>
          </a:prstGeom>
          <a:noFill/>
        </p:spPr>
        <p:txBody>
          <a:bodyPr wrap="none" rtlCol="0">
            <a:spAutoFit/>
          </a:bodyPr>
          <a:lstStyle/>
          <a:p>
            <a:r>
              <a:rPr lang="en-US" b="1" dirty="0">
                <a:solidFill>
                  <a:schemeClr val="accent5"/>
                </a:solidFill>
              </a:rPr>
              <a:t>Not Informative</a:t>
            </a:r>
          </a:p>
        </p:txBody>
      </p:sp>
      <p:sp>
        <p:nvSpPr>
          <p:cNvPr id="25" name="Frame 24">
            <a:extLst>
              <a:ext uri="{FF2B5EF4-FFF2-40B4-BE49-F238E27FC236}">
                <a16:creationId xmlns:a16="http://schemas.microsoft.com/office/drawing/2014/main" id="{9BC061FF-EF86-EE4A-8393-FF9F21A0B63D}"/>
              </a:ext>
            </a:extLst>
          </p:cNvPr>
          <p:cNvSpPr/>
          <p:nvPr/>
        </p:nvSpPr>
        <p:spPr>
          <a:xfrm>
            <a:off x="7888967" y="2539019"/>
            <a:ext cx="3044801"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47154B46-3AF3-A74E-BCCF-332CD01AF4F3}"/>
              </a:ext>
            </a:extLst>
          </p:cNvPr>
          <p:cNvSpPr txBox="1"/>
          <p:nvPr/>
        </p:nvSpPr>
        <p:spPr>
          <a:xfrm>
            <a:off x="8621636" y="4470451"/>
            <a:ext cx="2134634" cy="369332"/>
          </a:xfrm>
          <a:prstGeom prst="rect">
            <a:avLst/>
          </a:prstGeom>
          <a:noFill/>
        </p:spPr>
        <p:txBody>
          <a:bodyPr wrap="square" rtlCol="0">
            <a:spAutoFit/>
          </a:bodyPr>
          <a:lstStyle/>
          <a:p>
            <a:r>
              <a:rPr lang="en-US" b="1" dirty="0">
                <a:solidFill>
                  <a:schemeClr val="accent5"/>
                </a:solidFill>
              </a:rPr>
              <a:t>High Stakes</a:t>
            </a:r>
          </a:p>
        </p:txBody>
      </p:sp>
      <p:sp>
        <p:nvSpPr>
          <p:cNvPr id="3" name="Slide Number Placeholder 2">
            <a:extLst>
              <a:ext uri="{FF2B5EF4-FFF2-40B4-BE49-F238E27FC236}">
                <a16:creationId xmlns:a16="http://schemas.microsoft.com/office/drawing/2014/main" id="{3079A138-DEDF-D046-9121-2BDFEA9E7D9A}"/>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82081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166C-0C2E-864B-920F-95570D51C467}"/>
              </a:ext>
            </a:extLst>
          </p:cNvPr>
          <p:cNvSpPr>
            <a:spLocks noGrp="1"/>
          </p:cNvSpPr>
          <p:nvPr>
            <p:ph type="title"/>
          </p:nvPr>
        </p:nvSpPr>
        <p:spPr/>
        <p:txBody>
          <a:bodyPr/>
          <a:lstStyle/>
          <a:p>
            <a:r>
              <a:rPr lang="en-US" dirty="0"/>
              <a:t>Prediction Granularity</a:t>
            </a:r>
          </a:p>
        </p:txBody>
      </p:sp>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14C14964-20E4-D349-A98F-7A0B2AC58A4C}"/>
              </a:ext>
            </a:extLst>
          </p:cNvPr>
          <p:cNvCxnSpPr/>
          <p:nvPr/>
        </p:nvCxnSpPr>
        <p:spPr>
          <a:xfrm>
            <a:off x="610593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B376FCB-7BCD-6B42-9DA1-5561388CE6E9}"/>
              </a:ext>
            </a:extLst>
          </p:cNvPr>
          <p:cNvCxnSpPr/>
          <p:nvPr/>
        </p:nvCxnSpPr>
        <p:spPr>
          <a:xfrm>
            <a:off x="835880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09A3D57-EB21-6E48-A0B7-A8A64E918688}"/>
              </a:ext>
            </a:extLst>
          </p:cNvPr>
          <p:cNvCxnSpPr/>
          <p:nvPr/>
        </p:nvCxnSpPr>
        <p:spPr>
          <a:xfrm>
            <a:off x="9293087"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18" name="TextBox 17">
            <a:extLst>
              <a:ext uri="{FF2B5EF4-FFF2-40B4-BE49-F238E27FC236}">
                <a16:creationId xmlns:a16="http://schemas.microsoft.com/office/drawing/2014/main" id="{3AC7BF98-1AAB-2B43-838E-46AE333FEAD2}"/>
              </a:ext>
            </a:extLst>
          </p:cNvPr>
          <p:cNvSpPr txBox="1"/>
          <p:nvPr/>
        </p:nvSpPr>
        <p:spPr>
          <a:xfrm>
            <a:off x="5754237" y="2543987"/>
            <a:ext cx="714939" cy="646331"/>
          </a:xfrm>
          <a:prstGeom prst="rect">
            <a:avLst/>
          </a:prstGeom>
          <a:noFill/>
        </p:spPr>
        <p:txBody>
          <a:bodyPr wrap="none" rtlCol="0">
            <a:spAutoFit/>
          </a:bodyPr>
          <a:lstStyle/>
          <a:p>
            <a:r>
              <a:rPr lang="en-US" dirty="0"/>
              <a:t>Short</a:t>
            </a:r>
          </a:p>
          <a:p>
            <a:r>
              <a:rPr lang="en-US" dirty="0"/>
              <a:t>Quiz</a:t>
            </a:r>
          </a:p>
        </p:txBody>
      </p:sp>
      <p:sp>
        <p:nvSpPr>
          <p:cNvPr id="19" name="TextBox 18">
            <a:extLst>
              <a:ext uri="{FF2B5EF4-FFF2-40B4-BE49-F238E27FC236}">
                <a16:creationId xmlns:a16="http://schemas.microsoft.com/office/drawing/2014/main" id="{931B781C-9357-1C47-B28B-9058F310C4BC}"/>
              </a:ext>
            </a:extLst>
          </p:cNvPr>
          <p:cNvSpPr txBox="1"/>
          <p:nvPr/>
        </p:nvSpPr>
        <p:spPr>
          <a:xfrm>
            <a:off x="8011770" y="3578666"/>
            <a:ext cx="718466" cy="646331"/>
          </a:xfrm>
          <a:prstGeom prst="rect">
            <a:avLst/>
          </a:prstGeom>
          <a:noFill/>
        </p:spPr>
        <p:txBody>
          <a:bodyPr wrap="none" rtlCol="0">
            <a:spAutoFit/>
          </a:bodyPr>
          <a:lstStyle/>
          <a:p>
            <a:pPr algn="ctr"/>
            <a:r>
              <a:rPr lang="en-US" dirty="0"/>
              <a:t>Long</a:t>
            </a:r>
          </a:p>
          <a:p>
            <a:pPr algn="ctr"/>
            <a:r>
              <a:rPr lang="en-US" dirty="0"/>
              <a:t>Exam</a:t>
            </a:r>
          </a:p>
        </p:txBody>
      </p:sp>
      <p:sp>
        <p:nvSpPr>
          <p:cNvPr id="20" name="TextBox 19">
            <a:extLst>
              <a:ext uri="{FF2B5EF4-FFF2-40B4-BE49-F238E27FC236}">
                <a16:creationId xmlns:a16="http://schemas.microsoft.com/office/drawing/2014/main" id="{3116F2B1-594C-BA4C-9AF3-F85B8DD6E9B3}"/>
              </a:ext>
            </a:extLst>
          </p:cNvPr>
          <p:cNvSpPr txBox="1"/>
          <p:nvPr/>
        </p:nvSpPr>
        <p:spPr>
          <a:xfrm>
            <a:off x="9892541" y="3653246"/>
            <a:ext cx="1022075" cy="369332"/>
          </a:xfrm>
          <a:prstGeom prst="rect">
            <a:avLst/>
          </a:prstGeom>
          <a:noFill/>
        </p:spPr>
        <p:txBody>
          <a:bodyPr wrap="none" rtlCol="0">
            <a:spAutoFit/>
          </a:bodyPr>
          <a:lstStyle/>
          <a:p>
            <a:r>
              <a:rPr lang="en-US" dirty="0"/>
              <a:t>Drop-out</a:t>
            </a:r>
          </a:p>
        </p:txBody>
      </p:sp>
      <p:cxnSp>
        <p:nvCxnSpPr>
          <p:cNvPr id="21" name="Straight Connector 20">
            <a:extLst>
              <a:ext uri="{FF2B5EF4-FFF2-40B4-BE49-F238E27FC236}">
                <a16:creationId xmlns:a16="http://schemas.microsoft.com/office/drawing/2014/main" id="{F7FD0F18-1365-8848-984A-DE836B84B854}"/>
              </a:ext>
            </a:extLst>
          </p:cNvPr>
          <p:cNvCxnSpPr/>
          <p:nvPr/>
        </p:nvCxnSpPr>
        <p:spPr>
          <a:xfrm>
            <a:off x="10475014"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50937F5C-F4F9-CE4A-8AA6-76008294E096}"/>
              </a:ext>
            </a:extLst>
          </p:cNvPr>
          <p:cNvSpPr txBox="1"/>
          <p:nvPr/>
        </p:nvSpPr>
        <p:spPr>
          <a:xfrm>
            <a:off x="8859442" y="2573228"/>
            <a:ext cx="867289" cy="646331"/>
          </a:xfrm>
          <a:prstGeom prst="rect">
            <a:avLst/>
          </a:prstGeom>
          <a:noFill/>
        </p:spPr>
        <p:txBody>
          <a:bodyPr wrap="none" rtlCol="0">
            <a:spAutoFit/>
          </a:bodyPr>
          <a:lstStyle/>
          <a:p>
            <a:pPr algn="ctr"/>
            <a:r>
              <a:rPr lang="en-US" dirty="0"/>
              <a:t>Course</a:t>
            </a:r>
          </a:p>
          <a:p>
            <a:pPr algn="ctr"/>
            <a:r>
              <a:rPr lang="en-US" dirty="0"/>
              <a:t>Grade</a:t>
            </a:r>
          </a:p>
        </p:txBody>
      </p:sp>
      <p:sp>
        <p:nvSpPr>
          <p:cNvPr id="23" name="Frame 22">
            <a:extLst>
              <a:ext uri="{FF2B5EF4-FFF2-40B4-BE49-F238E27FC236}">
                <a16:creationId xmlns:a16="http://schemas.microsoft.com/office/drawing/2014/main" id="{02734104-C57D-4A41-A60E-D44A8B4325B0}"/>
              </a:ext>
            </a:extLst>
          </p:cNvPr>
          <p:cNvSpPr/>
          <p:nvPr/>
        </p:nvSpPr>
        <p:spPr>
          <a:xfrm>
            <a:off x="1600200" y="2543987"/>
            <a:ext cx="2395330"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F9A25C20-09D8-0B4B-BF7F-513CC17B3163}"/>
              </a:ext>
            </a:extLst>
          </p:cNvPr>
          <p:cNvSpPr txBox="1"/>
          <p:nvPr/>
        </p:nvSpPr>
        <p:spPr>
          <a:xfrm>
            <a:off x="1958212" y="4497458"/>
            <a:ext cx="1679306" cy="369332"/>
          </a:xfrm>
          <a:prstGeom prst="rect">
            <a:avLst/>
          </a:prstGeom>
          <a:noFill/>
        </p:spPr>
        <p:txBody>
          <a:bodyPr wrap="none" rtlCol="0">
            <a:spAutoFit/>
          </a:bodyPr>
          <a:lstStyle/>
          <a:p>
            <a:r>
              <a:rPr lang="en-US" b="1" dirty="0">
                <a:solidFill>
                  <a:schemeClr val="accent5"/>
                </a:solidFill>
              </a:rPr>
              <a:t>Not Informative</a:t>
            </a:r>
          </a:p>
        </p:txBody>
      </p:sp>
      <p:sp>
        <p:nvSpPr>
          <p:cNvPr id="25" name="Frame 24">
            <a:extLst>
              <a:ext uri="{FF2B5EF4-FFF2-40B4-BE49-F238E27FC236}">
                <a16:creationId xmlns:a16="http://schemas.microsoft.com/office/drawing/2014/main" id="{9BC061FF-EF86-EE4A-8393-FF9F21A0B63D}"/>
              </a:ext>
            </a:extLst>
          </p:cNvPr>
          <p:cNvSpPr/>
          <p:nvPr/>
        </p:nvSpPr>
        <p:spPr>
          <a:xfrm>
            <a:off x="7888967" y="2539019"/>
            <a:ext cx="3044801"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47154B46-3AF3-A74E-BCCF-332CD01AF4F3}"/>
              </a:ext>
            </a:extLst>
          </p:cNvPr>
          <p:cNvSpPr txBox="1"/>
          <p:nvPr/>
        </p:nvSpPr>
        <p:spPr>
          <a:xfrm>
            <a:off x="8621636" y="4470451"/>
            <a:ext cx="2134634" cy="369332"/>
          </a:xfrm>
          <a:prstGeom prst="rect">
            <a:avLst/>
          </a:prstGeom>
          <a:noFill/>
        </p:spPr>
        <p:txBody>
          <a:bodyPr wrap="square" rtlCol="0">
            <a:spAutoFit/>
          </a:bodyPr>
          <a:lstStyle/>
          <a:p>
            <a:r>
              <a:rPr lang="en-US" b="1" dirty="0">
                <a:solidFill>
                  <a:schemeClr val="accent5"/>
                </a:solidFill>
              </a:rPr>
              <a:t>High Stakes</a:t>
            </a:r>
          </a:p>
        </p:txBody>
      </p:sp>
      <p:sp>
        <p:nvSpPr>
          <p:cNvPr id="3" name="Slide Number Placeholder 2">
            <a:extLst>
              <a:ext uri="{FF2B5EF4-FFF2-40B4-BE49-F238E27FC236}">
                <a16:creationId xmlns:a16="http://schemas.microsoft.com/office/drawing/2014/main" id="{52021754-5AE5-CF43-B9DD-6F33406008A9}"/>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141078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Image of computer screen with Algebra Nation logo">
            <a:extLst>
              <a:ext uri="{FF2B5EF4-FFF2-40B4-BE49-F238E27FC236}">
                <a16:creationId xmlns:a16="http://schemas.microsoft.com/office/drawing/2014/main" id="{5A1FFA82-AB84-1B44-8973-99A6062ED5E6}"/>
              </a:ext>
            </a:extLst>
          </p:cNvPr>
          <p:cNvGrpSpPr/>
          <p:nvPr/>
        </p:nvGrpSpPr>
        <p:grpSpPr>
          <a:xfrm>
            <a:off x="3641035" y="974035"/>
            <a:ext cx="4909930" cy="4909930"/>
            <a:chOff x="4790661" y="818322"/>
            <a:chExt cx="2610678" cy="2610678"/>
          </a:xfrm>
        </p:grpSpPr>
        <p:pic>
          <p:nvPicPr>
            <p:cNvPr id="4" name="Graphic 3" descr="Monitor">
              <a:extLst>
                <a:ext uri="{FF2B5EF4-FFF2-40B4-BE49-F238E27FC236}">
                  <a16:creationId xmlns:a16="http://schemas.microsoft.com/office/drawing/2014/main" id="{32BEDE79-99B8-B646-BD6F-8D91BDD392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661" y="818322"/>
              <a:ext cx="2610678" cy="2610678"/>
            </a:xfrm>
            <a:prstGeom prst="rect">
              <a:avLst/>
            </a:prstGeom>
          </p:spPr>
        </p:pic>
        <p:pic>
          <p:nvPicPr>
            <p:cNvPr id="5" name="Picture 4" descr="Algebra Nation banner">
              <a:extLst>
                <a:ext uri="{FF2B5EF4-FFF2-40B4-BE49-F238E27FC236}">
                  <a16:creationId xmlns:a16="http://schemas.microsoft.com/office/drawing/2014/main" id="{4A5C53E9-BD18-EB42-966D-A8767F2B33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8005" y="1539101"/>
              <a:ext cx="715990" cy="930787"/>
            </a:xfrm>
            <a:prstGeom prst="rect">
              <a:avLst/>
            </a:prstGeom>
          </p:spPr>
        </p:pic>
      </p:grpSp>
      <p:sp>
        <p:nvSpPr>
          <p:cNvPr id="2" name="Slide Number Placeholder 1">
            <a:extLst>
              <a:ext uri="{FF2B5EF4-FFF2-40B4-BE49-F238E27FC236}">
                <a16:creationId xmlns:a16="http://schemas.microsoft.com/office/drawing/2014/main" id="{53A61074-E2E6-CA4B-A884-84F835BEA3A1}"/>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167004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0043-009C-BD4E-8747-BB15D6E7A5F1}"/>
              </a:ext>
            </a:extLst>
          </p:cNvPr>
          <p:cNvSpPr>
            <a:spLocks noGrp="1"/>
          </p:cNvSpPr>
          <p:nvPr>
            <p:ph type="title"/>
          </p:nvPr>
        </p:nvSpPr>
        <p:spPr/>
        <p:txBody>
          <a:bodyPr/>
          <a:lstStyle/>
          <a:p>
            <a:r>
              <a:rPr lang="en-US" dirty="0"/>
              <a:t>Algebra Nation</a:t>
            </a:r>
          </a:p>
        </p:txBody>
      </p:sp>
      <p:grpSp>
        <p:nvGrpSpPr>
          <p:cNvPr id="7" name="Group 6" descr="Screenshot of video from Algebra nation with a graph and a tutor's face&#10;&#10;Topic 4: Interpreting rate of change and y-intercept in a real-world context - part 2 (page 97)">
            <a:extLst>
              <a:ext uri="{FF2B5EF4-FFF2-40B4-BE49-F238E27FC236}">
                <a16:creationId xmlns:a16="http://schemas.microsoft.com/office/drawing/2014/main" id="{334CB9BA-C3B3-B742-B59F-03F022977F4E}"/>
              </a:ext>
            </a:extLst>
          </p:cNvPr>
          <p:cNvGrpSpPr/>
          <p:nvPr/>
        </p:nvGrpSpPr>
        <p:grpSpPr>
          <a:xfrm>
            <a:off x="2431774" y="1690688"/>
            <a:ext cx="7328452" cy="4287393"/>
            <a:chOff x="2431774" y="1690688"/>
            <a:chExt cx="7328452" cy="4287393"/>
          </a:xfrm>
        </p:grpSpPr>
        <p:pic>
          <p:nvPicPr>
            <p:cNvPr id="5" name="Picture 4" descr="Screen shot of a video from Algebra Nation&#10;&#10;Topic 4: Interpreting rate of change and y-intercept in a real-world context - part 2 (page 97)&#10;&#10;Graph of an equation with the instructor's face in the bottom right corner">
              <a:extLst>
                <a:ext uri="{FF2B5EF4-FFF2-40B4-BE49-F238E27FC236}">
                  <a16:creationId xmlns:a16="http://schemas.microsoft.com/office/drawing/2014/main" id="{7C7C7B4C-0CB4-D94B-83DF-8934712A5CF4}"/>
                </a:ext>
              </a:extLst>
            </p:cNvPr>
            <p:cNvPicPr>
              <a:picLocks noChangeAspect="1"/>
            </p:cNvPicPr>
            <p:nvPr/>
          </p:nvPicPr>
          <p:blipFill>
            <a:blip r:embed="rId3"/>
            <a:stretch>
              <a:fillRect/>
            </a:stretch>
          </p:blipFill>
          <p:spPr>
            <a:xfrm>
              <a:off x="2431774" y="1690688"/>
              <a:ext cx="7328452" cy="4287393"/>
            </a:xfrm>
            <a:prstGeom prst="rect">
              <a:avLst/>
            </a:prstGeom>
            <a:ln>
              <a:solidFill>
                <a:schemeClr val="tx1"/>
              </a:solidFill>
            </a:ln>
          </p:spPr>
        </p:pic>
        <p:sp>
          <p:nvSpPr>
            <p:cNvPr id="6" name="Rectangle 5">
              <a:extLst>
                <a:ext uri="{FF2B5EF4-FFF2-40B4-BE49-F238E27FC236}">
                  <a16:creationId xmlns:a16="http://schemas.microsoft.com/office/drawing/2014/main" id="{6AC38F0A-7529-1748-A99E-3CAA00343DDB}"/>
                </a:ext>
              </a:extLst>
            </p:cNvPr>
            <p:cNvSpPr/>
            <p:nvPr/>
          </p:nvSpPr>
          <p:spPr>
            <a:xfrm>
              <a:off x="2431774" y="1690688"/>
              <a:ext cx="854765" cy="715618"/>
            </a:xfrm>
            <a:prstGeom prst="rect">
              <a:avLst/>
            </a:prstGeom>
            <a:solidFill>
              <a:srgbClr val="F5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7EF158AA-9D51-D741-AC90-B0AFCC405B0C}"/>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3898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C0043-009C-BD4E-8747-BB15D6E7A5F1}"/>
              </a:ext>
            </a:extLst>
          </p:cNvPr>
          <p:cNvSpPr>
            <a:spLocks noGrp="1"/>
          </p:cNvSpPr>
          <p:nvPr>
            <p:ph type="title"/>
          </p:nvPr>
        </p:nvSpPr>
        <p:spPr/>
        <p:txBody>
          <a:bodyPr/>
          <a:lstStyle/>
          <a:p>
            <a:r>
              <a:rPr lang="en-US" dirty="0"/>
              <a:t>Algebra Nation</a:t>
            </a:r>
          </a:p>
        </p:txBody>
      </p:sp>
      <p:pic>
        <p:nvPicPr>
          <p:cNvPr id="5" name="Picture 4" descr="Screenshot of a quiz question in Algebra Nation&#10;&#10;Select the values for the domain and range of the functions graphed below.">
            <a:extLst>
              <a:ext uri="{FF2B5EF4-FFF2-40B4-BE49-F238E27FC236}">
                <a16:creationId xmlns:a16="http://schemas.microsoft.com/office/drawing/2014/main" id="{08A74CC7-78A4-5249-AC04-D949BF0CEBDF}"/>
              </a:ext>
            </a:extLst>
          </p:cNvPr>
          <p:cNvPicPr>
            <a:picLocks noChangeAspect="1"/>
          </p:cNvPicPr>
          <p:nvPr/>
        </p:nvPicPr>
        <p:blipFill>
          <a:blip r:embed="rId3"/>
          <a:stretch>
            <a:fillRect/>
          </a:stretch>
        </p:blipFill>
        <p:spPr>
          <a:xfrm>
            <a:off x="3145002" y="1489700"/>
            <a:ext cx="5929706" cy="4866650"/>
          </a:xfrm>
          <a:prstGeom prst="rect">
            <a:avLst/>
          </a:prstGeom>
          <a:ln>
            <a:solidFill>
              <a:schemeClr val="tx1"/>
            </a:solidFill>
          </a:ln>
        </p:spPr>
      </p:pic>
      <p:sp>
        <p:nvSpPr>
          <p:cNvPr id="3" name="Slide Number Placeholder 2">
            <a:extLst>
              <a:ext uri="{FF2B5EF4-FFF2-40B4-BE49-F238E27FC236}">
                <a16:creationId xmlns:a16="http://schemas.microsoft.com/office/drawing/2014/main" id="{DF658141-920D-A24C-8D48-87327D27DD98}"/>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2902090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121D-080C-FC40-8FD3-6A4C69EA30E7}"/>
              </a:ext>
            </a:extLst>
          </p:cNvPr>
          <p:cNvSpPr>
            <a:spLocks noGrp="1"/>
          </p:cNvSpPr>
          <p:nvPr>
            <p:ph type="title"/>
          </p:nvPr>
        </p:nvSpPr>
        <p:spPr/>
        <p:txBody>
          <a:bodyPr/>
          <a:lstStyle/>
          <a:p>
            <a:r>
              <a:rPr lang="en-US" dirty="0"/>
              <a:t>Algebra Nation</a:t>
            </a:r>
          </a:p>
        </p:txBody>
      </p:sp>
      <p:grpSp>
        <p:nvGrpSpPr>
          <p:cNvPr id="18" name="Group 17">
            <a:extLst>
              <a:ext uri="{FF2B5EF4-FFF2-40B4-BE49-F238E27FC236}">
                <a16:creationId xmlns:a16="http://schemas.microsoft.com/office/drawing/2014/main" id="{1B91B844-3D9B-1F45-B26D-DDF7ABED7FBD}"/>
              </a:ext>
            </a:extLst>
          </p:cNvPr>
          <p:cNvGrpSpPr/>
          <p:nvPr/>
        </p:nvGrpSpPr>
        <p:grpSpPr>
          <a:xfrm>
            <a:off x="2027270" y="1690688"/>
            <a:ext cx="8137459" cy="4203662"/>
            <a:chOff x="2027270" y="1690688"/>
            <a:chExt cx="8137459" cy="4203662"/>
          </a:xfrm>
        </p:grpSpPr>
        <p:pic>
          <p:nvPicPr>
            <p:cNvPr id="8" name="Picture 7" descr="Screenshot of a wall post and comments in Algebra Nation&#10;&#10;How could you do this with substitution?&#10;2x - 3y = 13&#10;y = 1/2x - 7/2&#10;&#10;There are two comments from a study expert and a student ambassador below">
              <a:extLst>
                <a:ext uri="{FF2B5EF4-FFF2-40B4-BE49-F238E27FC236}">
                  <a16:creationId xmlns:a16="http://schemas.microsoft.com/office/drawing/2014/main" id="{6C408FFB-B3EF-344E-BF2A-EE937A6D2510}"/>
                </a:ext>
              </a:extLst>
            </p:cNvPr>
            <p:cNvPicPr>
              <a:picLocks noChangeAspect="1"/>
            </p:cNvPicPr>
            <p:nvPr/>
          </p:nvPicPr>
          <p:blipFill>
            <a:blip r:embed="rId3"/>
            <a:stretch>
              <a:fillRect/>
            </a:stretch>
          </p:blipFill>
          <p:spPr>
            <a:xfrm>
              <a:off x="2027270" y="1690688"/>
              <a:ext cx="8137459" cy="4203662"/>
            </a:xfrm>
            <a:prstGeom prst="rect">
              <a:avLst/>
            </a:prstGeom>
            <a:ln>
              <a:solidFill>
                <a:schemeClr val="tx1"/>
              </a:solidFill>
            </a:ln>
          </p:spPr>
        </p:pic>
        <p:sp>
          <p:nvSpPr>
            <p:cNvPr id="13" name="Rectangle 12">
              <a:extLst>
                <a:ext uri="{FF2B5EF4-FFF2-40B4-BE49-F238E27FC236}">
                  <a16:creationId xmlns:a16="http://schemas.microsoft.com/office/drawing/2014/main" id="{94992EB4-29A2-D84F-80D0-38F627AC9AC7}"/>
                </a:ext>
              </a:extLst>
            </p:cNvPr>
            <p:cNvSpPr/>
            <p:nvPr/>
          </p:nvSpPr>
          <p:spPr>
            <a:xfrm>
              <a:off x="2782957" y="1921688"/>
              <a:ext cx="2716695" cy="3709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8B89ED-CFAE-0F4C-B8D8-22DE6899233D}"/>
                </a:ext>
              </a:extLst>
            </p:cNvPr>
            <p:cNvSpPr/>
            <p:nvPr/>
          </p:nvSpPr>
          <p:spPr>
            <a:xfrm>
              <a:off x="2968487" y="3803374"/>
              <a:ext cx="993913" cy="238539"/>
            </a:xfrm>
            <a:prstGeom prst="rect">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A93DF4-FDB5-8442-B186-2A5F9CC15251}"/>
                </a:ext>
              </a:extLst>
            </p:cNvPr>
            <p:cNvSpPr/>
            <p:nvPr/>
          </p:nvSpPr>
          <p:spPr>
            <a:xfrm>
              <a:off x="3478982" y="4565375"/>
              <a:ext cx="2338722" cy="238539"/>
            </a:xfrm>
            <a:prstGeom prst="rect">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F1DB8B-9225-6F49-8FD0-B2ED39C383D7}"/>
                </a:ext>
              </a:extLst>
            </p:cNvPr>
            <p:cNvSpPr/>
            <p:nvPr/>
          </p:nvSpPr>
          <p:spPr>
            <a:xfrm>
              <a:off x="3478982" y="5506279"/>
              <a:ext cx="2338722" cy="238539"/>
            </a:xfrm>
            <a:prstGeom prst="rect">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A2A66-DBA9-7141-8EB6-DF4244745FFE}"/>
                </a:ext>
              </a:extLst>
            </p:cNvPr>
            <p:cNvSpPr/>
            <p:nvPr/>
          </p:nvSpPr>
          <p:spPr>
            <a:xfrm>
              <a:off x="2971942" y="4928773"/>
              <a:ext cx="2978283" cy="238539"/>
            </a:xfrm>
            <a:prstGeom prst="rect">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060280EC-D8AD-7545-97D6-A391EBB5742A}"/>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2759881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548-7D9D-8E44-B8F6-6498E197CD49}"/>
              </a:ext>
            </a:extLst>
          </p:cNvPr>
          <p:cNvSpPr>
            <a:spLocks noGrp="1"/>
          </p:cNvSpPr>
          <p:nvPr>
            <p:ph type="title"/>
          </p:nvPr>
        </p:nvSpPr>
        <p:spPr/>
        <p:txBody>
          <a:bodyPr/>
          <a:lstStyle/>
          <a:p>
            <a:r>
              <a:rPr lang="en-US" dirty="0"/>
              <a:t>Data</a:t>
            </a:r>
          </a:p>
        </p:txBody>
      </p:sp>
      <p:grpSp>
        <p:nvGrpSpPr>
          <p:cNvPr id="7" name="Group 6">
            <a:extLst>
              <a:ext uri="{FF2B5EF4-FFF2-40B4-BE49-F238E27FC236}">
                <a16:creationId xmlns:a16="http://schemas.microsoft.com/office/drawing/2014/main" id="{265D93E8-DF1C-B741-B429-91D65EFEB8E0}"/>
              </a:ext>
            </a:extLst>
          </p:cNvPr>
          <p:cNvGrpSpPr/>
          <p:nvPr/>
        </p:nvGrpSpPr>
        <p:grpSpPr>
          <a:xfrm>
            <a:off x="4790661" y="818322"/>
            <a:ext cx="2610678" cy="2610678"/>
            <a:chOff x="4790661" y="818322"/>
            <a:chExt cx="2610678" cy="2610678"/>
          </a:xfrm>
        </p:grpSpPr>
        <p:pic>
          <p:nvPicPr>
            <p:cNvPr id="4" name="Graphic 3" descr="Monitor">
              <a:extLst>
                <a:ext uri="{FF2B5EF4-FFF2-40B4-BE49-F238E27FC236}">
                  <a16:creationId xmlns:a16="http://schemas.microsoft.com/office/drawing/2014/main" id="{1E292863-FF95-4C40-AE3F-555BBFC43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661" y="818322"/>
              <a:ext cx="2610678" cy="2610678"/>
            </a:xfrm>
            <a:prstGeom prst="rect">
              <a:avLst/>
            </a:prstGeom>
          </p:spPr>
        </p:pic>
        <p:pic>
          <p:nvPicPr>
            <p:cNvPr id="5" name="Picture 4" descr="Algebra Nation banner">
              <a:extLst>
                <a:ext uri="{FF2B5EF4-FFF2-40B4-BE49-F238E27FC236}">
                  <a16:creationId xmlns:a16="http://schemas.microsoft.com/office/drawing/2014/main" id="{394FB30C-287F-C14D-98E0-58DDD8B4B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8005" y="1539101"/>
              <a:ext cx="715990" cy="930787"/>
            </a:xfrm>
            <a:prstGeom prst="rect">
              <a:avLst/>
            </a:prstGeom>
          </p:spPr>
        </p:pic>
      </p:grpSp>
      <p:sp>
        <p:nvSpPr>
          <p:cNvPr id="6" name="TextBox 5">
            <a:extLst>
              <a:ext uri="{FF2B5EF4-FFF2-40B4-BE49-F238E27FC236}">
                <a16:creationId xmlns:a16="http://schemas.microsoft.com/office/drawing/2014/main" id="{9E1A0FCA-63E6-5846-9765-AA82A2DA5066}"/>
              </a:ext>
            </a:extLst>
          </p:cNvPr>
          <p:cNvSpPr txBox="1"/>
          <p:nvPr/>
        </p:nvSpPr>
        <p:spPr>
          <a:xfrm>
            <a:off x="5196190" y="758505"/>
            <a:ext cx="1824538" cy="369332"/>
          </a:xfrm>
          <a:prstGeom prst="rect">
            <a:avLst/>
          </a:prstGeom>
          <a:noFill/>
        </p:spPr>
        <p:txBody>
          <a:bodyPr wrap="none" rtlCol="0">
            <a:spAutoFit/>
          </a:bodyPr>
          <a:lstStyle/>
          <a:p>
            <a:r>
              <a:rPr lang="en-US" dirty="0"/>
              <a:t>32,685 students</a:t>
            </a:r>
          </a:p>
        </p:txBody>
      </p:sp>
      <p:sp>
        <p:nvSpPr>
          <p:cNvPr id="8" name="Slide Number Placeholder 7">
            <a:extLst>
              <a:ext uri="{FF2B5EF4-FFF2-40B4-BE49-F238E27FC236}">
                <a16:creationId xmlns:a16="http://schemas.microsoft.com/office/drawing/2014/main" id="{477DEC78-ACE8-A948-ADE2-838DEB1E5B79}"/>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396632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548-7D9D-8E44-B8F6-6498E197CD49}"/>
              </a:ext>
            </a:extLst>
          </p:cNvPr>
          <p:cNvSpPr>
            <a:spLocks noGrp="1"/>
          </p:cNvSpPr>
          <p:nvPr>
            <p:ph type="title"/>
          </p:nvPr>
        </p:nvSpPr>
        <p:spPr/>
        <p:txBody>
          <a:bodyPr/>
          <a:lstStyle/>
          <a:p>
            <a:r>
              <a:rPr lang="en-US" dirty="0"/>
              <a:t>Data</a:t>
            </a:r>
          </a:p>
        </p:txBody>
      </p:sp>
      <p:grpSp>
        <p:nvGrpSpPr>
          <p:cNvPr id="7" name="Group 6">
            <a:extLst>
              <a:ext uri="{FF2B5EF4-FFF2-40B4-BE49-F238E27FC236}">
                <a16:creationId xmlns:a16="http://schemas.microsoft.com/office/drawing/2014/main" id="{265D93E8-DF1C-B741-B429-91D65EFEB8E0}"/>
              </a:ext>
            </a:extLst>
          </p:cNvPr>
          <p:cNvGrpSpPr/>
          <p:nvPr/>
        </p:nvGrpSpPr>
        <p:grpSpPr>
          <a:xfrm>
            <a:off x="4790661" y="818322"/>
            <a:ext cx="2610678" cy="2610678"/>
            <a:chOff x="4790661" y="818322"/>
            <a:chExt cx="2610678" cy="2610678"/>
          </a:xfrm>
        </p:grpSpPr>
        <p:pic>
          <p:nvPicPr>
            <p:cNvPr id="4" name="Graphic 3" descr="Monitor">
              <a:extLst>
                <a:ext uri="{FF2B5EF4-FFF2-40B4-BE49-F238E27FC236}">
                  <a16:creationId xmlns:a16="http://schemas.microsoft.com/office/drawing/2014/main" id="{1E292863-FF95-4C40-AE3F-555BBFC43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661" y="818322"/>
              <a:ext cx="2610678" cy="2610678"/>
            </a:xfrm>
            <a:prstGeom prst="rect">
              <a:avLst/>
            </a:prstGeom>
          </p:spPr>
        </p:pic>
        <p:pic>
          <p:nvPicPr>
            <p:cNvPr id="5" name="Picture 4" descr="Algebra Nation banner">
              <a:extLst>
                <a:ext uri="{FF2B5EF4-FFF2-40B4-BE49-F238E27FC236}">
                  <a16:creationId xmlns:a16="http://schemas.microsoft.com/office/drawing/2014/main" id="{394FB30C-287F-C14D-98E0-58DDD8B4B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8005" y="1539101"/>
              <a:ext cx="715990" cy="930787"/>
            </a:xfrm>
            <a:prstGeom prst="rect">
              <a:avLst/>
            </a:prstGeom>
          </p:spPr>
        </p:pic>
      </p:grpSp>
      <p:sp>
        <p:nvSpPr>
          <p:cNvPr id="6" name="TextBox 5">
            <a:extLst>
              <a:ext uri="{FF2B5EF4-FFF2-40B4-BE49-F238E27FC236}">
                <a16:creationId xmlns:a16="http://schemas.microsoft.com/office/drawing/2014/main" id="{9E1A0FCA-63E6-5846-9765-AA82A2DA5066}"/>
              </a:ext>
            </a:extLst>
          </p:cNvPr>
          <p:cNvSpPr txBox="1"/>
          <p:nvPr/>
        </p:nvSpPr>
        <p:spPr>
          <a:xfrm>
            <a:off x="5196190" y="758505"/>
            <a:ext cx="1824538" cy="369332"/>
          </a:xfrm>
          <a:prstGeom prst="rect">
            <a:avLst/>
          </a:prstGeom>
          <a:noFill/>
        </p:spPr>
        <p:txBody>
          <a:bodyPr wrap="none" rtlCol="0">
            <a:spAutoFit/>
          </a:bodyPr>
          <a:lstStyle/>
          <a:p>
            <a:r>
              <a:rPr lang="en-US" dirty="0"/>
              <a:t>32,685 students</a:t>
            </a:r>
          </a:p>
        </p:txBody>
      </p:sp>
      <p:cxnSp>
        <p:nvCxnSpPr>
          <p:cNvPr id="10" name="Straight Arrow Connector 9">
            <a:extLst>
              <a:ext uri="{FF2B5EF4-FFF2-40B4-BE49-F238E27FC236}">
                <a16:creationId xmlns:a16="http://schemas.microsoft.com/office/drawing/2014/main" id="{101BDBC0-AC5E-5A4D-A2CC-1746E0DE2772}"/>
              </a:ext>
            </a:extLst>
          </p:cNvPr>
          <p:cNvCxnSpPr>
            <a:stCxn id="4" idx="2"/>
          </p:cNvCxnSpPr>
          <p:nvPr/>
        </p:nvCxnSpPr>
        <p:spPr>
          <a:xfrm>
            <a:off x="6096000" y="3429000"/>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19F5F0B-C335-0446-9DF4-F7483D942FFC}"/>
              </a:ext>
            </a:extLst>
          </p:cNvPr>
          <p:cNvSpPr txBox="1"/>
          <p:nvPr/>
        </p:nvSpPr>
        <p:spPr>
          <a:xfrm>
            <a:off x="7251645" y="5180808"/>
            <a:ext cx="1914563" cy="369332"/>
          </a:xfrm>
          <a:prstGeom prst="rect">
            <a:avLst/>
          </a:prstGeom>
          <a:noFill/>
        </p:spPr>
        <p:txBody>
          <a:bodyPr wrap="none" rtlCol="0">
            <a:spAutoFit/>
          </a:bodyPr>
          <a:lstStyle/>
          <a:p>
            <a:r>
              <a:rPr lang="en-US" dirty="0"/>
              <a:t>Quiz Performance</a:t>
            </a:r>
          </a:p>
        </p:txBody>
      </p:sp>
      <p:sp>
        <p:nvSpPr>
          <p:cNvPr id="3" name="TextBox 2">
            <a:extLst>
              <a:ext uri="{FF2B5EF4-FFF2-40B4-BE49-F238E27FC236}">
                <a16:creationId xmlns:a16="http://schemas.microsoft.com/office/drawing/2014/main" id="{10254924-7E2C-BF45-B7AB-E8DA1B8815CF}"/>
              </a:ext>
            </a:extLst>
          </p:cNvPr>
          <p:cNvSpPr txBox="1"/>
          <p:nvPr/>
        </p:nvSpPr>
        <p:spPr>
          <a:xfrm rot="1440286">
            <a:off x="6522162" y="3397433"/>
            <a:ext cx="728084" cy="369332"/>
          </a:xfrm>
          <a:prstGeom prst="rect">
            <a:avLst/>
          </a:prstGeom>
          <a:noFill/>
        </p:spPr>
        <p:txBody>
          <a:bodyPr wrap="none" rtlCol="0">
            <a:spAutoFit/>
          </a:bodyPr>
          <a:lstStyle/>
          <a:p>
            <a:r>
              <a:rPr lang="en-US" dirty="0"/>
              <a:t>labels</a:t>
            </a:r>
          </a:p>
        </p:txBody>
      </p:sp>
      <p:pic>
        <p:nvPicPr>
          <p:cNvPr id="20" name="Picture 19" descr="quiz by Erik Arndt from the Noun Project">
            <a:extLst>
              <a:ext uri="{FF2B5EF4-FFF2-40B4-BE49-F238E27FC236}">
                <a16:creationId xmlns:a16="http://schemas.microsoft.com/office/drawing/2014/main" id="{E2ACC512-D9FA-3049-8BDB-CE65F8EB59D0}"/>
              </a:ext>
            </a:extLst>
          </p:cNvPr>
          <p:cNvPicPr>
            <a:picLocks noChangeAspect="1"/>
          </p:cNvPicPr>
          <p:nvPr/>
        </p:nvPicPr>
        <p:blipFill rotWithShape="1">
          <a:blip r:embed="rId6"/>
          <a:srcRect b="19151"/>
          <a:stretch/>
        </p:blipFill>
        <p:spPr>
          <a:xfrm>
            <a:off x="7513983" y="4108174"/>
            <a:ext cx="1389888" cy="1123702"/>
          </a:xfrm>
          <a:prstGeom prst="rect">
            <a:avLst/>
          </a:prstGeom>
        </p:spPr>
      </p:pic>
      <p:sp>
        <p:nvSpPr>
          <p:cNvPr id="8" name="Slide Number Placeholder 7">
            <a:extLst>
              <a:ext uri="{FF2B5EF4-FFF2-40B4-BE49-F238E27FC236}">
                <a16:creationId xmlns:a16="http://schemas.microsoft.com/office/drawing/2014/main" id="{477DEC78-ACE8-A948-ADE2-838DEB1E5B79}"/>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77525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6"/>
              <a:stretch>
                <a:fillRect/>
              </a:stretch>
            </p:blipFill>
            <p:spPr>
              <a:xfrm>
                <a:off x="5977800" y="3007710"/>
                <a:ext cx="927000" cy="774360"/>
              </a:xfrm>
              <a:prstGeom prst="rect">
                <a:avLst/>
              </a:prstGeom>
            </p:spPr>
          </p:pic>
        </mc:Fallback>
      </mc:AlternateContent>
      <p:sp>
        <p:nvSpPr>
          <p:cNvPr id="5" name="TextBox 4">
            <a:extLst>
              <a:ext uri="{FF2B5EF4-FFF2-40B4-BE49-F238E27FC236}">
                <a16:creationId xmlns:a16="http://schemas.microsoft.com/office/drawing/2014/main" id="{66862F5D-E1A9-B74F-B94C-56677678CC68}"/>
              </a:ext>
            </a:extLst>
          </p:cNvPr>
          <p:cNvSpPr txBox="1"/>
          <p:nvPr/>
        </p:nvSpPr>
        <p:spPr>
          <a:xfrm>
            <a:off x="1128178" y="2195936"/>
            <a:ext cx="3420094" cy="3046988"/>
          </a:xfrm>
          <a:prstGeom prst="rect">
            <a:avLst/>
          </a:prstGeom>
          <a:noFill/>
        </p:spPr>
        <p:txBody>
          <a:bodyPr wrap="square" rtlCol="0">
            <a:spAutoFit/>
          </a:bodyPr>
          <a:lstStyle/>
          <a:p>
            <a:r>
              <a:rPr lang="en-US" sz="4800" b="1" dirty="0"/>
              <a:t>Interactive</a:t>
            </a:r>
          </a:p>
          <a:p>
            <a:r>
              <a:rPr lang="en-US" sz="4800" b="1" dirty="0"/>
              <a:t>Constructive</a:t>
            </a:r>
          </a:p>
          <a:p>
            <a:r>
              <a:rPr lang="en-US" sz="4800" b="1" dirty="0"/>
              <a:t>Active</a:t>
            </a:r>
          </a:p>
          <a:p>
            <a:r>
              <a:rPr lang="en-US" sz="4800" b="1" dirty="0"/>
              <a:t>Passive</a:t>
            </a:r>
            <a:endParaRPr lang="en-US" sz="1400" b="1" dirty="0"/>
          </a:p>
        </p:txBody>
      </p:sp>
      <p:sp>
        <p:nvSpPr>
          <p:cNvPr id="2" name="Slide Number Placeholder 1">
            <a:extLst>
              <a:ext uri="{FF2B5EF4-FFF2-40B4-BE49-F238E27FC236}">
                <a16:creationId xmlns:a16="http://schemas.microsoft.com/office/drawing/2014/main" id="{D7D77E55-DD7D-4542-883E-D124192C821E}"/>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47166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0BF4A6-755E-7F47-8D5B-784C73D857EF}"/>
              </a:ext>
            </a:extLst>
          </p:cNvPr>
          <p:cNvCxnSpPr/>
          <p:nvPr/>
        </p:nvCxnSpPr>
        <p:spPr>
          <a:xfrm>
            <a:off x="1371600" y="3429000"/>
            <a:ext cx="9889435"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CE5C1FC-6104-1848-9916-49EF6A0BC5D5}"/>
              </a:ext>
            </a:extLst>
          </p:cNvPr>
          <p:cNvCxnSpPr/>
          <p:nvPr/>
        </p:nvCxnSpPr>
        <p:spPr>
          <a:xfrm>
            <a:off x="1371600" y="3180522"/>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168D9871-2A11-B649-8BD8-DFEB7E4B94BD}"/>
              </a:ext>
            </a:extLst>
          </p:cNvPr>
          <p:cNvCxnSpPr/>
          <p:nvPr/>
        </p:nvCxnSpPr>
        <p:spPr>
          <a:xfrm>
            <a:off x="11264348" y="3200400"/>
            <a:ext cx="0" cy="45720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A7A4930-DD84-DA46-A86D-3D8D8D2DF0F0}"/>
              </a:ext>
            </a:extLst>
          </p:cNvPr>
          <p:cNvSpPr txBox="1"/>
          <p:nvPr/>
        </p:nvSpPr>
        <p:spPr>
          <a:xfrm>
            <a:off x="783534" y="3210340"/>
            <a:ext cx="599844" cy="369332"/>
          </a:xfrm>
          <a:prstGeom prst="rect">
            <a:avLst/>
          </a:prstGeom>
          <a:noFill/>
        </p:spPr>
        <p:txBody>
          <a:bodyPr wrap="none" rtlCol="0">
            <a:spAutoFit/>
          </a:bodyPr>
          <a:lstStyle/>
          <a:p>
            <a:r>
              <a:rPr lang="en-US" dirty="0"/>
              <a:t>Fine</a:t>
            </a:r>
          </a:p>
        </p:txBody>
      </p:sp>
      <p:sp>
        <p:nvSpPr>
          <p:cNvPr id="10" name="TextBox 9">
            <a:extLst>
              <a:ext uri="{FF2B5EF4-FFF2-40B4-BE49-F238E27FC236}">
                <a16:creationId xmlns:a16="http://schemas.microsoft.com/office/drawing/2014/main" id="{1724DAA4-0036-3544-A496-D351E523C94B}"/>
              </a:ext>
            </a:extLst>
          </p:cNvPr>
          <p:cNvSpPr txBox="1"/>
          <p:nvPr/>
        </p:nvSpPr>
        <p:spPr>
          <a:xfrm>
            <a:off x="11261035" y="3254130"/>
            <a:ext cx="864083" cy="369332"/>
          </a:xfrm>
          <a:prstGeom prst="rect">
            <a:avLst/>
          </a:prstGeom>
          <a:noFill/>
        </p:spPr>
        <p:txBody>
          <a:bodyPr wrap="none" rtlCol="0">
            <a:spAutoFit/>
          </a:bodyPr>
          <a:lstStyle/>
          <a:p>
            <a:r>
              <a:rPr lang="en-US" dirty="0"/>
              <a:t>Coarse</a:t>
            </a:r>
          </a:p>
        </p:txBody>
      </p:sp>
      <p:cxnSp>
        <p:nvCxnSpPr>
          <p:cNvPr id="11" name="Straight Connector 10">
            <a:extLst>
              <a:ext uri="{FF2B5EF4-FFF2-40B4-BE49-F238E27FC236}">
                <a16:creationId xmlns:a16="http://schemas.microsoft.com/office/drawing/2014/main" id="{93D01A1E-35A3-5C4E-914E-7EBE9BF6E0BD}"/>
              </a:ext>
            </a:extLst>
          </p:cNvPr>
          <p:cNvCxnSpPr/>
          <p:nvPr/>
        </p:nvCxnSpPr>
        <p:spPr>
          <a:xfrm>
            <a:off x="2080591"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CF35317-DE2F-154E-8FEF-40895FAAA8F9}"/>
              </a:ext>
            </a:extLst>
          </p:cNvPr>
          <p:cNvCxnSpPr/>
          <p:nvPr/>
        </p:nvCxnSpPr>
        <p:spPr>
          <a:xfrm>
            <a:off x="3048000"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14C14964-20E4-D349-A98F-7A0B2AC58A4C}"/>
              </a:ext>
            </a:extLst>
          </p:cNvPr>
          <p:cNvCxnSpPr/>
          <p:nvPr/>
        </p:nvCxnSpPr>
        <p:spPr>
          <a:xfrm>
            <a:off x="610593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BB376FCB-7BCD-6B42-9DA1-5561388CE6E9}"/>
              </a:ext>
            </a:extLst>
          </p:cNvPr>
          <p:cNvCxnSpPr/>
          <p:nvPr/>
        </p:nvCxnSpPr>
        <p:spPr>
          <a:xfrm>
            <a:off x="8358809" y="3200400"/>
            <a:ext cx="0" cy="4572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09A3D57-EB21-6E48-A0B7-A8A64E918688}"/>
              </a:ext>
            </a:extLst>
          </p:cNvPr>
          <p:cNvCxnSpPr/>
          <p:nvPr/>
        </p:nvCxnSpPr>
        <p:spPr>
          <a:xfrm>
            <a:off x="9293087"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13504F8E-43D0-974E-9E20-94F32FE6B43A}"/>
              </a:ext>
            </a:extLst>
          </p:cNvPr>
          <p:cNvSpPr txBox="1"/>
          <p:nvPr/>
        </p:nvSpPr>
        <p:spPr>
          <a:xfrm>
            <a:off x="1772237" y="2870826"/>
            <a:ext cx="616707" cy="369332"/>
          </a:xfrm>
          <a:prstGeom prst="rect">
            <a:avLst/>
          </a:prstGeom>
          <a:noFill/>
        </p:spPr>
        <p:txBody>
          <a:bodyPr wrap="none" rtlCol="0">
            <a:spAutoFit/>
          </a:bodyPr>
          <a:lstStyle/>
          <a:p>
            <a:r>
              <a:rPr lang="en-US" dirty="0"/>
              <a:t>Item</a:t>
            </a:r>
          </a:p>
        </p:txBody>
      </p:sp>
      <p:sp>
        <p:nvSpPr>
          <p:cNvPr id="17" name="TextBox 16">
            <a:extLst>
              <a:ext uri="{FF2B5EF4-FFF2-40B4-BE49-F238E27FC236}">
                <a16:creationId xmlns:a16="http://schemas.microsoft.com/office/drawing/2014/main" id="{EF3C0752-D112-8545-889E-A13E33BA1332}"/>
              </a:ext>
            </a:extLst>
          </p:cNvPr>
          <p:cNvSpPr txBox="1"/>
          <p:nvPr/>
        </p:nvSpPr>
        <p:spPr>
          <a:xfrm>
            <a:off x="2306130" y="3616118"/>
            <a:ext cx="1483740" cy="646331"/>
          </a:xfrm>
          <a:prstGeom prst="rect">
            <a:avLst/>
          </a:prstGeom>
          <a:noFill/>
        </p:spPr>
        <p:txBody>
          <a:bodyPr wrap="none" rtlCol="0">
            <a:spAutoFit/>
          </a:bodyPr>
          <a:lstStyle/>
          <a:p>
            <a:pPr algn="ctr"/>
            <a:r>
              <a:rPr lang="en-US" dirty="0"/>
              <a:t>Programming</a:t>
            </a:r>
          </a:p>
          <a:p>
            <a:pPr algn="ctr"/>
            <a:r>
              <a:rPr lang="en-US" dirty="0"/>
              <a:t>Problem</a:t>
            </a:r>
          </a:p>
        </p:txBody>
      </p:sp>
      <p:sp>
        <p:nvSpPr>
          <p:cNvPr id="18" name="TextBox 17">
            <a:extLst>
              <a:ext uri="{FF2B5EF4-FFF2-40B4-BE49-F238E27FC236}">
                <a16:creationId xmlns:a16="http://schemas.microsoft.com/office/drawing/2014/main" id="{3AC7BF98-1AAB-2B43-838E-46AE333FEAD2}"/>
              </a:ext>
            </a:extLst>
          </p:cNvPr>
          <p:cNvSpPr txBox="1"/>
          <p:nvPr/>
        </p:nvSpPr>
        <p:spPr>
          <a:xfrm>
            <a:off x="5754237" y="2543987"/>
            <a:ext cx="714939" cy="646331"/>
          </a:xfrm>
          <a:prstGeom prst="rect">
            <a:avLst/>
          </a:prstGeom>
          <a:noFill/>
        </p:spPr>
        <p:txBody>
          <a:bodyPr wrap="none" rtlCol="0">
            <a:spAutoFit/>
          </a:bodyPr>
          <a:lstStyle/>
          <a:p>
            <a:r>
              <a:rPr lang="en-US" dirty="0"/>
              <a:t>Short</a:t>
            </a:r>
          </a:p>
          <a:p>
            <a:r>
              <a:rPr lang="en-US" dirty="0"/>
              <a:t>Quiz</a:t>
            </a:r>
          </a:p>
        </p:txBody>
      </p:sp>
      <p:sp>
        <p:nvSpPr>
          <p:cNvPr id="19" name="TextBox 18">
            <a:extLst>
              <a:ext uri="{FF2B5EF4-FFF2-40B4-BE49-F238E27FC236}">
                <a16:creationId xmlns:a16="http://schemas.microsoft.com/office/drawing/2014/main" id="{931B781C-9357-1C47-B28B-9058F310C4BC}"/>
              </a:ext>
            </a:extLst>
          </p:cNvPr>
          <p:cNvSpPr txBox="1"/>
          <p:nvPr/>
        </p:nvSpPr>
        <p:spPr>
          <a:xfrm>
            <a:off x="8011770" y="3578666"/>
            <a:ext cx="718466" cy="646331"/>
          </a:xfrm>
          <a:prstGeom prst="rect">
            <a:avLst/>
          </a:prstGeom>
          <a:noFill/>
        </p:spPr>
        <p:txBody>
          <a:bodyPr wrap="none" rtlCol="0">
            <a:spAutoFit/>
          </a:bodyPr>
          <a:lstStyle/>
          <a:p>
            <a:pPr algn="ctr"/>
            <a:r>
              <a:rPr lang="en-US" dirty="0"/>
              <a:t>Long</a:t>
            </a:r>
          </a:p>
          <a:p>
            <a:pPr algn="ctr"/>
            <a:r>
              <a:rPr lang="en-US" dirty="0"/>
              <a:t>Exam</a:t>
            </a:r>
          </a:p>
        </p:txBody>
      </p:sp>
      <p:sp>
        <p:nvSpPr>
          <p:cNvPr id="20" name="TextBox 19">
            <a:extLst>
              <a:ext uri="{FF2B5EF4-FFF2-40B4-BE49-F238E27FC236}">
                <a16:creationId xmlns:a16="http://schemas.microsoft.com/office/drawing/2014/main" id="{3116F2B1-594C-BA4C-9AF3-F85B8DD6E9B3}"/>
              </a:ext>
            </a:extLst>
          </p:cNvPr>
          <p:cNvSpPr txBox="1"/>
          <p:nvPr/>
        </p:nvSpPr>
        <p:spPr>
          <a:xfrm>
            <a:off x="9892541" y="3653246"/>
            <a:ext cx="1022075" cy="369332"/>
          </a:xfrm>
          <a:prstGeom prst="rect">
            <a:avLst/>
          </a:prstGeom>
          <a:noFill/>
        </p:spPr>
        <p:txBody>
          <a:bodyPr wrap="none" rtlCol="0">
            <a:spAutoFit/>
          </a:bodyPr>
          <a:lstStyle/>
          <a:p>
            <a:r>
              <a:rPr lang="en-US" dirty="0"/>
              <a:t>Drop-out</a:t>
            </a:r>
          </a:p>
        </p:txBody>
      </p:sp>
      <p:cxnSp>
        <p:nvCxnSpPr>
          <p:cNvPr id="21" name="Straight Connector 20">
            <a:extLst>
              <a:ext uri="{FF2B5EF4-FFF2-40B4-BE49-F238E27FC236}">
                <a16:creationId xmlns:a16="http://schemas.microsoft.com/office/drawing/2014/main" id="{F7FD0F18-1365-8848-984A-DE836B84B854}"/>
              </a:ext>
            </a:extLst>
          </p:cNvPr>
          <p:cNvCxnSpPr/>
          <p:nvPr/>
        </p:nvCxnSpPr>
        <p:spPr>
          <a:xfrm>
            <a:off x="10475014" y="3210196"/>
            <a:ext cx="0" cy="457200"/>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50937F5C-F4F9-CE4A-8AA6-76008294E096}"/>
              </a:ext>
            </a:extLst>
          </p:cNvPr>
          <p:cNvSpPr txBox="1"/>
          <p:nvPr/>
        </p:nvSpPr>
        <p:spPr>
          <a:xfrm>
            <a:off x="8859442" y="2573228"/>
            <a:ext cx="867289" cy="646331"/>
          </a:xfrm>
          <a:prstGeom prst="rect">
            <a:avLst/>
          </a:prstGeom>
          <a:noFill/>
        </p:spPr>
        <p:txBody>
          <a:bodyPr wrap="none" rtlCol="0">
            <a:spAutoFit/>
          </a:bodyPr>
          <a:lstStyle/>
          <a:p>
            <a:pPr algn="ctr"/>
            <a:r>
              <a:rPr lang="en-US" dirty="0"/>
              <a:t>Course</a:t>
            </a:r>
          </a:p>
          <a:p>
            <a:pPr algn="ctr"/>
            <a:r>
              <a:rPr lang="en-US" dirty="0"/>
              <a:t>Grade</a:t>
            </a:r>
          </a:p>
        </p:txBody>
      </p:sp>
      <p:sp>
        <p:nvSpPr>
          <p:cNvPr id="25" name="Frame 24">
            <a:extLst>
              <a:ext uri="{FF2B5EF4-FFF2-40B4-BE49-F238E27FC236}">
                <a16:creationId xmlns:a16="http://schemas.microsoft.com/office/drawing/2014/main" id="{9BC061FF-EF86-EE4A-8393-FF9F21A0B63D}"/>
              </a:ext>
            </a:extLst>
          </p:cNvPr>
          <p:cNvSpPr/>
          <p:nvPr/>
        </p:nvSpPr>
        <p:spPr>
          <a:xfrm>
            <a:off x="5157818" y="2221180"/>
            <a:ext cx="1876364" cy="1958439"/>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27" name="Slide Number Placeholder 26">
            <a:extLst>
              <a:ext uri="{FF2B5EF4-FFF2-40B4-BE49-F238E27FC236}">
                <a16:creationId xmlns:a16="http://schemas.microsoft.com/office/drawing/2014/main" id="{023570B0-0E1A-1541-87B9-78C42C76CCF2}"/>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1256071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C5D0-D97C-0342-9F6E-D9558CE4C79A}"/>
              </a:ext>
            </a:extLst>
          </p:cNvPr>
          <p:cNvSpPr>
            <a:spLocks noGrp="1"/>
          </p:cNvSpPr>
          <p:nvPr>
            <p:ph type="title"/>
          </p:nvPr>
        </p:nvSpPr>
        <p:spPr/>
        <p:txBody>
          <a:bodyPr/>
          <a:lstStyle/>
          <a:p>
            <a:r>
              <a:rPr lang="en-US" dirty="0"/>
              <a:t>Quizzes</a:t>
            </a:r>
          </a:p>
        </p:txBody>
      </p:sp>
      <p:pic>
        <p:nvPicPr>
          <p:cNvPr id="4" name="Picture 3" descr="The question reads &quot;Express the product of 2x^2 + 6x - 8 and x + 3 in standard form&quot;&#10;&#10;Below the question is a text entry box and calculator buttons to input an answer. " title="Screen shot of open-ended quiz question">
            <a:extLst>
              <a:ext uri="{FF2B5EF4-FFF2-40B4-BE49-F238E27FC236}">
                <a16:creationId xmlns:a16="http://schemas.microsoft.com/office/drawing/2014/main" id="{76800100-3F33-9A44-9041-8E056ED7DB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10969" y="1923662"/>
            <a:ext cx="4283720" cy="3010676"/>
          </a:xfrm>
          <a:prstGeom prst="rect">
            <a:avLst/>
          </a:prstGeom>
          <a:noFill/>
        </p:spPr>
      </p:pic>
      <p:pic>
        <p:nvPicPr>
          <p:cNvPr id="5" name="Picture 4" descr="Screenshot of quiz feedback page. The feedback shows that question 2 is correct while question 1 and question 3 are incorrect.">
            <a:extLst>
              <a:ext uri="{FF2B5EF4-FFF2-40B4-BE49-F238E27FC236}">
                <a16:creationId xmlns:a16="http://schemas.microsoft.com/office/drawing/2014/main" id="{1D0782D4-B2CA-A14A-8D9E-5EEE9CB7D98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1755" y="1923662"/>
            <a:ext cx="4810848" cy="3010676"/>
          </a:xfrm>
          <a:prstGeom prst="rect">
            <a:avLst/>
          </a:prstGeom>
          <a:noFill/>
          <a:ln w="3175">
            <a:solidFill>
              <a:schemeClr val="tx1"/>
            </a:solidFill>
          </a:ln>
        </p:spPr>
      </p:pic>
      <p:sp>
        <p:nvSpPr>
          <p:cNvPr id="6" name="Slide Number Placeholder 5">
            <a:extLst>
              <a:ext uri="{FF2B5EF4-FFF2-40B4-BE49-F238E27FC236}">
                <a16:creationId xmlns:a16="http://schemas.microsoft.com/office/drawing/2014/main" id="{3C3962B7-9114-C441-BD86-BA0E529DC571}"/>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1789977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548-7D9D-8E44-B8F6-6498E197CD49}"/>
              </a:ext>
            </a:extLst>
          </p:cNvPr>
          <p:cNvSpPr>
            <a:spLocks noGrp="1"/>
          </p:cNvSpPr>
          <p:nvPr>
            <p:ph type="title"/>
          </p:nvPr>
        </p:nvSpPr>
        <p:spPr/>
        <p:txBody>
          <a:bodyPr/>
          <a:lstStyle/>
          <a:p>
            <a:r>
              <a:rPr lang="en-US" dirty="0"/>
              <a:t>Data</a:t>
            </a:r>
          </a:p>
        </p:txBody>
      </p:sp>
      <p:grpSp>
        <p:nvGrpSpPr>
          <p:cNvPr id="7" name="Group 6">
            <a:extLst>
              <a:ext uri="{FF2B5EF4-FFF2-40B4-BE49-F238E27FC236}">
                <a16:creationId xmlns:a16="http://schemas.microsoft.com/office/drawing/2014/main" id="{265D93E8-DF1C-B741-B429-91D65EFEB8E0}"/>
              </a:ext>
            </a:extLst>
          </p:cNvPr>
          <p:cNvGrpSpPr/>
          <p:nvPr/>
        </p:nvGrpSpPr>
        <p:grpSpPr>
          <a:xfrm>
            <a:off x="4790661" y="818322"/>
            <a:ext cx="2610678" cy="2610678"/>
            <a:chOff x="4790661" y="818322"/>
            <a:chExt cx="2610678" cy="2610678"/>
          </a:xfrm>
        </p:grpSpPr>
        <p:pic>
          <p:nvPicPr>
            <p:cNvPr id="4" name="Graphic 3" descr="Monitor">
              <a:extLst>
                <a:ext uri="{FF2B5EF4-FFF2-40B4-BE49-F238E27FC236}">
                  <a16:creationId xmlns:a16="http://schemas.microsoft.com/office/drawing/2014/main" id="{1E292863-FF95-4C40-AE3F-555BBFC43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661" y="818322"/>
              <a:ext cx="2610678" cy="2610678"/>
            </a:xfrm>
            <a:prstGeom prst="rect">
              <a:avLst/>
            </a:prstGeom>
          </p:spPr>
        </p:pic>
        <p:pic>
          <p:nvPicPr>
            <p:cNvPr id="5" name="Picture 4" descr="Algebra Nation banner">
              <a:extLst>
                <a:ext uri="{FF2B5EF4-FFF2-40B4-BE49-F238E27FC236}">
                  <a16:creationId xmlns:a16="http://schemas.microsoft.com/office/drawing/2014/main" id="{394FB30C-287F-C14D-98E0-58DDD8B4B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8005" y="1539101"/>
              <a:ext cx="715990" cy="930787"/>
            </a:xfrm>
            <a:prstGeom prst="rect">
              <a:avLst/>
            </a:prstGeom>
          </p:spPr>
        </p:pic>
      </p:grpSp>
      <p:sp>
        <p:nvSpPr>
          <p:cNvPr id="6" name="TextBox 5">
            <a:extLst>
              <a:ext uri="{FF2B5EF4-FFF2-40B4-BE49-F238E27FC236}">
                <a16:creationId xmlns:a16="http://schemas.microsoft.com/office/drawing/2014/main" id="{9E1A0FCA-63E6-5846-9765-AA82A2DA5066}"/>
              </a:ext>
            </a:extLst>
          </p:cNvPr>
          <p:cNvSpPr txBox="1"/>
          <p:nvPr/>
        </p:nvSpPr>
        <p:spPr>
          <a:xfrm>
            <a:off x="5196190" y="758505"/>
            <a:ext cx="1824538" cy="369332"/>
          </a:xfrm>
          <a:prstGeom prst="rect">
            <a:avLst/>
          </a:prstGeom>
          <a:noFill/>
        </p:spPr>
        <p:txBody>
          <a:bodyPr wrap="none" rtlCol="0">
            <a:spAutoFit/>
          </a:bodyPr>
          <a:lstStyle/>
          <a:p>
            <a:r>
              <a:rPr lang="en-US" dirty="0"/>
              <a:t>32,685 students</a:t>
            </a:r>
          </a:p>
        </p:txBody>
      </p:sp>
      <p:cxnSp>
        <p:nvCxnSpPr>
          <p:cNvPr id="10" name="Straight Arrow Connector 9">
            <a:extLst>
              <a:ext uri="{FF2B5EF4-FFF2-40B4-BE49-F238E27FC236}">
                <a16:creationId xmlns:a16="http://schemas.microsoft.com/office/drawing/2014/main" id="{101BDBC0-AC5E-5A4D-A2CC-1746E0DE2772}"/>
              </a:ext>
            </a:extLst>
          </p:cNvPr>
          <p:cNvCxnSpPr>
            <a:stCxn id="4" idx="2"/>
          </p:cNvCxnSpPr>
          <p:nvPr/>
        </p:nvCxnSpPr>
        <p:spPr>
          <a:xfrm>
            <a:off x="6096000" y="3429000"/>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19F5F0B-C335-0446-9DF4-F7483D942FFC}"/>
              </a:ext>
            </a:extLst>
          </p:cNvPr>
          <p:cNvSpPr txBox="1"/>
          <p:nvPr/>
        </p:nvSpPr>
        <p:spPr>
          <a:xfrm>
            <a:off x="7251645" y="5231876"/>
            <a:ext cx="1914562" cy="923330"/>
          </a:xfrm>
          <a:prstGeom prst="rect">
            <a:avLst/>
          </a:prstGeom>
          <a:noFill/>
        </p:spPr>
        <p:txBody>
          <a:bodyPr wrap="none" rtlCol="0">
            <a:spAutoFit/>
          </a:bodyPr>
          <a:lstStyle/>
          <a:p>
            <a:pPr algn="ctr"/>
            <a:r>
              <a:rPr lang="en-US" dirty="0"/>
              <a:t>Quiz Performance</a:t>
            </a:r>
          </a:p>
          <a:p>
            <a:pPr algn="ctr"/>
            <a:r>
              <a:rPr lang="en-US" dirty="0"/>
              <a:t>(1</a:t>
            </a:r>
            <a:r>
              <a:rPr lang="en-US" baseline="30000" dirty="0"/>
              <a:t>st</a:t>
            </a:r>
            <a:r>
              <a:rPr lang="en-US" dirty="0"/>
              <a:t> attempt only,</a:t>
            </a:r>
          </a:p>
          <a:p>
            <a:pPr algn="ctr"/>
            <a:r>
              <a:rPr lang="en-US" dirty="0"/>
              <a:t>N = 210,020)</a:t>
            </a:r>
          </a:p>
        </p:txBody>
      </p:sp>
      <p:sp>
        <p:nvSpPr>
          <p:cNvPr id="3" name="TextBox 2">
            <a:extLst>
              <a:ext uri="{FF2B5EF4-FFF2-40B4-BE49-F238E27FC236}">
                <a16:creationId xmlns:a16="http://schemas.microsoft.com/office/drawing/2014/main" id="{10254924-7E2C-BF45-B7AB-E8DA1B8815CF}"/>
              </a:ext>
            </a:extLst>
          </p:cNvPr>
          <p:cNvSpPr txBox="1"/>
          <p:nvPr/>
        </p:nvSpPr>
        <p:spPr>
          <a:xfrm rot="1440286">
            <a:off x="6522162" y="3397433"/>
            <a:ext cx="728084" cy="369332"/>
          </a:xfrm>
          <a:prstGeom prst="rect">
            <a:avLst/>
          </a:prstGeom>
          <a:noFill/>
        </p:spPr>
        <p:txBody>
          <a:bodyPr wrap="none" rtlCol="0">
            <a:spAutoFit/>
          </a:bodyPr>
          <a:lstStyle/>
          <a:p>
            <a:r>
              <a:rPr lang="en-US" dirty="0"/>
              <a:t>labels</a:t>
            </a:r>
          </a:p>
        </p:txBody>
      </p:sp>
      <p:pic>
        <p:nvPicPr>
          <p:cNvPr id="20" name="Picture 19" descr="quiz by Erik Arndt from the Noun Project">
            <a:extLst>
              <a:ext uri="{FF2B5EF4-FFF2-40B4-BE49-F238E27FC236}">
                <a16:creationId xmlns:a16="http://schemas.microsoft.com/office/drawing/2014/main" id="{E2ACC512-D9FA-3049-8BDB-CE65F8EB59D0}"/>
              </a:ext>
            </a:extLst>
          </p:cNvPr>
          <p:cNvPicPr>
            <a:picLocks noChangeAspect="1"/>
          </p:cNvPicPr>
          <p:nvPr/>
        </p:nvPicPr>
        <p:blipFill rotWithShape="1">
          <a:blip r:embed="rId6"/>
          <a:srcRect b="19151"/>
          <a:stretch/>
        </p:blipFill>
        <p:spPr>
          <a:xfrm>
            <a:off x="7513983" y="4108174"/>
            <a:ext cx="1389888" cy="1123702"/>
          </a:xfrm>
          <a:prstGeom prst="rect">
            <a:avLst/>
          </a:prstGeom>
        </p:spPr>
      </p:pic>
      <p:sp>
        <p:nvSpPr>
          <p:cNvPr id="8" name="Slide Number Placeholder 7">
            <a:extLst>
              <a:ext uri="{FF2B5EF4-FFF2-40B4-BE49-F238E27FC236}">
                <a16:creationId xmlns:a16="http://schemas.microsoft.com/office/drawing/2014/main" id="{764A3379-EE4D-AA47-86DB-46A1323C9519}"/>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2722360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6548-7D9D-8E44-B8F6-6498E197CD49}"/>
              </a:ext>
            </a:extLst>
          </p:cNvPr>
          <p:cNvSpPr>
            <a:spLocks noGrp="1"/>
          </p:cNvSpPr>
          <p:nvPr>
            <p:ph type="title"/>
          </p:nvPr>
        </p:nvSpPr>
        <p:spPr/>
        <p:txBody>
          <a:bodyPr/>
          <a:lstStyle/>
          <a:p>
            <a:r>
              <a:rPr lang="en-US" dirty="0"/>
              <a:t>Data</a:t>
            </a:r>
          </a:p>
        </p:txBody>
      </p:sp>
      <p:grpSp>
        <p:nvGrpSpPr>
          <p:cNvPr id="7" name="Group 6">
            <a:extLst>
              <a:ext uri="{FF2B5EF4-FFF2-40B4-BE49-F238E27FC236}">
                <a16:creationId xmlns:a16="http://schemas.microsoft.com/office/drawing/2014/main" id="{265D93E8-DF1C-B741-B429-91D65EFEB8E0}"/>
              </a:ext>
            </a:extLst>
          </p:cNvPr>
          <p:cNvGrpSpPr/>
          <p:nvPr/>
        </p:nvGrpSpPr>
        <p:grpSpPr>
          <a:xfrm>
            <a:off x="4790661" y="818322"/>
            <a:ext cx="2610678" cy="2610678"/>
            <a:chOff x="4790661" y="818322"/>
            <a:chExt cx="2610678" cy="2610678"/>
          </a:xfrm>
        </p:grpSpPr>
        <p:pic>
          <p:nvPicPr>
            <p:cNvPr id="4" name="Graphic 3" descr="Monitor">
              <a:extLst>
                <a:ext uri="{FF2B5EF4-FFF2-40B4-BE49-F238E27FC236}">
                  <a16:creationId xmlns:a16="http://schemas.microsoft.com/office/drawing/2014/main" id="{1E292863-FF95-4C40-AE3F-555BBFC43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0661" y="818322"/>
              <a:ext cx="2610678" cy="2610678"/>
            </a:xfrm>
            <a:prstGeom prst="rect">
              <a:avLst/>
            </a:prstGeom>
          </p:spPr>
        </p:pic>
        <p:pic>
          <p:nvPicPr>
            <p:cNvPr id="5" name="Picture 4" descr="Algebra Nation banner">
              <a:extLst>
                <a:ext uri="{FF2B5EF4-FFF2-40B4-BE49-F238E27FC236}">
                  <a16:creationId xmlns:a16="http://schemas.microsoft.com/office/drawing/2014/main" id="{394FB30C-287F-C14D-98E0-58DDD8B4B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8005" y="1539101"/>
              <a:ext cx="715990" cy="930787"/>
            </a:xfrm>
            <a:prstGeom prst="rect">
              <a:avLst/>
            </a:prstGeom>
          </p:spPr>
        </p:pic>
      </p:grpSp>
      <p:sp>
        <p:nvSpPr>
          <p:cNvPr id="6" name="TextBox 5">
            <a:extLst>
              <a:ext uri="{FF2B5EF4-FFF2-40B4-BE49-F238E27FC236}">
                <a16:creationId xmlns:a16="http://schemas.microsoft.com/office/drawing/2014/main" id="{9E1A0FCA-63E6-5846-9765-AA82A2DA5066}"/>
              </a:ext>
            </a:extLst>
          </p:cNvPr>
          <p:cNvSpPr txBox="1"/>
          <p:nvPr/>
        </p:nvSpPr>
        <p:spPr>
          <a:xfrm>
            <a:off x="5196190" y="758505"/>
            <a:ext cx="1824538" cy="369332"/>
          </a:xfrm>
          <a:prstGeom prst="rect">
            <a:avLst/>
          </a:prstGeom>
          <a:noFill/>
        </p:spPr>
        <p:txBody>
          <a:bodyPr wrap="none" rtlCol="0">
            <a:spAutoFit/>
          </a:bodyPr>
          <a:lstStyle/>
          <a:p>
            <a:r>
              <a:rPr lang="en-US" dirty="0"/>
              <a:t>32,685 students</a:t>
            </a:r>
          </a:p>
        </p:txBody>
      </p:sp>
      <p:cxnSp>
        <p:nvCxnSpPr>
          <p:cNvPr id="10" name="Straight Arrow Connector 9">
            <a:extLst>
              <a:ext uri="{FF2B5EF4-FFF2-40B4-BE49-F238E27FC236}">
                <a16:creationId xmlns:a16="http://schemas.microsoft.com/office/drawing/2014/main" id="{101BDBC0-AC5E-5A4D-A2CC-1746E0DE2772}"/>
              </a:ext>
            </a:extLst>
          </p:cNvPr>
          <p:cNvCxnSpPr>
            <a:stCxn id="4" idx="2"/>
          </p:cNvCxnSpPr>
          <p:nvPr/>
        </p:nvCxnSpPr>
        <p:spPr>
          <a:xfrm>
            <a:off x="6096000" y="3429000"/>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19F5F0B-C335-0446-9DF4-F7483D942FFC}"/>
              </a:ext>
            </a:extLst>
          </p:cNvPr>
          <p:cNvSpPr txBox="1"/>
          <p:nvPr/>
        </p:nvSpPr>
        <p:spPr>
          <a:xfrm>
            <a:off x="7251645" y="5231876"/>
            <a:ext cx="1914563" cy="646331"/>
          </a:xfrm>
          <a:prstGeom prst="rect">
            <a:avLst/>
          </a:prstGeom>
          <a:noFill/>
        </p:spPr>
        <p:txBody>
          <a:bodyPr wrap="none" rtlCol="0">
            <a:spAutoFit/>
          </a:bodyPr>
          <a:lstStyle/>
          <a:p>
            <a:pPr algn="ctr"/>
            <a:r>
              <a:rPr lang="en-US" dirty="0"/>
              <a:t>Quiz Performance</a:t>
            </a:r>
          </a:p>
          <a:p>
            <a:pPr algn="ctr"/>
            <a:r>
              <a:rPr lang="en-US" dirty="0"/>
              <a:t>(1</a:t>
            </a:r>
            <a:r>
              <a:rPr lang="en-US" baseline="30000" dirty="0"/>
              <a:t>st</a:t>
            </a:r>
            <a:r>
              <a:rPr lang="en-US" dirty="0"/>
              <a:t> attempt only)</a:t>
            </a:r>
          </a:p>
        </p:txBody>
      </p:sp>
      <p:sp>
        <p:nvSpPr>
          <p:cNvPr id="3" name="TextBox 2">
            <a:extLst>
              <a:ext uri="{FF2B5EF4-FFF2-40B4-BE49-F238E27FC236}">
                <a16:creationId xmlns:a16="http://schemas.microsoft.com/office/drawing/2014/main" id="{10254924-7E2C-BF45-B7AB-E8DA1B8815CF}"/>
              </a:ext>
            </a:extLst>
          </p:cNvPr>
          <p:cNvSpPr txBox="1"/>
          <p:nvPr/>
        </p:nvSpPr>
        <p:spPr>
          <a:xfrm rot="1440286">
            <a:off x="6522162" y="3397433"/>
            <a:ext cx="728084" cy="369332"/>
          </a:xfrm>
          <a:prstGeom prst="rect">
            <a:avLst/>
          </a:prstGeom>
          <a:noFill/>
        </p:spPr>
        <p:txBody>
          <a:bodyPr wrap="none" rtlCol="0">
            <a:spAutoFit/>
          </a:bodyPr>
          <a:lstStyle/>
          <a:p>
            <a:r>
              <a:rPr lang="en-US" dirty="0"/>
              <a:t>labels</a:t>
            </a:r>
          </a:p>
        </p:txBody>
      </p:sp>
      <p:pic>
        <p:nvPicPr>
          <p:cNvPr id="20" name="Picture 19" descr="quiz by Erik Arndt from the Noun Project">
            <a:extLst>
              <a:ext uri="{FF2B5EF4-FFF2-40B4-BE49-F238E27FC236}">
                <a16:creationId xmlns:a16="http://schemas.microsoft.com/office/drawing/2014/main" id="{E2ACC512-D9FA-3049-8BDB-CE65F8EB59D0}"/>
              </a:ext>
            </a:extLst>
          </p:cNvPr>
          <p:cNvPicPr>
            <a:picLocks noChangeAspect="1"/>
          </p:cNvPicPr>
          <p:nvPr/>
        </p:nvPicPr>
        <p:blipFill rotWithShape="1">
          <a:blip r:embed="rId6"/>
          <a:srcRect b="19151"/>
          <a:stretch/>
        </p:blipFill>
        <p:spPr>
          <a:xfrm>
            <a:off x="7513983" y="4108174"/>
            <a:ext cx="1389888" cy="1123702"/>
          </a:xfrm>
          <a:prstGeom prst="rect">
            <a:avLst/>
          </a:prstGeom>
        </p:spPr>
      </p:pic>
      <p:cxnSp>
        <p:nvCxnSpPr>
          <p:cNvPr id="11" name="Straight Arrow Connector 10">
            <a:extLst>
              <a:ext uri="{FF2B5EF4-FFF2-40B4-BE49-F238E27FC236}">
                <a16:creationId xmlns:a16="http://schemas.microsoft.com/office/drawing/2014/main" id="{FAEC32F9-80C6-E94F-9F2C-9A3FDF066EC1}"/>
              </a:ext>
            </a:extLst>
          </p:cNvPr>
          <p:cNvCxnSpPr/>
          <p:nvPr/>
        </p:nvCxnSpPr>
        <p:spPr>
          <a:xfrm flipH="1">
            <a:off x="4240696" y="3429000"/>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pic>
        <p:nvPicPr>
          <p:cNvPr id="12" name="Graphic 11" descr="Cursor">
            <a:extLst>
              <a:ext uri="{FF2B5EF4-FFF2-40B4-BE49-F238E27FC236}">
                <a16:creationId xmlns:a16="http://schemas.microsoft.com/office/drawing/2014/main" id="{322943FA-51FA-9B4D-BE3A-B3696B14A2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03807" y="4317476"/>
            <a:ext cx="914400" cy="914400"/>
          </a:xfrm>
          <a:prstGeom prst="rect">
            <a:avLst/>
          </a:prstGeom>
        </p:spPr>
      </p:pic>
      <p:sp>
        <p:nvSpPr>
          <p:cNvPr id="13" name="TextBox 12">
            <a:extLst>
              <a:ext uri="{FF2B5EF4-FFF2-40B4-BE49-F238E27FC236}">
                <a16:creationId xmlns:a16="http://schemas.microsoft.com/office/drawing/2014/main" id="{6F87248C-72C3-444A-9A75-392FD044B6BF}"/>
              </a:ext>
            </a:extLst>
          </p:cNvPr>
          <p:cNvSpPr txBox="1"/>
          <p:nvPr/>
        </p:nvSpPr>
        <p:spPr>
          <a:xfrm>
            <a:off x="3149628" y="5231876"/>
            <a:ext cx="2182136" cy="369332"/>
          </a:xfrm>
          <a:prstGeom prst="rect">
            <a:avLst/>
          </a:prstGeom>
          <a:noFill/>
        </p:spPr>
        <p:txBody>
          <a:bodyPr wrap="none" rtlCol="0">
            <a:spAutoFit/>
          </a:bodyPr>
          <a:lstStyle/>
          <a:p>
            <a:r>
              <a:rPr lang="en-US" dirty="0"/>
              <a:t>Interaction Click Data</a:t>
            </a:r>
          </a:p>
        </p:txBody>
      </p:sp>
      <p:sp>
        <p:nvSpPr>
          <p:cNvPr id="14" name="TextBox 13">
            <a:extLst>
              <a:ext uri="{FF2B5EF4-FFF2-40B4-BE49-F238E27FC236}">
                <a16:creationId xmlns:a16="http://schemas.microsoft.com/office/drawing/2014/main" id="{D57BD5B8-663C-2E40-B064-FDE3ADED13F2}"/>
              </a:ext>
            </a:extLst>
          </p:cNvPr>
          <p:cNvSpPr txBox="1"/>
          <p:nvPr/>
        </p:nvSpPr>
        <p:spPr>
          <a:xfrm rot="20345843">
            <a:off x="4552686" y="3463475"/>
            <a:ext cx="954428" cy="369332"/>
          </a:xfrm>
          <a:prstGeom prst="rect">
            <a:avLst/>
          </a:prstGeom>
          <a:noFill/>
        </p:spPr>
        <p:txBody>
          <a:bodyPr wrap="none" rtlCol="0">
            <a:spAutoFit/>
          </a:bodyPr>
          <a:lstStyle/>
          <a:p>
            <a:r>
              <a:rPr lang="en-US" dirty="0"/>
              <a:t>features</a:t>
            </a:r>
          </a:p>
        </p:txBody>
      </p:sp>
      <p:sp>
        <p:nvSpPr>
          <p:cNvPr id="8" name="Slide Number Placeholder 7">
            <a:extLst>
              <a:ext uri="{FF2B5EF4-FFF2-40B4-BE49-F238E27FC236}">
                <a16:creationId xmlns:a16="http://schemas.microsoft.com/office/drawing/2014/main" id="{764A3379-EE4D-AA47-86DB-46A1323C9519}"/>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1687928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3" name="Slide Number Placeholder 2">
            <a:extLst>
              <a:ext uri="{FF2B5EF4-FFF2-40B4-BE49-F238E27FC236}">
                <a16:creationId xmlns:a16="http://schemas.microsoft.com/office/drawing/2014/main" id="{55956998-9894-1045-8DCC-364FEC9A13B8}"/>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1198016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7" name="Rectangle 6">
            <a:extLst>
              <a:ext uri="{FF2B5EF4-FFF2-40B4-BE49-F238E27FC236}">
                <a16:creationId xmlns:a16="http://schemas.microsoft.com/office/drawing/2014/main" id="{9026C950-3BDC-A54F-A200-8F9381A11C5C}"/>
              </a:ext>
            </a:extLst>
          </p:cNvPr>
          <p:cNvSpPr/>
          <p:nvPr/>
        </p:nvSpPr>
        <p:spPr>
          <a:xfrm>
            <a:off x="10055087" y="2532271"/>
            <a:ext cx="1298713" cy="848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Quiz #1</a:t>
            </a:r>
          </a:p>
        </p:txBody>
      </p:sp>
      <p:sp>
        <p:nvSpPr>
          <p:cNvPr id="3" name="Slide Number Placeholder 2">
            <a:extLst>
              <a:ext uri="{FF2B5EF4-FFF2-40B4-BE49-F238E27FC236}">
                <a16:creationId xmlns:a16="http://schemas.microsoft.com/office/drawing/2014/main" id="{FC6757D1-1210-7B46-AB18-9EF0C1DD2EFD}"/>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1542038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7" name="Rectangle 6">
            <a:extLst>
              <a:ext uri="{FF2B5EF4-FFF2-40B4-BE49-F238E27FC236}">
                <a16:creationId xmlns:a16="http://schemas.microsoft.com/office/drawing/2014/main" id="{9026C950-3BDC-A54F-A200-8F9381A11C5C}"/>
              </a:ext>
            </a:extLst>
          </p:cNvPr>
          <p:cNvSpPr/>
          <p:nvPr/>
        </p:nvSpPr>
        <p:spPr>
          <a:xfrm>
            <a:off x="10055087" y="2532271"/>
            <a:ext cx="1298713" cy="848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Quiz #1</a:t>
            </a:r>
          </a:p>
        </p:txBody>
      </p:sp>
      <p:sp>
        <p:nvSpPr>
          <p:cNvPr id="8" name="Right Bracket 7">
            <a:extLst>
              <a:ext uri="{FF2B5EF4-FFF2-40B4-BE49-F238E27FC236}">
                <a16:creationId xmlns:a16="http://schemas.microsoft.com/office/drawing/2014/main" id="{01132B0E-5622-D444-9AB7-ADF1C58842A8}"/>
              </a:ext>
            </a:extLst>
          </p:cNvPr>
          <p:cNvSpPr/>
          <p:nvPr/>
        </p:nvSpPr>
        <p:spPr>
          <a:xfrm rot="16200000">
            <a:off x="5463209" y="-1678608"/>
            <a:ext cx="112644" cy="8309113"/>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D05185-96C9-EB4D-8428-6032D6DDFD27}"/>
              </a:ext>
            </a:extLst>
          </p:cNvPr>
          <p:cNvSpPr txBox="1"/>
          <p:nvPr/>
        </p:nvSpPr>
        <p:spPr>
          <a:xfrm>
            <a:off x="5247861" y="2081698"/>
            <a:ext cx="1161728" cy="369332"/>
          </a:xfrm>
          <a:prstGeom prst="rect">
            <a:avLst/>
          </a:prstGeom>
          <a:noFill/>
        </p:spPr>
        <p:txBody>
          <a:bodyPr wrap="none" rtlCol="0">
            <a:spAutoFit/>
          </a:bodyPr>
          <a:lstStyle/>
          <a:p>
            <a:r>
              <a:rPr lang="en-US" dirty="0"/>
              <a:t>3 minutes</a:t>
            </a:r>
          </a:p>
        </p:txBody>
      </p:sp>
      <p:sp>
        <p:nvSpPr>
          <p:cNvPr id="3" name="Slide Number Placeholder 2">
            <a:extLst>
              <a:ext uri="{FF2B5EF4-FFF2-40B4-BE49-F238E27FC236}">
                <a16:creationId xmlns:a16="http://schemas.microsoft.com/office/drawing/2014/main" id="{988BA3D3-3761-9847-AB7A-62AB800E5007}"/>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1061099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7" name="Rectangle 6">
            <a:extLst>
              <a:ext uri="{FF2B5EF4-FFF2-40B4-BE49-F238E27FC236}">
                <a16:creationId xmlns:a16="http://schemas.microsoft.com/office/drawing/2014/main" id="{9026C950-3BDC-A54F-A200-8F9381A11C5C}"/>
              </a:ext>
            </a:extLst>
          </p:cNvPr>
          <p:cNvSpPr/>
          <p:nvPr/>
        </p:nvSpPr>
        <p:spPr>
          <a:xfrm>
            <a:off x="10055087" y="2532271"/>
            <a:ext cx="1298713" cy="848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Quiz #1</a:t>
            </a:r>
          </a:p>
        </p:txBody>
      </p:sp>
      <p:sp>
        <p:nvSpPr>
          <p:cNvPr id="8" name="Right Bracket 7">
            <a:extLst>
              <a:ext uri="{FF2B5EF4-FFF2-40B4-BE49-F238E27FC236}">
                <a16:creationId xmlns:a16="http://schemas.microsoft.com/office/drawing/2014/main" id="{01132B0E-5622-D444-9AB7-ADF1C58842A8}"/>
              </a:ext>
            </a:extLst>
          </p:cNvPr>
          <p:cNvSpPr/>
          <p:nvPr/>
        </p:nvSpPr>
        <p:spPr>
          <a:xfrm rot="16200000">
            <a:off x="5463209" y="-1678608"/>
            <a:ext cx="112644" cy="8309113"/>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D05185-96C9-EB4D-8428-6032D6DDFD27}"/>
              </a:ext>
            </a:extLst>
          </p:cNvPr>
          <p:cNvSpPr txBox="1"/>
          <p:nvPr/>
        </p:nvSpPr>
        <p:spPr>
          <a:xfrm>
            <a:off x="5247861" y="2081698"/>
            <a:ext cx="1161728" cy="369332"/>
          </a:xfrm>
          <a:prstGeom prst="rect">
            <a:avLst/>
          </a:prstGeom>
          <a:noFill/>
        </p:spPr>
        <p:txBody>
          <a:bodyPr wrap="none" rtlCol="0">
            <a:spAutoFit/>
          </a:bodyPr>
          <a:lstStyle/>
          <a:p>
            <a:r>
              <a:rPr lang="en-US" dirty="0"/>
              <a:t>3 minutes</a:t>
            </a:r>
          </a:p>
        </p:txBody>
      </p:sp>
      <p:pic>
        <p:nvPicPr>
          <p:cNvPr id="11" name="Graphic 10" descr="Play">
            <a:extLst>
              <a:ext uri="{FF2B5EF4-FFF2-40B4-BE49-F238E27FC236}">
                <a16:creationId xmlns:a16="http://schemas.microsoft.com/office/drawing/2014/main" id="{C6E99448-B15A-8643-82AE-2F2B5B845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4365" y="2499141"/>
            <a:ext cx="914400" cy="914400"/>
          </a:xfrm>
          <a:prstGeom prst="rect">
            <a:avLst/>
          </a:prstGeom>
        </p:spPr>
      </p:pic>
      <p:pic>
        <p:nvPicPr>
          <p:cNvPr id="15" name="Graphic 14" descr="Beginning">
            <a:extLst>
              <a:ext uri="{FF2B5EF4-FFF2-40B4-BE49-F238E27FC236}">
                <a16:creationId xmlns:a16="http://schemas.microsoft.com/office/drawing/2014/main" id="{97A39AB0-5490-984D-9B29-C6C9D34FCD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487" y="2499141"/>
            <a:ext cx="914400" cy="914400"/>
          </a:xfrm>
          <a:prstGeom prst="rect">
            <a:avLst/>
          </a:prstGeom>
        </p:spPr>
      </p:pic>
      <p:pic>
        <p:nvPicPr>
          <p:cNvPr id="19" name="Graphic 18" descr="Chat">
            <a:extLst>
              <a:ext uri="{FF2B5EF4-FFF2-40B4-BE49-F238E27FC236}">
                <a16:creationId xmlns:a16="http://schemas.microsoft.com/office/drawing/2014/main" id="{E860E00A-2F21-5B43-9C0D-6232DCA848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6070" y="2499141"/>
            <a:ext cx="914400" cy="914400"/>
          </a:xfrm>
          <a:prstGeom prst="rect">
            <a:avLst/>
          </a:prstGeom>
        </p:spPr>
      </p:pic>
      <p:pic>
        <p:nvPicPr>
          <p:cNvPr id="21" name="Graphic 20" descr="Question mark">
            <a:extLst>
              <a:ext uri="{FF2B5EF4-FFF2-40B4-BE49-F238E27FC236}">
                <a16:creationId xmlns:a16="http://schemas.microsoft.com/office/drawing/2014/main" id="{E2F4F5BB-83CF-6D4A-873A-8E7BEE7F8A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5925" y="2499141"/>
            <a:ext cx="914400" cy="914400"/>
          </a:xfrm>
          <a:prstGeom prst="rect">
            <a:avLst/>
          </a:prstGeom>
        </p:spPr>
      </p:pic>
      <p:pic>
        <p:nvPicPr>
          <p:cNvPr id="22" name="Graphic 21" descr="Pause">
            <a:extLst>
              <a:ext uri="{FF2B5EF4-FFF2-40B4-BE49-F238E27FC236}">
                <a16:creationId xmlns:a16="http://schemas.microsoft.com/office/drawing/2014/main" id="{0D94520F-E0C8-A347-BA55-215F406A18E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78765" y="2499141"/>
            <a:ext cx="914400" cy="914400"/>
          </a:xfrm>
          <a:prstGeom prst="rect">
            <a:avLst/>
          </a:prstGeom>
        </p:spPr>
      </p:pic>
      <p:pic>
        <p:nvPicPr>
          <p:cNvPr id="23" name="Graphic 22" descr="Play">
            <a:extLst>
              <a:ext uri="{FF2B5EF4-FFF2-40B4-BE49-F238E27FC236}">
                <a16:creationId xmlns:a16="http://schemas.microsoft.com/office/drawing/2014/main" id="{300A55BC-7DAF-0342-87BB-1A1882B22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6417" y="2499141"/>
            <a:ext cx="914400" cy="914400"/>
          </a:xfrm>
          <a:prstGeom prst="rect">
            <a:avLst/>
          </a:prstGeom>
        </p:spPr>
      </p:pic>
      <p:pic>
        <p:nvPicPr>
          <p:cNvPr id="24" name="Graphic 23" descr="Play">
            <a:extLst>
              <a:ext uri="{FF2B5EF4-FFF2-40B4-BE49-F238E27FC236}">
                <a16:creationId xmlns:a16="http://schemas.microsoft.com/office/drawing/2014/main" id="{9B7FB179-7E14-F742-8E58-EBABDCD27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2331" y="2503493"/>
            <a:ext cx="914400" cy="914400"/>
          </a:xfrm>
          <a:prstGeom prst="rect">
            <a:avLst/>
          </a:prstGeom>
        </p:spPr>
      </p:pic>
      <p:pic>
        <p:nvPicPr>
          <p:cNvPr id="26" name="Graphic 25" descr="Play">
            <a:extLst>
              <a:ext uri="{FF2B5EF4-FFF2-40B4-BE49-F238E27FC236}">
                <a16:creationId xmlns:a16="http://schemas.microsoft.com/office/drawing/2014/main" id="{FE5A58B1-EA72-DA4B-BB25-50F338B58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148" y="2502454"/>
            <a:ext cx="914400" cy="914400"/>
          </a:xfrm>
          <a:prstGeom prst="rect">
            <a:avLst/>
          </a:prstGeom>
        </p:spPr>
      </p:pic>
      <p:pic>
        <p:nvPicPr>
          <p:cNvPr id="27" name="Graphic 26" descr="Question mark">
            <a:extLst>
              <a:ext uri="{FF2B5EF4-FFF2-40B4-BE49-F238E27FC236}">
                <a16:creationId xmlns:a16="http://schemas.microsoft.com/office/drawing/2014/main" id="{BC0FEF6E-C2EF-8A49-9F95-6F2D41DDC6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77742" y="2499141"/>
            <a:ext cx="914400" cy="914400"/>
          </a:xfrm>
          <a:prstGeom prst="rect">
            <a:avLst/>
          </a:prstGeom>
        </p:spPr>
      </p:pic>
      <p:sp>
        <p:nvSpPr>
          <p:cNvPr id="3" name="Slide Number Placeholder 2">
            <a:extLst>
              <a:ext uri="{FF2B5EF4-FFF2-40B4-BE49-F238E27FC236}">
                <a16:creationId xmlns:a16="http://schemas.microsoft.com/office/drawing/2014/main" id="{3B47E4B7-FFE6-7A4F-B00D-7EE6B3337A63}"/>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4214107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7" name="Rectangle 6">
            <a:extLst>
              <a:ext uri="{FF2B5EF4-FFF2-40B4-BE49-F238E27FC236}">
                <a16:creationId xmlns:a16="http://schemas.microsoft.com/office/drawing/2014/main" id="{9026C950-3BDC-A54F-A200-8F9381A11C5C}"/>
              </a:ext>
            </a:extLst>
          </p:cNvPr>
          <p:cNvSpPr/>
          <p:nvPr/>
        </p:nvSpPr>
        <p:spPr>
          <a:xfrm>
            <a:off x="10055087" y="2532271"/>
            <a:ext cx="1298713" cy="848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Quiz #1</a:t>
            </a:r>
          </a:p>
        </p:txBody>
      </p:sp>
      <p:sp>
        <p:nvSpPr>
          <p:cNvPr id="8" name="Right Bracket 7">
            <a:extLst>
              <a:ext uri="{FF2B5EF4-FFF2-40B4-BE49-F238E27FC236}">
                <a16:creationId xmlns:a16="http://schemas.microsoft.com/office/drawing/2014/main" id="{01132B0E-5622-D444-9AB7-ADF1C58842A8}"/>
              </a:ext>
            </a:extLst>
          </p:cNvPr>
          <p:cNvSpPr/>
          <p:nvPr/>
        </p:nvSpPr>
        <p:spPr>
          <a:xfrm rot="16200000">
            <a:off x="5463209" y="-1678608"/>
            <a:ext cx="112644" cy="8309113"/>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D05185-96C9-EB4D-8428-6032D6DDFD27}"/>
              </a:ext>
            </a:extLst>
          </p:cNvPr>
          <p:cNvSpPr txBox="1"/>
          <p:nvPr/>
        </p:nvSpPr>
        <p:spPr>
          <a:xfrm>
            <a:off x="5247861" y="2081698"/>
            <a:ext cx="1161728" cy="369332"/>
          </a:xfrm>
          <a:prstGeom prst="rect">
            <a:avLst/>
          </a:prstGeom>
          <a:noFill/>
        </p:spPr>
        <p:txBody>
          <a:bodyPr wrap="none" rtlCol="0">
            <a:spAutoFit/>
          </a:bodyPr>
          <a:lstStyle/>
          <a:p>
            <a:r>
              <a:rPr lang="en-US" dirty="0"/>
              <a:t>3 minutes</a:t>
            </a:r>
          </a:p>
        </p:txBody>
      </p:sp>
      <p:pic>
        <p:nvPicPr>
          <p:cNvPr id="11" name="Graphic 10" descr="Play">
            <a:extLst>
              <a:ext uri="{FF2B5EF4-FFF2-40B4-BE49-F238E27FC236}">
                <a16:creationId xmlns:a16="http://schemas.microsoft.com/office/drawing/2014/main" id="{C6E99448-B15A-8643-82AE-2F2B5B845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4365" y="2499141"/>
            <a:ext cx="914400" cy="914400"/>
          </a:xfrm>
          <a:prstGeom prst="rect">
            <a:avLst/>
          </a:prstGeom>
        </p:spPr>
      </p:pic>
      <p:pic>
        <p:nvPicPr>
          <p:cNvPr id="15" name="Graphic 14" descr="Beginning">
            <a:extLst>
              <a:ext uri="{FF2B5EF4-FFF2-40B4-BE49-F238E27FC236}">
                <a16:creationId xmlns:a16="http://schemas.microsoft.com/office/drawing/2014/main" id="{97A39AB0-5490-984D-9B29-C6C9D34FCD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487" y="2499141"/>
            <a:ext cx="914400" cy="914400"/>
          </a:xfrm>
          <a:prstGeom prst="rect">
            <a:avLst/>
          </a:prstGeom>
        </p:spPr>
      </p:pic>
      <p:pic>
        <p:nvPicPr>
          <p:cNvPr id="19" name="Graphic 18" descr="Chat">
            <a:extLst>
              <a:ext uri="{FF2B5EF4-FFF2-40B4-BE49-F238E27FC236}">
                <a16:creationId xmlns:a16="http://schemas.microsoft.com/office/drawing/2014/main" id="{E860E00A-2F21-5B43-9C0D-6232DCA848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6070" y="2499141"/>
            <a:ext cx="914400" cy="914400"/>
          </a:xfrm>
          <a:prstGeom prst="rect">
            <a:avLst/>
          </a:prstGeom>
        </p:spPr>
      </p:pic>
      <p:pic>
        <p:nvPicPr>
          <p:cNvPr id="21" name="Graphic 20" descr="Question mark">
            <a:extLst>
              <a:ext uri="{FF2B5EF4-FFF2-40B4-BE49-F238E27FC236}">
                <a16:creationId xmlns:a16="http://schemas.microsoft.com/office/drawing/2014/main" id="{E2F4F5BB-83CF-6D4A-873A-8E7BEE7F8A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5925" y="2499141"/>
            <a:ext cx="914400" cy="914400"/>
          </a:xfrm>
          <a:prstGeom prst="rect">
            <a:avLst/>
          </a:prstGeom>
        </p:spPr>
      </p:pic>
      <p:pic>
        <p:nvPicPr>
          <p:cNvPr id="22" name="Graphic 21" descr="Pause">
            <a:extLst>
              <a:ext uri="{FF2B5EF4-FFF2-40B4-BE49-F238E27FC236}">
                <a16:creationId xmlns:a16="http://schemas.microsoft.com/office/drawing/2014/main" id="{0D94520F-E0C8-A347-BA55-215F406A18E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78765" y="2499141"/>
            <a:ext cx="914400" cy="914400"/>
          </a:xfrm>
          <a:prstGeom prst="rect">
            <a:avLst/>
          </a:prstGeom>
        </p:spPr>
      </p:pic>
      <p:pic>
        <p:nvPicPr>
          <p:cNvPr id="23" name="Graphic 22" descr="Play">
            <a:extLst>
              <a:ext uri="{FF2B5EF4-FFF2-40B4-BE49-F238E27FC236}">
                <a16:creationId xmlns:a16="http://schemas.microsoft.com/office/drawing/2014/main" id="{300A55BC-7DAF-0342-87BB-1A1882B22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6417" y="2499141"/>
            <a:ext cx="914400" cy="914400"/>
          </a:xfrm>
          <a:prstGeom prst="rect">
            <a:avLst/>
          </a:prstGeom>
        </p:spPr>
      </p:pic>
      <p:pic>
        <p:nvPicPr>
          <p:cNvPr id="24" name="Graphic 23" descr="Play">
            <a:extLst>
              <a:ext uri="{FF2B5EF4-FFF2-40B4-BE49-F238E27FC236}">
                <a16:creationId xmlns:a16="http://schemas.microsoft.com/office/drawing/2014/main" id="{9B7FB179-7E14-F742-8E58-EBABDCD27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2331" y="2503493"/>
            <a:ext cx="914400" cy="914400"/>
          </a:xfrm>
          <a:prstGeom prst="rect">
            <a:avLst/>
          </a:prstGeom>
        </p:spPr>
      </p:pic>
      <p:pic>
        <p:nvPicPr>
          <p:cNvPr id="26" name="Graphic 25" descr="Play">
            <a:extLst>
              <a:ext uri="{FF2B5EF4-FFF2-40B4-BE49-F238E27FC236}">
                <a16:creationId xmlns:a16="http://schemas.microsoft.com/office/drawing/2014/main" id="{FE5A58B1-EA72-DA4B-BB25-50F338B58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148" y="2502454"/>
            <a:ext cx="914400" cy="914400"/>
          </a:xfrm>
          <a:prstGeom prst="rect">
            <a:avLst/>
          </a:prstGeom>
        </p:spPr>
      </p:pic>
      <p:pic>
        <p:nvPicPr>
          <p:cNvPr id="27" name="Graphic 26" descr="Question mark">
            <a:extLst>
              <a:ext uri="{FF2B5EF4-FFF2-40B4-BE49-F238E27FC236}">
                <a16:creationId xmlns:a16="http://schemas.microsoft.com/office/drawing/2014/main" id="{BC0FEF6E-C2EF-8A49-9F95-6F2D41DDC6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77742" y="2499141"/>
            <a:ext cx="914400" cy="914400"/>
          </a:xfrm>
          <a:prstGeom prst="rect">
            <a:avLst/>
          </a:prstGeom>
        </p:spPr>
      </p:pic>
      <p:sp>
        <p:nvSpPr>
          <p:cNvPr id="28" name="Down Arrow 27">
            <a:extLst>
              <a:ext uri="{FF2B5EF4-FFF2-40B4-BE49-F238E27FC236}">
                <a16:creationId xmlns:a16="http://schemas.microsoft.com/office/drawing/2014/main" id="{74B5E37B-9621-5B4E-BB42-69582E77F8DE}"/>
              </a:ext>
            </a:extLst>
          </p:cNvPr>
          <p:cNvSpPr/>
          <p:nvPr/>
        </p:nvSpPr>
        <p:spPr>
          <a:xfrm>
            <a:off x="5547690" y="3751620"/>
            <a:ext cx="576469" cy="7023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6" name="Table 35">
            <a:extLst>
              <a:ext uri="{FF2B5EF4-FFF2-40B4-BE49-F238E27FC236}">
                <a16:creationId xmlns:a16="http://schemas.microsoft.com/office/drawing/2014/main" id="{1546DD01-0865-554A-B829-02014DB79B79}"/>
              </a:ext>
            </a:extLst>
          </p:cNvPr>
          <p:cNvGraphicFramePr>
            <a:graphicFrameLocks noGrp="1"/>
          </p:cNvGraphicFramePr>
          <p:nvPr/>
        </p:nvGraphicFramePr>
        <p:xfrm>
          <a:off x="1298712" y="4698533"/>
          <a:ext cx="9988825" cy="914400"/>
        </p:xfrm>
        <a:graphic>
          <a:graphicData uri="http://schemas.openxmlformats.org/drawingml/2006/table">
            <a:tbl>
              <a:tblPr firstRow="1">
                <a:tableStyleId>{1FECB4D8-DB02-4DC6-A0A2-4F2EBAE1DC90}</a:tableStyleId>
              </a:tblPr>
              <a:tblGrid>
                <a:gridCol w="1426975">
                  <a:extLst>
                    <a:ext uri="{9D8B030D-6E8A-4147-A177-3AD203B41FA5}">
                      <a16:colId xmlns:a16="http://schemas.microsoft.com/office/drawing/2014/main" val="971705103"/>
                    </a:ext>
                  </a:extLst>
                </a:gridCol>
                <a:gridCol w="1426975">
                  <a:extLst>
                    <a:ext uri="{9D8B030D-6E8A-4147-A177-3AD203B41FA5}">
                      <a16:colId xmlns:a16="http://schemas.microsoft.com/office/drawing/2014/main" val="4090475548"/>
                    </a:ext>
                  </a:extLst>
                </a:gridCol>
                <a:gridCol w="1426975">
                  <a:extLst>
                    <a:ext uri="{9D8B030D-6E8A-4147-A177-3AD203B41FA5}">
                      <a16:colId xmlns:a16="http://schemas.microsoft.com/office/drawing/2014/main" val="401791242"/>
                    </a:ext>
                  </a:extLst>
                </a:gridCol>
                <a:gridCol w="1426975">
                  <a:extLst>
                    <a:ext uri="{9D8B030D-6E8A-4147-A177-3AD203B41FA5}">
                      <a16:colId xmlns:a16="http://schemas.microsoft.com/office/drawing/2014/main" val="3553213466"/>
                    </a:ext>
                  </a:extLst>
                </a:gridCol>
                <a:gridCol w="1426975">
                  <a:extLst>
                    <a:ext uri="{9D8B030D-6E8A-4147-A177-3AD203B41FA5}">
                      <a16:colId xmlns:a16="http://schemas.microsoft.com/office/drawing/2014/main" val="3360503943"/>
                    </a:ext>
                  </a:extLst>
                </a:gridCol>
                <a:gridCol w="1426975">
                  <a:extLst>
                    <a:ext uri="{9D8B030D-6E8A-4147-A177-3AD203B41FA5}">
                      <a16:colId xmlns:a16="http://schemas.microsoft.com/office/drawing/2014/main" val="2129884521"/>
                    </a:ext>
                  </a:extLst>
                </a:gridCol>
                <a:gridCol w="1426975">
                  <a:extLst>
                    <a:ext uri="{9D8B030D-6E8A-4147-A177-3AD203B41FA5}">
                      <a16:colId xmlns:a16="http://schemas.microsoft.com/office/drawing/2014/main" val="454118812"/>
                    </a:ext>
                  </a:extLst>
                </a:gridCol>
              </a:tblGrid>
              <a:tr h="370840">
                <a:tc>
                  <a:txBody>
                    <a:bodyPr/>
                    <a:lstStyle/>
                    <a:p>
                      <a:pPr algn="ctr"/>
                      <a:r>
                        <a:rPr lang="en-US" sz="2400" dirty="0">
                          <a:solidFill>
                            <a:schemeClr val="tx1"/>
                          </a:solidFill>
                        </a:rPr>
                        <a:t>Quiz ID</a:t>
                      </a:r>
                    </a:p>
                  </a:txBody>
                  <a:tcPr>
                    <a:solidFill>
                      <a:schemeClr val="accent1">
                        <a:lumMod val="60000"/>
                        <a:lumOff val="40000"/>
                      </a:schemeClr>
                    </a:solidFill>
                  </a:tcPr>
                </a:tc>
                <a:tc>
                  <a:txBody>
                    <a:bodyPr/>
                    <a:lstStyle/>
                    <a:p>
                      <a:pPr algn="ctr"/>
                      <a:r>
                        <a:rPr lang="en-US" sz="2400" dirty="0">
                          <a:solidFill>
                            <a:schemeClr val="tx1"/>
                          </a:solidFill>
                        </a:rPr>
                        <a:t>Play</a:t>
                      </a:r>
                    </a:p>
                  </a:txBody>
                  <a:tcPr>
                    <a:solidFill>
                      <a:schemeClr val="accent1">
                        <a:lumMod val="60000"/>
                        <a:lumOff val="40000"/>
                      </a:schemeClr>
                    </a:solidFill>
                  </a:tcPr>
                </a:tc>
                <a:tc>
                  <a:txBody>
                    <a:bodyPr/>
                    <a:lstStyle/>
                    <a:p>
                      <a:pPr algn="ctr"/>
                      <a:r>
                        <a:rPr lang="en-US" sz="2400" dirty="0">
                          <a:solidFill>
                            <a:schemeClr val="tx1"/>
                          </a:solidFill>
                        </a:rPr>
                        <a:t>Pause</a:t>
                      </a:r>
                    </a:p>
                  </a:txBody>
                  <a:tcPr>
                    <a:solidFill>
                      <a:schemeClr val="accent1">
                        <a:lumMod val="60000"/>
                        <a:lumOff val="40000"/>
                      </a:schemeClr>
                    </a:solidFill>
                  </a:tcPr>
                </a:tc>
                <a:tc>
                  <a:txBody>
                    <a:bodyPr/>
                    <a:lstStyle/>
                    <a:p>
                      <a:pPr algn="ctr"/>
                      <a:r>
                        <a:rPr lang="en-US" sz="2400" dirty="0">
                          <a:solidFill>
                            <a:schemeClr val="tx1"/>
                          </a:solidFill>
                        </a:rPr>
                        <a:t>Rewind</a:t>
                      </a:r>
                    </a:p>
                  </a:txBody>
                  <a:tcPr>
                    <a:solidFill>
                      <a:schemeClr val="accent1">
                        <a:lumMod val="60000"/>
                        <a:lumOff val="40000"/>
                      </a:schemeClr>
                    </a:solidFill>
                  </a:tcPr>
                </a:tc>
                <a:tc>
                  <a:txBody>
                    <a:bodyPr/>
                    <a:lstStyle/>
                    <a:p>
                      <a:pPr algn="ctr"/>
                      <a:r>
                        <a:rPr lang="en-US" sz="2400" dirty="0">
                          <a:solidFill>
                            <a:schemeClr val="tx1"/>
                          </a:solidFill>
                        </a:rPr>
                        <a:t>Forward</a:t>
                      </a:r>
                    </a:p>
                  </a:txBody>
                  <a:tcPr>
                    <a:solidFill>
                      <a:schemeClr val="accent1">
                        <a:lumMod val="60000"/>
                        <a:lumOff val="40000"/>
                      </a:schemeClr>
                    </a:solidFill>
                  </a:tcPr>
                </a:tc>
                <a:tc>
                  <a:txBody>
                    <a:bodyPr/>
                    <a:lstStyle/>
                    <a:p>
                      <a:pPr algn="ctr"/>
                      <a:r>
                        <a:rPr lang="en-US" sz="2400" dirty="0">
                          <a:solidFill>
                            <a:schemeClr val="tx1"/>
                          </a:solidFill>
                        </a:rPr>
                        <a:t>Quiz</a:t>
                      </a:r>
                    </a:p>
                  </a:txBody>
                  <a:tcPr>
                    <a:solidFill>
                      <a:schemeClr val="accent1">
                        <a:lumMod val="60000"/>
                        <a:lumOff val="40000"/>
                      </a:schemeClr>
                    </a:solidFill>
                  </a:tcPr>
                </a:tc>
                <a:tc>
                  <a:txBody>
                    <a:bodyPr/>
                    <a:lstStyle/>
                    <a:p>
                      <a:pPr algn="ctr"/>
                      <a:r>
                        <a:rPr lang="en-US" sz="2400" dirty="0">
                          <a:solidFill>
                            <a:schemeClr val="tx1"/>
                          </a:solidFill>
                        </a:rPr>
                        <a:t>Post</a:t>
                      </a:r>
                    </a:p>
                  </a:txBody>
                  <a:tcPr>
                    <a:solidFill>
                      <a:schemeClr val="accent1">
                        <a:lumMod val="60000"/>
                        <a:lumOff val="40000"/>
                      </a:schemeClr>
                    </a:solidFill>
                  </a:tcPr>
                </a:tc>
                <a:extLst>
                  <a:ext uri="{0D108BD9-81ED-4DB2-BD59-A6C34878D82A}">
                    <a16:rowId xmlns:a16="http://schemas.microsoft.com/office/drawing/2014/main" val="1976781741"/>
                  </a:ext>
                </a:extLst>
              </a:tr>
              <a:tr h="370840">
                <a:tc>
                  <a:txBody>
                    <a:bodyPr/>
                    <a:lstStyle/>
                    <a:p>
                      <a:pPr algn="ctr"/>
                      <a:r>
                        <a:rPr lang="en-US" sz="2400" dirty="0"/>
                        <a:t>1</a:t>
                      </a:r>
                    </a:p>
                  </a:txBody>
                  <a:tcPr/>
                </a:tc>
                <a:tc>
                  <a:txBody>
                    <a:bodyPr/>
                    <a:lstStyle/>
                    <a:p>
                      <a:pPr algn="ctr"/>
                      <a:r>
                        <a:rPr lang="en-US" sz="2400" dirty="0"/>
                        <a:t>3</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39160072"/>
                  </a:ext>
                </a:extLst>
              </a:tr>
            </a:tbl>
          </a:graphicData>
        </a:graphic>
      </p:graphicFrame>
      <p:sp>
        <p:nvSpPr>
          <p:cNvPr id="3" name="Slide Number Placeholder 2">
            <a:extLst>
              <a:ext uri="{FF2B5EF4-FFF2-40B4-BE49-F238E27FC236}">
                <a16:creationId xmlns:a16="http://schemas.microsoft.com/office/drawing/2014/main" id="{C253B20E-2B71-0847-88C6-EA65726FFF29}"/>
              </a:ext>
            </a:extLst>
          </p:cNvPr>
          <p:cNvSpPr>
            <a:spLocks noGrp="1"/>
          </p:cNvSpPr>
          <p:nvPr>
            <p:ph type="sldNum" sz="quarter" idx="12"/>
          </p:nvPr>
        </p:nvSpPr>
        <p:spPr/>
        <p:txBody>
          <a:bodyPr/>
          <a:lstStyle/>
          <a:p>
            <a:fld id="{69E57DC2-970A-4B3E-BB1C-7A09969E49DF}" type="slidenum">
              <a:rPr lang="en-US" smtClean="0"/>
              <a:t>38</a:t>
            </a:fld>
            <a:endParaRPr lang="en-US" dirty="0"/>
          </a:p>
        </p:txBody>
      </p:sp>
    </p:spTree>
    <p:extLst>
      <p:ext uri="{BB962C8B-B14F-4D97-AF65-F5344CB8AC3E}">
        <p14:creationId xmlns:p14="http://schemas.microsoft.com/office/powerpoint/2010/main" val="121718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C8F99-F4BA-884A-A219-9D7BFCBE3F06}"/>
              </a:ext>
            </a:extLst>
          </p:cNvPr>
          <p:cNvSpPr>
            <a:spLocks noGrp="1"/>
          </p:cNvSpPr>
          <p:nvPr>
            <p:ph type="title"/>
          </p:nvPr>
        </p:nvSpPr>
        <p:spPr/>
        <p:txBody>
          <a:bodyPr/>
          <a:lstStyle/>
          <a:p>
            <a:r>
              <a:rPr lang="en-US" dirty="0"/>
              <a:t>Model Building</a:t>
            </a:r>
          </a:p>
        </p:txBody>
      </p:sp>
      <p:sp>
        <p:nvSpPr>
          <p:cNvPr id="5" name="Content Placeholder 4">
            <a:extLst>
              <a:ext uri="{FF2B5EF4-FFF2-40B4-BE49-F238E27FC236}">
                <a16:creationId xmlns:a16="http://schemas.microsoft.com/office/drawing/2014/main" id="{769F747A-37C9-514F-BB7A-BF987E9539DD}"/>
              </a:ext>
            </a:extLst>
          </p:cNvPr>
          <p:cNvSpPr>
            <a:spLocks noGrp="1"/>
          </p:cNvSpPr>
          <p:nvPr>
            <p:ph idx="1"/>
          </p:nvPr>
        </p:nvSpPr>
        <p:spPr/>
        <p:txBody>
          <a:bodyPr/>
          <a:lstStyle/>
          <a:p>
            <a:r>
              <a:rPr lang="en-US" dirty="0"/>
              <a:t>Random Forest Regression</a:t>
            </a:r>
          </a:p>
          <a:p>
            <a:r>
              <a:rPr lang="en-US" dirty="0"/>
              <a:t>Predict quiz score (0 – 3)</a:t>
            </a:r>
          </a:p>
          <a:p>
            <a:r>
              <a:rPr lang="en-US" dirty="0"/>
              <a:t>5-fold student-level cross validation with grid search for parameter tuning</a:t>
            </a:r>
          </a:p>
          <a:p>
            <a:r>
              <a:rPr lang="en-US" dirty="0"/>
              <a:t>Evaluate results using Pearson correlation between predicted and actual scores</a:t>
            </a:r>
          </a:p>
        </p:txBody>
      </p:sp>
      <p:sp>
        <p:nvSpPr>
          <p:cNvPr id="3" name="Slide Number Placeholder 2">
            <a:extLst>
              <a:ext uri="{FF2B5EF4-FFF2-40B4-BE49-F238E27FC236}">
                <a16:creationId xmlns:a16="http://schemas.microsoft.com/office/drawing/2014/main" id="{64E7C322-DBAF-F742-9A20-4D768BED88CF}"/>
              </a:ext>
            </a:extLst>
          </p:cNvPr>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319431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5"/>
              <a:stretch>
                <a:fillRect/>
              </a:stretch>
            </p:blipFill>
            <p:spPr>
              <a:xfrm>
                <a:off x="5977800" y="3007710"/>
                <a:ext cx="927000" cy="774360"/>
              </a:xfrm>
              <a:prstGeom prst="rect">
                <a:avLst/>
              </a:prstGeom>
            </p:spPr>
          </p:pic>
        </mc:Fallback>
      </mc:AlternateContent>
      <p:sp>
        <p:nvSpPr>
          <p:cNvPr id="5" name="TextBox 4">
            <a:extLst>
              <a:ext uri="{FF2B5EF4-FFF2-40B4-BE49-F238E27FC236}">
                <a16:creationId xmlns:a16="http://schemas.microsoft.com/office/drawing/2014/main" id="{66862F5D-E1A9-B74F-B94C-56677678CC68}"/>
              </a:ext>
            </a:extLst>
          </p:cNvPr>
          <p:cNvSpPr txBox="1"/>
          <p:nvPr/>
        </p:nvSpPr>
        <p:spPr>
          <a:xfrm>
            <a:off x="1128178" y="2195936"/>
            <a:ext cx="3420094" cy="3046988"/>
          </a:xfrm>
          <a:prstGeom prst="rect">
            <a:avLst/>
          </a:prstGeom>
          <a:noFill/>
        </p:spPr>
        <p:txBody>
          <a:bodyPr wrap="square" rtlCol="0">
            <a:spAutoFit/>
          </a:bodyPr>
          <a:lstStyle/>
          <a:p>
            <a:r>
              <a:rPr lang="en-US" sz="4800" b="1" dirty="0">
                <a:solidFill>
                  <a:schemeClr val="accent5"/>
                </a:solidFill>
              </a:rPr>
              <a:t>Interactive</a:t>
            </a:r>
          </a:p>
          <a:p>
            <a:r>
              <a:rPr lang="en-US" sz="4800" b="1" dirty="0"/>
              <a:t>Constructive</a:t>
            </a:r>
          </a:p>
          <a:p>
            <a:r>
              <a:rPr lang="en-US" sz="4800" b="1" dirty="0"/>
              <a:t>Active</a:t>
            </a:r>
          </a:p>
          <a:p>
            <a:r>
              <a:rPr lang="en-US" sz="4800" b="1" dirty="0"/>
              <a:t>Passive</a:t>
            </a:r>
            <a:endParaRPr lang="en-US" sz="1400" b="1" dirty="0"/>
          </a:p>
        </p:txBody>
      </p:sp>
      <p:sp>
        <p:nvSpPr>
          <p:cNvPr id="2" name="Slide Number Placeholder 1">
            <a:extLst>
              <a:ext uri="{FF2B5EF4-FFF2-40B4-BE49-F238E27FC236}">
                <a16:creationId xmlns:a16="http://schemas.microsoft.com/office/drawing/2014/main" id="{D7D77E55-DD7D-4542-883E-D124192C821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4165450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FBA-6529-DD4D-8BDC-E09348E8710C}"/>
              </a:ext>
            </a:extLst>
          </p:cNvPr>
          <p:cNvSpPr>
            <a:spLocks noGrp="1"/>
          </p:cNvSpPr>
          <p:nvPr>
            <p:ph type="ctrTitle"/>
          </p:nvPr>
        </p:nvSpPr>
        <p:spPr>
          <a:xfrm>
            <a:off x="1623060" y="1615440"/>
            <a:ext cx="8653297" cy="3497580"/>
          </a:xfrm>
        </p:spPr>
        <p:txBody>
          <a:bodyPr anchor="ctr"/>
          <a:lstStyle/>
          <a:p>
            <a:r>
              <a:rPr lang="en-US" sz="5400" cap="none" dirty="0"/>
              <a:t>How well can we predict quiz performance using immediate learning context?</a:t>
            </a:r>
          </a:p>
        </p:txBody>
      </p:sp>
      <p:sp>
        <p:nvSpPr>
          <p:cNvPr id="4" name="Slide Number Placeholder 3">
            <a:extLst>
              <a:ext uri="{FF2B5EF4-FFF2-40B4-BE49-F238E27FC236}">
                <a16:creationId xmlns:a16="http://schemas.microsoft.com/office/drawing/2014/main" id="{95FE84B3-9100-9541-B551-7DCF39D2594A}"/>
              </a:ext>
            </a:extLst>
          </p:cNvPr>
          <p:cNvSpPr>
            <a:spLocks noGrp="1"/>
          </p:cNvSpPr>
          <p:nvPr>
            <p:ph type="sldNum" sz="quarter" idx="12"/>
          </p:nvPr>
        </p:nvSpPr>
        <p:spPr/>
        <p:txBody>
          <a:bodyPr/>
          <a:lstStyle/>
          <a:p>
            <a:fld id="{69E57DC2-970A-4B3E-BB1C-7A09969E49DF}" type="slidenum">
              <a:rPr lang="en-US" smtClean="0"/>
              <a:pPr/>
              <a:t>40</a:t>
            </a:fld>
            <a:endParaRPr lang="en-US" dirty="0"/>
          </a:p>
        </p:txBody>
      </p:sp>
    </p:spTree>
    <p:extLst>
      <p:ext uri="{BB962C8B-B14F-4D97-AF65-F5344CB8AC3E}">
        <p14:creationId xmlns:p14="http://schemas.microsoft.com/office/powerpoint/2010/main" val="3356948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41</a:t>
            </a:fld>
            <a:endParaRPr lang="en-US" dirty="0"/>
          </a:p>
        </p:txBody>
      </p:sp>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0787" y="181049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46608" y="2724896"/>
            <a:ext cx="2182136" cy="369332"/>
          </a:xfrm>
          <a:prstGeom prst="rect">
            <a:avLst/>
          </a:prstGeom>
          <a:noFill/>
        </p:spPr>
        <p:txBody>
          <a:bodyPr wrap="none" rtlCol="0">
            <a:spAutoFit/>
          </a:bodyPr>
          <a:lstStyle/>
          <a:p>
            <a:r>
              <a:rPr lang="en-US" dirty="0"/>
              <a:t>Interaction Click Data</a:t>
            </a:r>
          </a:p>
        </p:txBody>
      </p:sp>
    </p:spTree>
    <p:extLst>
      <p:ext uri="{BB962C8B-B14F-4D97-AF65-F5344CB8AC3E}">
        <p14:creationId xmlns:p14="http://schemas.microsoft.com/office/powerpoint/2010/main" val="1280668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42</a:t>
            </a:fld>
            <a:endParaRPr lang="en-US" dirty="0"/>
          </a:p>
        </p:txBody>
      </p:sp>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0787" y="181049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46608" y="2724896"/>
            <a:ext cx="2182136" cy="369332"/>
          </a:xfrm>
          <a:prstGeom prst="rect">
            <a:avLst/>
          </a:prstGeom>
          <a:noFill/>
        </p:spPr>
        <p:txBody>
          <a:bodyPr wrap="none" rtlCol="0">
            <a:spAutoFit/>
          </a:bodyPr>
          <a:lstStyle/>
          <a:p>
            <a:r>
              <a:rPr lang="en-US" dirty="0"/>
              <a:t>Interaction Click Data</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8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43</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0787" y="181049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46608" y="2724896"/>
            <a:ext cx="2182136" cy="369332"/>
          </a:xfrm>
          <a:prstGeom prst="rect">
            <a:avLst/>
          </a:prstGeom>
          <a:noFill/>
        </p:spPr>
        <p:txBody>
          <a:bodyPr wrap="none" rtlCol="0">
            <a:spAutoFit/>
          </a:bodyPr>
          <a:lstStyle/>
          <a:p>
            <a:r>
              <a:rPr lang="en-US" dirty="0"/>
              <a:t>Interaction Click Data</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436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44</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0787" y="181049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46608" y="2724896"/>
            <a:ext cx="2182136" cy="369332"/>
          </a:xfrm>
          <a:prstGeom prst="rect">
            <a:avLst/>
          </a:prstGeom>
          <a:noFill/>
        </p:spPr>
        <p:txBody>
          <a:bodyPr wrap="none" rtlCol="0">
            <a:spAutoFit/>
          </a:bodyPr>
          <a:lstStyle/>
          <a:p>
            <a:r>
              <a:rPr lang="en-US" dirty="0"/>
              <a:t>Interaction Click Data</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2B2DA-FEE9-7C4C-863D-0C0EF066BF26}"/>
              </a:ext>
            </a:extLst>
          </p:cNvPr>
          <p:cNvSpPr/>
          <p:nvPr/>
        </p:nvSpPr>
        <p:spPr>
          <a:xfrm>
            <a:off x="5088269" y="4503420"/>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0.42</a:t>
            </a:r>
          </a:p>
        </p:txBody>
      </p:sp>
    </p:spTree>
    <p:extLst>
      <p:ext uri="{BB962C8B-B14F-4D97-AF65-F5344CB8AC3E}">
        <p14:creationId xmlns:p14="http://schemas.microsoft.com/office/powerpoint/2010/main" val="4219154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FBA-6529-DD4D-8BDC-E09348E8710C}"/>
              </a:ext>
            </a:extLst>
          </p:cNvPr>
          <p:cNvSpPr>
            <a:spLocks noGrp="1"/>
          </p:cNvSpPr>
          <p:nvPr>
            <p:ph type="ctrTitle"/>
          </p:nvPr>
        </p:nvSpPr>
        <p:spPr>
          <a:xfrm>
            <a:off x="1623060" y="1615440"/>
            <a:ext cx="8653297" cy="3497580"/>
          </a:xfrm>
        </p:spPr>
        <p:txBody>
          <a:bodyPr anchor="ctr"/>
          <a:lstStyle/>
          <a:p>
            <a:r>
              <a:rPr lang="en-US" sz="5400" cap="none" dirty="0"/>
              <a:t>What is the influence of prior retrieval practice on quiz performance?</a:t>
            </a:r>
          </a:p>
        </p:txBody>
      </p:sp>
      <p:sp>
        <p:nvSpPr>
          <p:cNvPr id="4" name="Slide Number Placeholder 3">
            <a:extLst>
              <a:ext uri="{FF2B5EF4-FFF2-40B4-BE49-F238E27FC236}">
                <a16:creationId xmlns:a16="http://schemas.microsoft.com/office/drawing/2014/main" id="{95FE84B3-9100-9541-B551-7DCF39D2594A}"/>
              </a:ext>
            </a:extLst>
          </p:cNvPr>
          <p:cNvSpPr>
            <a:spLocks noGrp="1"/>
          </p:cNvSpPr>
          <p:nvPr>
            <p:ph type="sldNum" sz="quarter" idx="12"/>
          </p:nvPr>
        </p:nvSpPr>
        <p:spPr/>
        <p:txBody>
          <a:bodyPr/>
          <a:lstStyle/>
          <a:p>
            <a:fld id="{69E57DC2-970A-4B3E-BB1C-7A09969E49DF}" type="slidenum">
              <a:rPr lang="en-US" smtClean="0"/>
              <a:pPr/>
              <a:t>45</a:t>
            </a:fld>
            <a:endParaRPr lang="en-US" dirty="0"/>
          </a:p>
        </p:txBody>
      </p:sp>
    </p:spTree>
    <p:extLst>
      <p:ext uri="{BB962C8B-B14F-4D97-AF65-F5344CB8AC3E}">
        <p14:creationId xmlns:p14="http://schemas.microsoft.com/office/powerpoint/2010/main" val="113016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B7F009-4076-D648-B4E8-F77F454EEFEF}"/>
              </a:ext>
            </a:extLst>
          </p:cNvPr>
          <p:cNvSpPr>
            <a:spLocks noGrp="1"/>
          </p:cNvSpPr>
          <p:nvPr>
            <p:ph type="sldNum" sz="quarter" idx="12"/>
          </p:nvPr>
        </p:nvSpPr>
        <p:spPr/>
        <p:txBody>
          <a:bodyPr/>
          <a:lstStyle/>
          <a:p>
            <a:fld id="{69E57DC2-970A-4B3E-BB1C-7A09969E49DF}" type="slidenum">
              <a:rPr lang="en-US" smtClean="0"/>
              <a:t>46</a:t>
            </a:fld>
            <a:endParaRPr lang="en-US" dirty="0"/>
          </a:p>
        </p:txBody>
      </p:sp>
      <p:pic>
        <p:nvPicPr>
          <p:cNvPr id="3" name="Graphic 2" descr="Cursor">
            <a:extLst>
              <a:ext uri="{FF2B5EF4-FFF2-40B4-BE49-F238E27FC236}">
                <a16:creationId xmlns:a16="http://schemas.microsoft.com/office/drawing/2014/main" id="{756241A6-D651-7147-84FC-E479E42E73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658096"/>
            <a:ext cx="914400" cy="914400"/>
          </a:xfrm>
          <a:prstGeom prst="rect">
            <a:avLst/>
          </a:prstGeom>
        </p:spPr>
      </p:pic>
      <p:sp>
        <p:nvSpPr>
          <p:cNvPr id="4" name="TextBox 3">
            <a:extLst>
              <a:ext uri="{FF2B5EF4-FFF2-40B4-BE49-F238E27FC236}">
                <a16:creationId xmlns:a16="http://schemas.microsoft.com/office/drawing/2014/main" id="{28EFD6E4-E5A9-4440-A41C-E3F5D0697A10}"/>
              </a:ext>
            </a:extLst>
          </p:cNvPr>
          <p:cNvSpPr txBox="1"/>
          <p:nvPr/>
        </p:nvSpPr>
        <p:spPr>
          <a:xfrm>
            <a:off x="5184621" y="2572496"/>
            <a:ext cx="2182136" cy="369332"/>
          </a:xfrm>
          <a:prstGeom prst="rect">
            <a:avLst/>
          </a:prstGeom>
          <a:noFill/>
        </p:spPr>
        <p:txBody>
          <a:bodyPr wrap="none" rtlCol="0">
            <a:spAutoFit/>
          </a:bodyPr>
          <a:lstStyle/>
          <a:p>
            <a:r>
              <a:rPr lang="en-US" dirty="0"/>
              <a:t>Interaction Click Data</a:t>
            </a:r>
          </a:p>
        </p:txBody>
      </p:sp>
    </p:spTree>
    <p:extLst>
      <p:ext uri="{BB962C8B-B14F-4D97-AF65-F5344CB8AC3E}">
        <p14:creationId xmlns:p14="http://schemas.microsoft.com/office/powerpoint/2010/main" val="219077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B7F009-4076-D648-B4E8-F77F454EEFEF}"/>
              </a:ext>
            </a:extLst>
          </p:cNvPr>
          <p:cNvSpPr>
            <a:spLocks noGrp="1"/>
          </p:cNvSpPr>
          <p:nvPr>
            <p:ph type="sldNum" sz="quarter" idx="12"/>
          </p:nvPr>
        </p:nvSpPr>
        <p:spPr/>
        <p:txBody>
          <a:bodyPr/>
          <a:lstStyle/>
          <a:p>
            <a:fld id="{69E57DC2-970A-4B3E-BB1C-7A09969E49DF}" type="slidenum">
              <a:rPr lang="en-US" smtClean="0"/>
              <a:t>47</a:t>
            </a:fld>
            <a:endParaRPr lang="en-US" dirty="0"/>
          </a:p>
        </p:txBody>
      </p:sp>
      <p:pic>
        <p:nvPicPr>
          <p:cNvPr id="3" name="Graphic 2" descr="Cursor">
            <a:extLst>
              <a:ext uri="{FF2B5EF4-FFF2-40B4-BE49-F238E27FC236}">
                <a16:creationId xmlns:a16="http://schemas.microsoft.com/office/drawing/2014/main" id="{756241A6-D651-7147-84FC-E479E42E73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1658096"/>
            <a:ext cx="914400" cy="914400"/>
          </a:xfrm>
          <a:prstGeom prst="rect">
            <a:avLst/>
          </a:prstGeom>
        </p:spPr>
      </p:pic>
      <p:sp>
        <p:nvSpPr>
          <p:cNvPr id="4" name="TextBox 3">
            <a:extLst>
              <a:ext uri="{FF2B5EF4-FFF2-40B4-BE49-F238E27FC236}">
                <a16:creationId xmlns:a16="http://schemas.microsoft.com/office/drawing/2014/main" id="{28EFD6E4-E5A9-4440-A41C-E3F5D0697A10}"/>
              </a:ext>
            </a:extLst>
          </p:cNvPr>
          <p:cNvSpPr txBox="1"/>
          <p:nvPr/>
        </p:nvSpPr>
        <p:spPr>
          <a:xfrm>
            <a:off x="5184621" y="2572496"/>
            <a:ext cx="2182136" cy="369332"/>
          </a:xfrm>
          <a:prstGeom prst="rect">
            <a:avLst/>
          </a:prstGeom>
          <a:noFill/>
        </p:spPr>
        <p:txBody>
          <a:bodyPr wrap="none" rtlCol="0">
            <a:spAutoFit/>
          </a:bodyPr>
          <a:lstStyle/>
          <a:p>
            <a:r>
              <a:rPr lang="en-US" dirty="0"/>
              <a:t>Interaction Click Data</a:t>
            </a:r>
          </a:p>
        </p:txBody>
      </p:sp>
      <p:cxnSp>
        <p:nvCxnSpPr>
          <p:cNvPr id="5" name="Straight Arrow Connector 4">
            <a:extLst>
              <a:ext uri="{FF2B5EF4-FFF2-40B4-BE49-F238E27FC236}">
                <a16:creationId xmlns:a16="http://schemas.microsoft.com/office/drawing/2014/main" id="{2DA422A8-1670-854F-A567-68E72A0FE2F7}"/>
              </a:ext>
            </a:extLst>
          </p:cNvPr>
          <p:cNvCxnSpPr/>
          <p:nvPr/>
        </p:nvCxnSpPr>
        <p:spPr>
          <a:xfrm>
            <a:off x="6263640" y="3147309"/>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3C17F84-4B32-574C-A722-FD9D41CA1892}"/>
              </a:ext>
            </a:extLst>
          </p:cNvPr>
          <p:cNvCxnSpPr/>
          <p:nvPr/>
        </p:nvCxnSpPr>
        <p:spPr>
          <a:xfrm flipH="1">
            <a:off x="4408336" y="3147309"/>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A420485-B75E-364E-8FA6-5F50EDFDBE1F}"/>
              </a:ext>
            </a:extLst>
          </p:cNvPr>
          <p:cNvSpPr txBox="1"/>
          <p:nvPr/>
        </p:nvSpPr>
        <p:spPr>
          <a:xfrm>
            <a:off x="3317268" y="3959336"/>
            <a:ext cx="1339982" cy="646331"/>
          </a:xfrm>
          <a:prstGeom prst="rect">
            <a:avLst/>
          </a:prstGeom>
          <a:noFill/>
        </p:spPr>
        <p:txBody>
          <a:bodyPr wrap="none" rtlCol="0">
            <a:spAutoFit/>
          </a:bodyPr>
          <a:lstStyle/>
          <a:p>
            <a:r>
              <a:rPr lang="en-US" dirty="0"/>
              <a:t>Quiz Activity</a:t>
            </a:r>
          </a:p>
          <a:p>
            <a:r>
              <a:rPr lang="en-US" dirty="0"/>
              <a:t>(9 features)</a:t>
            </a:r>
          </a:p>
        </p:txBody>
      </p:sp>
      <p:sp>
        <p:nvSpPr>
          <p:cNvPr id="8" name="TextBox 7">
            <a:extLst>
              <a:ext uri="{FF2B5EF4-FFF2-40B4-BE49-F238E27FC236}">
                <a16:creationId xmlns:a16="http://schemas.microsoft.com/office/drawing/2014/main" id="{82EC7513-0C76-8B42-B6D4-079A63B76091}"/>
              </a:ext>
            </a:extLst>
          </p:cNvPr>
          <p:cNvSpPr txBox="1"/>
          <p:nvPr/>
        </p:nvSpPr>
        <p:spPr>
          <a:xfrm>
            <a:off x="7267697" y="3936414"/>
            <a:ext cx="1770549" cy="646331"/>
          </a:xfrm>
          <a:prstGeom prst="rect">
            <a:avLst/>
          </a:prstGeom>
          <a:noFill/>
        </p:spPr>
        <p:txBody>
          <a:bodyPr wrap="none" rtlCol="0">
            <a:spAutoFit/>
          </a:bodyPr>
          <a:lstStyle/>
          <a:p>
            <a:pPr algn="ctr"/>
            <a:r>
              <a:rPr lang="en-US" dirty="0"/>
              <a:t>Non-quiz Activity</a:t>
            </a:r>
          </a:p>
          <a:p>
            <a:pPr algn="ctr"/>
            <a:r>
              <a:rPr lang="en-US" dirty="0"/>
              <a:t>(13 features)</a:t>
            </a:r>
          </a:p>
        </p:txBody>
      </p:sp>
    </p:spTree>
    <p:extLst>
      <p:ext uri="{BB962C8B-B14F-4D97-AF65-F5344CB8AC3E}">
        <p14:creationId xmlns:p14="http://schemas.microsoft.com/office/powerpoint/2010/main" val="1231237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48</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48018" y="180287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10356" y="679174"/>
            <a:ext cx="1389888" cy="1123702"/>
          </a:xfrm>
          <a:prstGeom prst="rect">
            <a:avLst/>
          </a:prstGeom>
        </p:spPr>
      </p:pic>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547" y="71321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31368" y="1627616"/>
            <a:ext cx="1792029" cy="369332"/>
          </a:xfrm>
          <a:prstGeom prst="rect">
            <a:avLst/>
          </a:prstGeom>
          <a:noFill/>
        </p:spPr>
        <p:txBody>
          <a:bodyPr wrap="none" rtlCol="0">
            <a:spAutoFit/>
          </a:bodyPr>
          <a:lstStyle/>
          <a:p>
            <a:r>
              <a:rPr lang="en-US" dirty="0"/>
              <a:t>Quiz-only Activity</a:t>
            </a:r>
          </a:p>
        </p:txBody>
      </p:sp>
      <p:sp>
        <p:nvSpPr>
          <p:cNvPr id="7" name="Rectangle 6">
            <a:extLst>
              <a:ext uri="{FF2B5EF4-FFF2-40B4-BE49-F238E27FC236}">
                <a16:creationId xmlns:a16="http://schemas.microsoft.com/office/drawing/2014/main" id="{9004E9FC-2E7D-D640-8F29-4693DF8D808B}"/>
              </a:ext>
            </a:extLst>
          </p:cNvPr>
          <p:cNvSpPr/>
          <p:nvPr/>
        </p:nvSpPr>
        <p:spPr>
          <a:xfrm>
            <a:off x="5263240" y="89966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10729" y="14426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67021" y="143703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670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49</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48018" y="180287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10356" y="679174"/>
            <a:ext cx="1389888" cy="1123702"/>
          </a:xfrm>
          <a:prstGeom prst="rect">
            <a:avLst/>
          </a:prstGeom>
        </p:spPr>
      </p:pic>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547" y="71321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31368" y="1627616"/>
            <a:ext cx="1792029" cy="369332"/>
          </a:xfrm>
          <a:prstGeom prst="rect">
            <a:avLst/>
          </a:prstGeom>
          <a:noFill/>
        </p:spPr>
        <p:txBody>
          <a:bodyPr wrap="none" rtlCol="0">
            <a:spAutoFit/>
          </a:bodyPr>
          <a:lstStyle/>
          <a:p>
            <a:r>
              <a:rPr lang="en-US" dirty="0"/>
              <a:t>Quiz-only Activity</a:t>
            </a:r>
          </a:p>
        </p:txBody>
      </p:sp>
      <p:sp>
        <p:nvSpPr>
          <p:cNvPr id="7" name="Rectangle 6">
            <a:extLst>
              <a:ext uri="{FF2B5EF4-FFF2-40B4-BE49-F238E27FC236}">
                <a16:creationId xmlns:a16="http://schemas.microsoft.com/office/drawing/2014/main" id="{9004E9FC-2E7D-D640-8F29-4693DF8D808B}"/>
              </a:ext>
            </a:extLst>
          </p:cNvPr>
          <p:cNvSpPr/>
          <p:nvPr/>
        </p:nvSpPr>
        <p:spPr>
          <a:xfrm>
            <a:off x="5263240" y="89966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10729" y="14426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67021" y="143703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EF42CB-B26A-E042-A20B-E50528BEE8CB}"/>
              </a:ext>
            </a:extLst>
          </p:cNvPr>
          <p:cNvSpPr txBox="1"/>
          <p:nvPr/>
        </p:nvSpPr>
        <p:spPr>
          <a:xfrm>
            <a:off x="8148018" y="4809644"/>
            <a:ext cx="1914562" cy="369332"/>
          </a:xfrm>
          <a:prstGeom prst="rect">
            <a:avLst/>
          </a:prstGeom>
          <a:noFill/>
        </p:spPr>
        <p:txBody>
          <a:bodyPr wrap="none" rtlCol="0">
            <a:spAutoFit/>
          </a:bodyPr>
          <a:lstStyle/>
          <a:p>
            <a:pPr algn="ctr"/>
            <a:r>
              <a:rPr lang="en-US" dirty="0"/>
              <a:t>Quiz Performance</a:t>
            </a:r>
          </a:p>
        </p:txBody>
      </p:sp>
      <p:pic>
        <p:nvPicPr>
          <p:cNvPr id="12" name="Picture 11" descr="quiz by Erik Arndt from the Noun Project">
            <a:extLst>
              <a:ext uri="{FF2B5EF4-FFF2-40B4-BE49-F238E27FC236}">
                <a16:creationId xmlns:a16="http://schemas.microsoft.com/office/drawing/2014/main" id="{915BDF93-1181-B942-8F6C-59B2351A93D6}"/>
              </a:ext>
            </a:extLst>
          </p:cNvPr>
          <p:cNvPicPr>
            <a:picLocks noChangeAspect="1"/>
          </p:cNvPicPr>
          <p:nvPr/>
        </p:nvPicPr>
        <p:blipFill rotWithShape="1">
          <a:blip r:embed="rId3"/>
          <a:srcRect b="19151"/>
          <a:stretch/>
        </p:blipFill>
        <p:spPr>
          <a:xfrm>
            <a:off x="8410356" y="3685942"/>
            <a:ext cx="1389888" cy="1123702"/>
          </a:xfrm>
          <a:prstGeom prst="rect">
            <a:avLst/>
          </a:prstGeom>
        </p:spPr>
      </p:pic>
      <p:pic>
        <p:nvPicPr>
          <p:cNvPr id="14" name="Graphic 13" descr="Cursor">
            <a:extLst>
              <a:ext uri="{FF2B5EF4-FFF2-40B4-BE49-F238E27FC236}">
                <a16:creationId xmlns:a16="http://schemas.microsoft.com/office/drawing/2014/main" id="{5EDD0314-AA15-E749-90B1-F155DAEFC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547" y="3719984"/>
            <a:ext cx="914400" cy="914400"/>
          </a:xfrm>
          <a:prstGeom prst="rect">
            <a:avLst/>
          </a:prstGeom>
        </p:spPr>
      </p:pic>
      <p:sp>
        <p:nvSpPr>
          <p:cNvPr id="15" name="TextBox 14">
            <a:extLst>
              <a:ext uri="{FF2B5EF4-FFF2-40B4-BE49-F238E27FC236}">
                <a16:creationId xmlns:a16="http://schemas.microsoft.com/office/drawing/2014/main" id="{65CD4493-FBBC-B040-8586-0EC975712648}"/>
              </a:ext>
            </a:extLst>
          </p:cNvPr>
          <p:cNvSpPr txBox="1"/>
          <p:nvPr/>
        </p:nvSpPr>
        <p:spPr>
          <a:xfrm>
            <a:off x="1831368" y="4634384"/>
            <a:ext cx="1770549" cy="369332"/>
          </a:xfrm>
          <a:prstGeom prst="rect">
            <a:avLst/>
          </a:prstGeom>
          <a:noFill/>
        </p:spPr>
        <p:txBody>
          <a:bodyPr wrap="none" rtlCol="0">
            <a:spAutoFit/>
          </a:bodyPr>
          <a:lstStyle/>
          <a:p>
            <a:r>
              <a:rPr lang="en-US" dirty="0"/>
              <a:t>Non-quiz Activity</a:t>
            </a:r>
          </a:p>
        </p:txBody>
      </p:sp>
      <p:sp>
        <p:nvSpPr>
          <p:cNvPr id="16" name="Rectangle 15">
            <a:extLst>
              <a:ext uri="{FF2B5EF4-FFF2-40B4-BE49-F238E27FC236}">
                <a16:creationId xmlns:a16="http://schemas.microsoft.com/office/drawing/2014/main" id="{3598C655-C49E-1C4F-A243-F4D7C4F98E39}"/>
              </a:ext>
            </a:extLst>
          </p:cNvPr>
          <p:cNvSpPr/>
          <p:nvPr/>
        </p:nvSpPr>
        <p:spPr>
          <a:xfrm>
            <a:off x="5263240" y="3906436"/>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17" name="Straight Connector 16">
            <a:extLst>
              <a:ext uri="{FF2B5EF4-FFF2-40B4-BE49-F238E27FC236}">
                <a16:creationId xmlns:a16="http://schemas.microsoft.com/office/drawing/2014/main" id="{39D3596C-7F83-A740-929F-E12AD5A9F26F}"/>
              </a:ext>
            </a:extLst>
          </p:cNvPr>
          <p:cNvCxnSpPr/>
          <p:nvPr/>
        </p:nvCxnSpPr>
        <p:spPr>
          <a:xfrm>
            <a:off x="4210729" y="4449441"/>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258044-1FED-9844-B9EE-6404F7CC359B}"/>
              </a:ext>
            </a:extLst>
          </p:cNvPr>
          <p:cNvCxnSpPr/>
          <p:nvPr/>
        </p:nvCxnSpPr>
        <p:spPr>
          <a:xfrm>
            <a:off x="7467021" y="4443806"/>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70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6"/>
              <a:stretch>
                <a:fillRect/>
              </a:stretch>
            </p:blipFill>
            <p:spPr>
              <a:xfrm>
                <a:off x="5977800" y="3007710"/>
                <a:ext cx="927000" cy="774360"/>
              </a:xfrm>
              <a:prstGeom prst="rect">
                <a:avLst/>
              </a:prstGeom>
            </p:spPr>
          </p:pic>
        </mc:Fallback>
      </mc:AlternateContent>
      <p:sp>
        <p:nvSpPr>
          <p:cNvPr id="5" name="TextBox 4">
            <a:extLst>
              <a:ext uri="{FF2B5EF4-FFF2-40B4-BE49-F238E27FC236}">
                <a16:creationId xmlns:a16="http://schemas.microsoft.com/office/drawing/2014/main" id="{66862F5D-E1A9-B74F-B94C-56677678CC68}"/>
              </a:ext>
            </a:extLst>
          </p:cNvPr>
          <p:cNvSpPr txBox="1"/>
          <p:nvPr/>
        </p:nvSpPr>
        <p:spPr>
          <a:xfrm>
            <a:off x="1128178" y="2195936"/>
            <a:ext cx="3420094" cy="3046988"/>
          </a:xfrm>
          <a:prstGeom prst="rect">
            <a:avLst/>
          </a:prstGeom>
          <a:noFill/>
        </p:spPr>
        <p:txBody>
          <a:bodyPr wrap="square" rtlCol="0">
            <a:spAutoFit/>
          </a:bodyPr>
          <a:lstStyle/>
          <a:p>
            <a:r>
              <a:rPr lang="en-US" sz="4800" b="1" strike="sngStrike" dirty="0"/>
              <a:t>Interactive</a:t>
            </a:r>
          </a:p>
          <a:p>
            <a:r>
              <a:rPr lang="en-US" sz="4800" b="1" dirty="0"/>
              <a:t>Constructive</a:t>
            </a:r>
          </a:p>
          <a:p>
            <a:r>
              <a:rPr lang="en-US" sz="4800" b="1" dirty="0"/>
              <a:t>Active</a:t>
            </a:r>
          </a:p>
          <a:p>
            <a:r>
              <a:rPr lang="en-US" sz="4800" b="1" dirty="0">
                <a:solidFill>
                  <a:schemeClr val="accent5"/>
                </a:solidFill>
              </a:rPr>
              <a:t>Passive</a:t>
            </a:r>
            <a:endParaRPr lang="en-US" sz="1400" b="1" dirty="0">
              <a:solidFill>
                <a:schemeClr val="accent5"/>
              </a:solidFill>
            </a:endParaRPr>
          </a:p>
        </p:txBody>
      </p:sp>
      <p:sp>
        <p:nvSpPr>
          <p:cNvPr id="2" name="Slide Number Placeholder 1">
            <a:extLst>
              <a:ext uri="{FF2B5EF4-FFF2-40B4-BE49-F238E27FC236}">
                <a16:creationId xmlns:a16="http://schemas.microsoft.com/office/drawing/2014/main" id="{D7D77E55-DD7D-4542-883E-D124192C821E}"/>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356577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50</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48018" y="180287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10356" y="679174"/>
            <a:ext cx="1389888" cy="1123702"/>
          </a:xfrm>
          <a:prstGeom prst="rect">
            <a:avLst/>
          </a:prstGeom>
        </p:spPr>
      </p:pic>
      <p:pic>
        <p:nvPicPr>
          <p:cNvPr id="5" name="Graphic 4" descr="Cursor">
            <a:extLst>
              <a:ext uri="{FF2B5EF4-FFF2-40B4-BE49-F238E27FC236}">
                <a16:creationId xmlns:a16="http://schemas.microsoft.com/office/drawing/2014/main" id="{4276431F-46E5-3540-AE72-0CB2BD404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547" y="713216"/>
            <a:ext cx="914400" cy="914400"/>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1831368" y="1627616"/>
            <a:ext cx="1792029" cy="369332"/>
          </a:xfrm>
          <a:prstGeom prst="rect">
            <a:avLst/>
          </a:prstGeom>
          <a:noFill/>
        </p:spPr>
        <p:txBody>
          <a:bodyPr wrap="none" rtlCol="0">
            <a:spAutoFit/>
          </a:bodyPr>
          <a:lstStyle/>
          <a:p>
            <a:r>
              <a:rPr lang="en-US" dirty="0"/>
              <a:t>Quiz-only Activity</a:t>
            </a:r>
          </a:p>
        </p:txBody>
      </p:sp>
      <p:sp>
        <p:nvSpPr>
          <p:cNvPr id="7" name="Rectangle 6">
            <a:extLst>
              <a:ext uri="{FF2B5EF4-FFF2-40B4-BE49-F238E27FC236}">
                <a16:creationId xmlns:a16="http://schemas.microsoft.com/office/drawing/2014/main" id="{9004E9FC-2E7D-D640-8F29-4693DF8D808B}"/>
              </a:ext>
            </a:extLst>
          </p:cNvPr>
          <p:cNvSpPr/>
          <p:nvPr/>
        </p:nvSpPr>
        <p:spPr>
          <a:xfrm>
            <a:off x="5263240" y="89966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10729" y="14426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67021" y="143703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2B2DA-FEE9-7C4C-863D-0C0EF066BF26}"/>
              </a:ext>
            </a:extLst>
          </p:cNvPr>
          <p:cNvSpPr/>
          <p:nvPr/>
        </p:nvSpPr>
        <p:spPr>
          <a:xfrm>
            <a:off x="5073029" y="2240280"/>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0.41</a:t>
            </a:r>
          </a:p>
        </p:txBody>
      </p:sp>
      <p:sp>
        <p:nvSpPr>
          <p:cNvPr id="11" name="TextBox 10">
            <a:extLst>
              <a:ext uri="{FF2B5EF4-FFF2-40B4-BE49-F238E27FC236}">
                <a16:creationId xmlns:a16="http://schemas.microsoft.com/office/drawing/2014/main" id="{DDEF42CB-B26A-E042-A20B-E50528BEE8CB}"/>
              </a:ext>
            </a:extLst>
          </p:cNvPr>
          <p:cNvSpPr txBox="1"/>
          <p:nvPr/>
        </p:nvSpPr>
        <p:spPr>
          <a:xfrm>
            <a:off x="8148018" y="4809644"/>
            <a:ext cx="1914562" cy="369332"/>
          </a:xfrm>
          <a:prstGeom prst="rect">
            <a:avLst/>
          </a:prstGeom>
          <a:noFill/>
        </p:spPr>
        <p:txBody>
          <a:bodyPr wrap="none" rtlCol="0">
            <a:spAutoFit/>
          </a:bodyPr>
          <a:lstStyle/>
          <a:p>
            <a:pPr algn="ctr"/>
            <a:r>
              <a:rPr lang="en-US" dirty="0"/>
              <a:t>Quiz Performance</a:t>
            </a:r>
          </a:p>
        </p:txBody>
      </p:sp>
      <p:pic>
        <p:nvPicPr>
          <p:cNvPr id="12" name="Picture 11" descr="quiz by Erik Arndt from the Noun Project">
            <a:extLst>
              <a:ext uri="{FF2B5EF4-FFF2-40B4-BE49-F238E27FC236}">
                <a16:creationId xmlns:a16="http://schemas.microsoft.com/office/drawing/2014/main" id="{915BDF93-1181-B942-8F6C-59B2351A93D6}"/>
              </a:ext>
            </a:extLst>
          </p:cNvPr>
          <p:cNvPicPr>
            <a:picLocks noChangeAspect="1"/>
          </p:cNvPicPr>
          <p:nvPr/>
        </p:nvPicPr>
        <p:blipFill rotWithShape="1">
          <a:blip r:embed="rId3"/>
          <a:srcRect b="19151"/>
          <a:stretch/>
        </p:blipFill>
        <p:spPr>
          <a:xfrm>
            <a:off x="8410356" y="3685942"/>
            <a:ext cx="1389888" cy="1123702"/>
          </a:xfrm>
          <a:prstGeom prst="rect">
            <a:avLst/>
          </a:prstGeom>
        </p:spPr>
      </p:pic>
      <p:pic>
        <p:nvPicPr>
          <p:cNvPr id="14" name="Graphic 13" descr="Cursor">
            <a:extLst>
              <a:ext uri="{FF2B5EF4-FFF2-40B4-BE49-F238E27FC236}">
                <a16:creationId xmlns:a16="http://schemas.microsoft.com/office/drawing/2014/main" id="{5EDD0314-AA15-E749-90B1-F155DAEFC7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5547" y="3719984"/>
            <a:ext cx="914400" cy="914400"/>
          </a:xfrm>
          <a:prstGeom prst="rect">
            <a:avLst/>
          </a:prstGeom>
        </p:spPr>
      </p:pic>
      <p:sp>
        <p:nvSpPr>
          <p:cNvPr id="15" name="TextBox 14">
            <a:extLst>
              <a:ext uri="{FF2B5EF4-FFF2-40B4-BE49-F238E27FC236}">
                <a16:creationId xmlns:a16="http://schemas.microsoft.com/office/drawing/2014/main" id="{65CD4493-FBBC-B040-8586-0EC975712648}"/>
              </a:ext>
            </a:extLst>
          </p:cNvPr>
          <p:cNvSpPr txBox="1"/>
          <p:nvPr/>
        </p:nvSpPr>
        <p:spPr>
          <a:xfrm>
            <a:off x="1831368" y="4634384"/>
            <a:ext cx="1770549" cy="369332"/>
          </a:xfrm>
          <a:prstGeom prst="rect">
            <a:avLst/>
          </a:prstGeom>
          <a:noFill/>
        </p:spPr>
        <p:txBody>
          <a:bodyPr wrap="none" rtlCol="0">
            <a:spAutoFit/>
          </a:bodyPr>
          <a:lstStyle/>
          <a:p>
            <a:r>
              <a:rPr lang="en-US" dirty="0"/>
              <a:t>Non-quiz Activity</a:t>
            </a:r>
          </a:p>
        </p:txBody>
      </p:sp>
      <p:sp>
        <p:nvSpPr>
          <p:cNvPr id="16" name="Rectangle 15">
            <a:extLst>
              <a:ext uri="{FF2B5EF4-FFF2-40B4-BE49-F238E27FC236}">
                <a16:creationId xmlns:a16="http://schemas.microsoft.com/office/drawing/2014/main" id="{3598C655-C49E-1C4F-A243-F4D7C4F98E39}"/>
              </a:ext>
            </a:extLst>
          </p:cNvPr>
          <p:cNvSpPr/>
          <p:nvPr/>
        </p:nvSpPr>
        <p:spPr>
          <a:xfrm>
            <a:off x="5263240" y="3906436"/>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17" name="Straight Connector 16">
            <a:extLst>
              <a:ext uri="{FF2B5EF4-FFF2-40B4-BE49-F238E27FC236}">
                <a16:creationId xmlns:a16="http://schemas.microsoft.com/office/drawing/2014/main" id="{39D3596C-7F83-A740-929F-E12AD5A9F26F}"/>
              </a:ext>
            </a:extLst>
          </p:cNvPr>
          <p:cNvCxnSpPr/>
          <p:nvPr/>
        </p:nvCxnSpPr>
        <p:spPr>
          <a:xfrm>
            <a:off x="4210729" y="4449441"/>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258044-1FED-9844-B9EE-6404F7CC359B}"/>
              </a:ext>
            </a:extLst>
          </p:cNvPr>
          <p:cNvCxnSpPr/>
          <p:nvPr/>
        </p:nvCxnSpPr>
        <p:spPr>
          <a:xfrm>
            <a:off x="7467021" y="4443806"/>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34FC9AD-D3AD-9D43-8FD5-FE0DFC32F2A7}"/>
              </a:ext>
            </a:extLst>
          </p:cNvPr>
          <p:cNvSpPr/>
          <p:nvPr/>
        </p:nvSpPr>
        <p:spPr>
          <a:xfrm>
            <a:off x="5073029" y="5247048"/>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0.33</a:t>
            </a:r>
          </a:p>
        </p:txBody>
      </p:sp>
    </p:spTree>
    <p:extLst>
      <p:ext uri="{BB962C8B-B14F-4D97-AF65-F5344CB8AC3E}">
        <p14:creationId xmlns:p14="http://schemas.microsoft.com/office/powerpoint/2010/main" val="2616816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FBA-6529-DD4D-8BDC-E09348E8710C}"/>
              </a:ext>
            </a:extLst>
          </p:cNvPr>
          <p:cNvSpPr>
            <a:spLocks noGrp="1"/>
          </p:cNvSpPr>
          <p:nvPr>
            <p:ph type="ctrTitle"/>
          </p:nvPr>
        </p:nvSpPr>
        <p:spPr>
          <a:xfrm>
            <a:off x="1623060" y="1615440"/>
            <a:ext cx="8653297" cy="3497580"/>
          </a:xfrm>
        </p:spPr>
        <p:txBody>
          <a:bodyPr anchor="ctr"/>
          <a:lstStyle/>
          <a:p>
            <a:r>
              <a:rPr lang="en-US" sz="5400" cap="none" dirty="0"/>
              <a:t>How well can we predict quiz performance using context-independent features?</a:t>
            </a:r>
          </a:p>
        </p:txBody>
      </p:sp>
      <p:sp>
        <p:nvSpPr>
          <p:cNvPr id="4" name="Slide Number Placeholder 3">
            <a:extLst>
              <a:ext uri="{FF2B5EF4-FFF2-40B4-BE49-F238E27FC236}">
                <a16:creationId xmlns:a16="http://schemas.microsoft.com/office/drawing/2014/main" id="{95FE84B3-9100-9541-B551-7DCF39D2594A}"/>
              </a:ext>
            </a:extLst>
          </p:cNvPr>
          <p:cNvSpPr>
            <a:spLocks noGrp="1"/>
          </p:cNvSpPr>
          <p:nvPr>
            <p:ph type="sldNum" sz="quarter" idx="12"/>
          </p:nvPr>
        </p:nvSpPr>
        <p:spPr/>
        <p:txBody>
          <a:bodyPr/>
          <a:lstStyle/>
          <a:p>
            <a:fld id="{69E57DC2-970A-4B3E-BB1C-7A09969E49DF}" type="slidenum">
              <a:rPr lang="en-US" smtClean="0"/>
              <a:pPr/>
              <a:t>51</a:t>
            </a:fld>
            <a:endParaRPr lang="en-US" dirty="0"/>
          </a:p>
        </p:txBody>
      </p:sp>
    </p:spTree>
    <p:extLst>
      <p:ext uri="{BB962C8B-B14F-4D97-AF65-F5344CB8AC3E}">
        <p14:creationId xmlns:p14="http://schemas.microsoft.com/office/powerpoint/2010/main" val="650899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52</a:t>
            </a:fld>
            <a:endParaRPr lang="en-US" dirty="0"/>
          </a:p>
        </p:txBody>
      </p:sp>
    </p:spTree>
    <p:extLst>
      <p:ext uri="{BB962C8B-B14F-4D97-AF65-F5344CB8AC3E}">
        <p14:creationId xmlns:p14="http://schemas.microsoft.com/office/powerpoint/2010/main" val="4283154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53</a:t>
            </a:fld>
            <a:endParaRPr lang="en-US" dirty="0"/>
          </a:p>
        </p:txBody>
      </p:sp>
      <p:sp>
        <p:nvSpPr>
          <p:cNvPr id="4" name="TextBox 3">
            <a:extLst>
              <a:ext uri="{FF2B5EF4-FFF2-40B4-BE49-F238E27FC236}">
                <a16:creationId xmlns:a16="http://schemas.microsoft.com/office/drawing/2014/main" id="{DA9F2639-1FD6-9D4C-942E-3414FA0404DE}"/>
              </a:ext>
            </a:extLst>
          </p:cNvPr>
          <p:cNvSpPr txBox="1"/>
          <p:nvPr/>
        </p:nvSpPr>
        <p:spPr>
          <a:xfrm>
            <a:off x="5065525" y="1556893"/>
            <a:ext cx="2060949" cy="461665"/>
          </a:xfrm>
          <a:prstGeom prst="rect">
            <a:avLst/>
          </a:prstGeom>
          <a:noFill/>
        </p:spPr>
        <p:txBody>
          <a:bodyPr wrap="none" rtlCol="0">
            <a:spAutoFit/>
          </a:bodyPr>
          <a:lstStyle/>
          <a:p>
            <a:r>
              <a:rPr lang="en-US" sz="2400" dirty="0"/>
              <a:t>IRT 2PL Model</a:t>
            </a:r>
          </a:p>
        </p:txBody>
      </p:sp>
    </p:spTree>
    <p:extLst>
      <p:ext uri="{BB962C8B-B14F-4D97-AF65-F5344CB8AC3E}">
        <p14:creationId xmlns:p14="http://schemas.microsoft.com/office/powerpoint/2010/main" val="728064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54</a:t>
            </a:fld>
            <a:endParaRPr lang="en-US" dirty="0"/>
          </a:p>
        </p:txBody>
      </p:sp>
      <p:sp>
        <p:nvSpPr>
          <p:cNvPr id="4" name="TextBox 3">
            <a:extLst>
              <a:ext uri="{FF2B5EF4-FFF2-40B4-BE49-F238E27FC236}">
                <a16:creationId xmlns:a16="http://schemas.microsoft.com/office/drawing/2014/main" id="{DA9F2639-1FD6-9D4C-942E-3414FA0404DE}"/>
              </a:ext>
            </a:extLst>
          </p:cNvPr>
          <p:cNvSpPr txBox="1"/>
          <p:nvPr/>
        </p:nvSpPr>
        <p:spPr>
          <a:xfrm>
            <a:off x="5065525" y="1556893"/>
            <a:ext cx="2060949" cy="461665"/>
          </a:xfrm>
          <a:prstGeom prst="rect">
            <a:avLst/>
          </a:prstGeom>
          <a:noFill/>
        </p:spPr>
        <p:txBody>
          <a:bodyPr wrap="none" rtlCol="0">
            <a:spAutoFit/>
          </a:bodyPr>
          <a:lstStyle/>
          <a:p>
            <a:r>
              <a:rPr lang="en-US" sz="2400" dirty="0"/>
              <a:t>IRT 2PL Model</a:t>
            </a:r>
          </a:p>
        </p:txBody>
      </p:sp>
      <p:cxnSp>
        <p:nvCxnSpPr>
          <p:cNvPr id="6" name="Straight Arrow Connector 5">
            <a:extLst>
              <a:ext uri="{FF2B5EF4-FFF2-40B4-BE49-F238E27FC236}">
                <a16:creationId xmlns:a16="http://schemas.microsoft.com/office/drawing/2014/main" id="{9E4C6A55-4534-9241-8F53-B2FCD21A039E}"/>
              </a:ext>
            </a:extLst>
          </p:cNvPr>
          <p:cNvCxnSpPr/>
          <p:nvPr/>
        </p:nvCxnSpPr>
        <p:spPr>
          <a:xfrm flipH="1">
            <a:off x="4240695" y="2252287"/>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B8B876-B5B9-8448-AA4E-17D94C6942A6}"/>
              </a:ext>
            </a:extLst>
          </p:cNvPr>
          <p:cNvSpPr txBox="1"/>
          <p:nvPr/>
        </p:nvSpPr>
        <p:spPr>
          <a:xfrm>
            <a:off x="3344807" y="3041392"/>
            <a:ext cx="1638795" cy="369332"/>
          </a:xfrm>
          <a:prstGeom prst="rect">
            <a:avLst/>
          </a:prstGeom>
          <a:noFill/>
        </p:spPr>
        <p:txBody>
          <a:bodyPr wrap="square" rtlCol="0">
            <a:spAutoFit/>
          </a:bodyPr>
          <a:lstStyle/>
          <a:p>
            <a:pPr algn="ctr"/>
            <a:r>
              <a:rPr lang="en-US" dirty="0"/>
              <a:t>Item difficulty</a:t>
            </a:r>
          </a:p>
        </p:txBody>
      </p:sp>
    </p:spTree>
    <p:extLst>
      <p:ext uri="{BB962C8B-B14F-4D97-AF65-F5344CB8AC3E}">
        <p14:creationId xmlns:p14="http://schemas.microsoft.com/office/powerpoint/2010/main" val="1825367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55</a:t>
            </a:fld>
            <a:endParaRPr lang="en-US" dirty="0"/>
          </a:p>
        </p:txBody>
      </p:sp>
      <p:sp>
        <p:nvSpPr>
          <p:cNvPr id="4" name="TextBox 3">
            <a:extLst>
              <a:ext uri="{FF2B5EF4-FFF2-40B4-BE49-F238E27FC236}">
                <a16:creationId xmlns:a16="http://schemas.microsoft.com/office/drawing/2014/main" id="{DA9F2639-1FD6-9D4C-942E-3414FA0404DE}"/>
              </a:ext>
            </a:extLst>
          </p:cNvPr>
          <p:cNvSpPr txBox="1"/>
          <p:nvPr/>
        </p:nvSpPr>
        <p:spPr>
          <a:xfrm>
            <a:off x="5065525" y="1556893"/>
            <a:ext cx="2060949" cy="461665"/>
          </a:xfrm>
          <a:prstGeom prst="rect">
            <a:avLst/>
          </a:prstGeom>
          <a:noFill/>
        </p:spPr>
        <p:txBody>
          <a:bodyPr wrap="none" rtlCol="0">
            <a:spAutoFit/>
          </a:bodyPr>
          <a:lstStyle/>
          <a:p>
            <a:r>
              <a:rPr lang="en-US" sz="2400" dirty="0"/>
              <a:t>IRT 2PL Model</a:t>
            </a:r>
          </a:p>
        </p:txBody>
      </p:sp>
      <p:cxnSp>
        <p:nvCxnSpPr>
          <p:cNvPr id="6" name="Straight Arrow Connector 5">
            <a:extLst>
              <a:ext uri="{FF2B5EF4-FFF2-40B4-BE49-F238E27FC236}">
                <a16:creationId xmlns:a16="http://schemas.microsoft.com/office/drawing/2014/main" id="{9E4C6A55-4534-9241-8F53-B2FCD21A039E}"/>
              </a:ext>
            </a:extLst>
          </p:cNvPr>
          <p:cNvCxnSpPr/>
          <p:nvPr/>
        </p:nvCxnSpPr>
        <p:spPr>
          <a:xfrm flipH="1">
            <a:off x="4240695" y="2252287"/>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B8B876-B5B9-8448-AA4E-17D94C6942A6}"/>
              </a:ext>
            </a:extLst>
          </p:cNvPr>
          <p:cNvSpPr txBox="1"/>
          <p:nvPr/>
        </p:nvSpPr>
        <p:spPr>
          <a:xfrm>
            <a:off x="3344807" y="3041392"/>
            <a:ext cx="1638795" cy="369332"/>
          </a:xfrm>
          <a:prstGeom prst="rect">
            <a:avLst/>
          </a:prstGeom>
          <a:noFill/>
        </p:spPr>
        <p:txBody>
          <a:bodyPr wrap="square" rtlCol="0">
            <a:spAutoFit/>
          </a:bodyPr>
          <a:lstStyle/>
          <a:p>
            <a:pPr algn="ctr"/>
            <a:r>
              <a:rPr lang="en-US" dirty="0"/>
              <a:t>Item difficulty</a:t>
            </a:r>
          </a:p>
        </p:txBody>
      </p:sp>
      <p:sp>
        <p:nvSpPr>
          <p:cNvPr id="10" name="Rectangle 9">
            <a:extLst>
              <a:ext uri="{FF2B5EF4-FFF2-40B4-BE49-F238E27FC236}">
                <a16:creationId xmlns:a16="http://schemas.microsoft.com/office/drawing/2014/main" id="{A47C5058-75B7-804E-8D9D-611AF799328C}"/>
              </a:ext>
            </a:extLst>
          </p:cNvPr>
          <p:cNvSpPr/>
          <p:nvPr/>
        </p:nvSpPr>
        <p:spPr>
          <a:xfrm>
            <a:off x="3419979" y="3972118"/>
            <a:ext cx="1488450" cy="65314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Average over 3 items</a:t>
            </a:r>
          </a:p>
        </p:txBody>
      </p:sp>
      <p:cxnSp>
        <p:nvCxnSpPr>
          <p:cNvPr id="15" name="Straight Arrow Connector 14">
            <a:extLst>
              <a:ext uri="{FF2B5EF4-FFF2-40B4-BE49-F238E27FC236}">
                <a16:creationId xmlns:a16="http://schemas.microsoft.com/office/drawing/2014/main" id="{BAFA6A27-B0BA-1041-A174-DB488A69CF19}"/>
              </a:ext>
            </a:extLst>
          </p:cNvPr>
          <p:cNvCxnSpPr/>
          <p:nvPr/>
        </p:nvCxnSpPr>
        <p:spPr>
          <a:xfrm flipH="1">
            <a:off x="4164203" y="4724799"/>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6E9E72-8210-A14E-BFFB-90D7D5BF0538}"/>
              </a:ext>
            </a:extLst>
          </p:cNvPr>
          <p:cNvSpPr txBox="1"/>
          <p:nvPr/>
        </p:nvSpPr>
        <p:spPr>
          <a:xfrm>
            <a:off x="3344805" y="5286193"/>
            <a:ext cx="1638795" cy="369332"/>
          </a:xfrm>
          <a:prstGeom prst="rect">
            <a:avLst/>
          </a:prstGeom>
          <a:noFill/>
        </p:spPr>
        <p:txBody>
          <a:bodyPr wrap="square" rtlCol="0">
            <a:spAutoFit/>
          </a:bodyPr>
          <a:lstStyle/>
          <a:p>
            <a:pPr algn="ctr"/>
            <a:r>
              <a:rPr lang="en-US" dirty="0"/>
              <a:t>Quiz difficulty</a:t>
            </a:r>
          </a:p>
        </p:txBody>
      </p:sp>
      <p:cxnSp>
        <p:nvCxnSpPr>
          <p:cNvPr id="19" name="Straight Arrow Connector 18">
            <a:extLst>
              <a:ext uri="{FF2B5EF4-FFF2-40B4-BE49-F238E27FC236}">
                <a16:creationId xmlns:a16="http://schemas.microsoft.com/office/drawing/2014/main" id="{9D95ECAA-5060-AA4F-98B9-2BD64BE5E74A}"/>
              </a:ext>
            </a:extLst>
          </p:cNvPr>
          <p:cNvCxnSpPr/>
          <p:nvPr/>
        </p:nvCxnSpPr>
        <p:spPr>
          <a:xfrm flipH="1">
            <a:off x="4148289" y="3410724"/>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915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56</a:t>
            </a:fld>
            <a:endParaRPr lang="en-US" dirty="0"/>
          </a:p>
        </p:txBody>
      </p:sp>
      <p:sp>
        <p:nvSpPr>
          <p:cNvPr id="4" name="TextBox 3">
            <a:extLst>
              <a:ext uri="{FF2B5EF4-FFF2-40B4-BE49-F238E27FC236}">
                <a16:creationId xmlns:a16="http://schemas.microsoft.com/office/drawing/2014/main" id="{DA9F2639-1FD6-9D4C-942E-3414FA0404DE}"/>
              </a:ext>
            </a:extLst>
          </p:cNvPr>
          <p:cNvSpPr txBox="1"/>
          <p:nvPr/>
        </p:nvSpPr>
        <p:spPr>
          <a:xfrm>
            <a:off x="5065525" y="1556893"/>
            <a:ext cx="2060949" cy="461665"/>
          </a:xfrm>
          <a:prstGeom prst="rect">
            <a:avLst/>
          </a:prstGeom>
          <a:noFill/>
        </p:spPr>
        <p:txBody>
          <a:bodyPr wrap="none" rtlCol="0">
            <a:spAutoFit/>
          </a:bodyPr>
          <a:lstStyle/>
          <a:p>
            <a:r>
              <a:rPr lang="en-US" sz="2400" dirty="0"/>
              <a:t>IRT 2PL Model</a:t>
            </a:r>
          </a:p>
        </p:txBody>
      </p:sp>
      <p:cxnSp>
        <p:nvCxnSpPr>
          <p:cNvPr id="5" name="Straight Arrow Connector 4">
            <a:extLst>
              <a:ext uri="{FF2B5EF4-FFF2-40B4-BE49-F238E27FC236}">
                <a16:creationId xmlns:a16="http://schemas.microsoft.com/office/drawing/2014/main" id="{5CF52FE6-2680-BF46-B2B1-FBAC43830252}"/>
              </a:ext>
            </a:extLst>
          </p:cNvPr>
          <p:cNvCxnSpPr/>
          <p:nvPr/>
        </p:nvCxnSpPr>
        <p:spPr>
          <a:xfrm>
            <a:off x="6095999" y="2252287"/>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E4C6A55-4534-9241-8F53-B2FCD21A039E}"/>
              </a:ext>
            </a:extLst>
          </p:cNvPr>
          <p:cNvCxnSpPr/>
          <p:nvPr/>
        </p:nvCxnSpPr>
        <p:spPr>
          <a:xfrm flipH="1">
            <a:off x="4240695" y="2252287"/>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B8B876-B5B9-8448-AA4E-17D94C6942A6}"/>
              </a:ext>
            </a:extLst>
          </p:cNvPr>
          <p:cNvSpPr txBox="1"/>
          <p:nvPr/>
        </p:nvSpPr>
        <p:spPr>
          <a:xfrm>
            <a:off x="3344807" y="3041392"/>
            <a:ext cx="1638795" cy="369332"/>
          </a:xfrm>
          <a:prstGeom prst="rect">
            <a:avLst/>
          </a:prstGeom>
          <a:noFill/>
        </p:spPr>
        <p:txBody>
          <a:bodyPr wrap="square" rtlCol="0">
            <a:spAutoFit/>
          </a:bodyPr>
          <a:lstStyle/>
          <a:p>
            <a:pPr algn="ctr"/>
            <a:r>
              <a:rPr lang="en-US" dirty="0"/>
              <a:t>Item difficulty</a:t>
            </a:r>
          </a:p>
        </p:txBody>
      </p:sp>
      <p:sp>
        <p:nvSpPr>
          <p:cNvPr id="8" name="TextBox 7">
            <a:extLst>
              <a:ext uri="{FF2B5EF4-FFF2-40B4-BE49-F238E27FC236}">
                <a16:creationId xmlns:a16="http://schemas.microsoft.com/office/drawing/2014/main" id="{A69137AA-0D3C-294C-9B16-DAD1E92F6F54}"/>
              </a:ext>
            </a:extLst>
          </p:cNvPr>
          <p:cNvSpPr txBox="1"/>
          <p:nvPr/>
        </p:nvSpPr>
        <p:spPr>
          <a:xfrm>
            <a:off x="6708767" y="3041392"/>
            <a:ext cx="2553136" cy="369332"/>
          </a:xfrm>
          <a:prstGeom prst="rect">
            <a:avLst/>
          </a:prstGeom>
          <a:noFill/>
        </p:spPr>
        <p:txBody>
          <a:bodyPr wrap="none" rtlCol="0">
            <a:spAutoFit/>
          </a:bodyPr>
          <a:lstStyle/>
          <a:p>
            <a:pPr algn="ctr"/>
            <a:r>
              <a:rPr lang="en-US" dirty="0"/>
              <a:t>Estimated section ability</a:t>
            </a:r>
          </a:p>
        </p:txBody>
      </p:sp>
      <p:sp>
        <p:nvSpPr>
          <p:cNvPr id="10" name="Rectangle 9">
            <a:extLst>
              <a:ext uri="{FF2B5EF4-FFF2-40B4-BE49-F238E27FC236}">
                <a16:creationId xmlns:a16="http://schemas.microsoft.com/office/drawing/2014/main" id="{A47C5058-75B7-804E-8D9D-611AF799328C}"/>
              </a:ext>
            </a:extLst>
          </p:cNvPr>
          <p:cNvSpPr/>
          <p:nvPr/>
        </p:nvSpPr>
        <p:spPr>
          <a:xfrm>
            <a:off x="3419979" y="3972118"/>
            <a:ext cx="1488450" cy="65314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Average over 3 items</a:t>
            </a:r>
          </a:p>
        </p:txBody>
      </p:sp>
      <p:cxnSp>
        <p:nvCxnSpPr>
          <p:cNvPr id="15" name="Straight Arrow Connector 14">
            <a:extLst>
              <a:ext uri="{FF2B5EF4-FFF2-40B4-BE49-F238E27FC236}">
                <a16:creationId xmlns:a16="http://schemas.microsoft.com/office/drawing/2014/main" id="{BAFA6A27-B0BA-1041-A174-DB488A69CF19}"/>
              </a:ext>
            </a:extLst>
          </p:cNvPr>
          <p:cNvCxnSpPr/>
          <p:nvPr/>
        </p:nvCxnSpPr>
        <p:spPr>
          <a:xfrm flipH="1">
            <a:off x="4164203" y="4724799"/>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6E9E72-8210-A14E-BFFB-90D7D5BF0538}"/>
              </a:ext>
            </a:extLst>
          </p:cNvPr>
          <p:cNvSpPr txBox="1"/>
          <p:nvPr/>
        </p:nvSpPr>
        <p:spPr>
          <a:xfrm>
            <a:off x="3344805" y="5286193"/>
            <a:ext cx="1638795" cy="369332"/>
          </a:xfrm>
          <a:prstGeom prst="rect">
            <a:avLst/>
          </a:prstGeom>
          <a:noFill/>
        </p:spPr>
        <p:txBody>
          <a:bodyPr wrap="square" rtlCol="0">
            <a:spAutoFit/>
          </a:bodyPr>
          <a:lstStyle/>
          <a:p>
            <a:pPr algn="ctr"/>
            <a:r>
              <a:rPr lang="en-US" dirty="0"/>
              <a:t>Quiz difficulty</a:t>
            </a:r>
          </a:p>
        </p:txBody>
      </p:sp>
      <p:cxnSp>
        <p:nvCxnSpPr>
          <p:cNvPr id="19" name="Straight Arrow Connector 18">
            <a:extLst>
              <a:ext uri="{FF2B5EF4-FFF2-40B4-BE49-F238E27FC236}">
                <a16:creationId xmlns:a16="http://schemas.microsoft.com/office/drawing/2014/main" id="{9D95ECAA-5060-AA4F-98B9-2BD64BE5E74A}"/>
              </a:ext>
            </a:extLst>
          </p:cNvPr>
          <p:cNvCxnSpPr/>
          <p:nvPr/>
        </p:nvCxnSpPr>
        <p:spPr>
          <a:xfrm flipH="1">
            <a:off x="4148289" y="3410724"/>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0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DF7-6828-C642-BDD4-42ABFB16D806}"/>
              </a:ext>
            </a:extLst>
          </p:cNvPr>
          <p:cNvSpPr>
            <a:spLocks noGrp="1"/>
          </p:cNvSpPr>
          <p:nvPr>
            <p:ph type="title"/>
          </p:nvPr>
        </p:nvSpPr>
        <p:spPr/>
        <p:txBody>
          <a:bodyPr/>
          <a:lstStyle/>
          <a:p>
            <a:r>
              <a:rPr lang="en-US" dirty="0"/>
              <a:t>Context-independent features</a:t>
            </a:r>
          </a:p>
        </p:txBody>
      </p:sp>
      <p:sp>
        <p:nvSpPr>
          <p:cNvPr id="3" name="Slide Number Placeholder 2">
            <a:extLst>
              <a:ext uri="{FF2B5EF4-FFF2-40B4-BE49-F238E27FC236}">
                <a16:creationId xmlns:a16="http://schemas.microsoft.com/office/drawing/2014/main" id="{F5442BD5-D1BF-6847-8E78-48AFABC7D3BE}"/>
              </a:ext>
            </a:extLst>
          </p:cNvPr>
          <p:cNvSpPr>
            <a:spLocks noGrp="1"/>
          </p:cNvSpPr>
          <p:nvPr>
            <p:ph type="sldNum" sz="quarter" idx="12"/>
          </p:nvPr>
        </p:nvSpPr>
        <p:spPr/>
        <p:txBody>
          <a:bodyPr/>
          <a:lstStyle/>
          <a:p>
            <a:fld id="{69E57DC2-970A-4B3E-BB1C-7A09969E49DF}" type="slidenum">
              <a:rPr lang="en-US" smtClean="0"/>
              <a:t>57</a:t>
            </a:fld>
            <a:endParaRPr lang="en-US" dirty="0"/>
          </a:p>
        </p:txBody>
      </p:sp>
      <p:sp>
        <p:nvSpPr>
          <p:cNvPr id="4" name="TextBox 3">
            <a:extLst>
              <a:ext uri="{FF2B5EF4-FFF2-40B4-BE49-F238E27FC236}">
                <a16:creationId xmlns:a16="http://schemas.microsoft.com/office/drawing/2014/main" id="{DA9F2639-1FD6-9D4C-942E-3414FA0404DE}"/>
              </a:ext>
            </a:extLst>
          </p:cNvPr>
          <p:cNvSpPr txBox="1"/>
          <p:nvPr/>
        </p:nvSpPr>
        <p:spPr>
          <a:xfrm>
            <a:off x="5065525" y="1556893"/>
            <a:ext cx="2060949" cy="461665"/>
          </a:xfrm>
          <a:prstGeom prst="rect">
            <a:avLst/>
          </a:prstGeom>
          <a:noFill/>
        </p:spPr>
        <p:txBody>
          <a:bodyPr wrap="none" rtlCol="0">
            <a:spAutoFit/>
          </a:bodyPr>
          <a:lstStyle/>
          <a:p>
            <a:r>
              <a:rPr lang="en-US" sz="2400" dirty="0"/>
              <a:t>IRT 2PL Model</a:t>
            </a:r>
          </a:p>
        </p:txBody>
      </p:sp>
      <p:cxnSp>
        <p:nvCxnSpPr>
          <p:cNvPr id="5" name="Straight Arrow Connector 4">
            <a:extLst>
              <a:ext uri="{FF2B5EF4-FFF2-40B4-BE49-F238E27FC236}">
                <a16:creationId xmlns:a16="http://schemas.microsoft.com/office/drawing/2014/main" id="{5CF52FE6-2680-BF46-B2B1-FBAC43830252}"/>
              </a:ext>
            </a:extLst>
          </p:cNvPr>
          <p:cNvCxnSpPr/>
          <p:nvPr/>
        </p:nvCxnSpPr>
        <p:spPr>
          <a:xfrm>
            <a:off x="6095999" y="2252287"/>
            <a:ext cx="1696278"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E4C6A55-4534-9241-8F53-B2FCD21A039E}"/>
              </a:ext>
            </a:extLst>
          </p:cNvPr>
          <p:cNvCxnSpPr/>
          <p:nvPr/>
        </p:nvCxnSpPr>
        <p:spPr>
          <a:xfrm flipH="1">
            <a:off x="4240695" y="2252287"/>
            <a:ext cx="1855304" cy="679174"/>
          </a:xfrm>
          <a:prstGeom prst="straightConnector1">
            <a:avLst/>
          </a:prstGeom>
          <a:ln w="15875">
            <a:tailEnd type="triangle" w="lg" len="med"/>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2B8B876-B5B9-8448-AA4E-17D94C6942A6}"/>
              </a:ext>
            </a:extLst>
          </p:cNvPr>
          <p:cNvSpPr txBox="1"/>
          <p:nvPr/>
        </p:nvSpPr>
        <p:spPr>
          <a:xfrm>
            <a:off x="3344807" y="3041392"/>
            <a:ext cx="1638795" cy="369332"/>
          </a:xfrm>
          <a:prstGeom prst="rect">
            <a:avLst/>
          </a:prstGeom>
          <a:noFill/>
        </p:spPr>
        <p:txBody>
          <a:bodyPr wrap="square" rtlCol="0">
            <a:spAutoFit/>
          </a:bodyPr>
          <a:lstStyle/>
          <a:p>
            <a:pPr algn="ctr"/>
            <a:r>
              <a:rPr lang="en-US" dirty="0"/>
              <a:t>Item difficulty</a:t>
            </a:r>
          </a:p>
        </p:txBody>
      </p:sp>
      <p:sp>
        <p:nvSpPr>
          <p:cNvPr id="8" name="TextBox 7">
            <a:extLst>
              <a:ext uri="{FF2B5EF4-FFF2-40B4-BE49-F238E27FC236}">
                <a16:creationId xmlns:a16="http://schemas.microsoft.com/office/drawing/2014/main" id="{A69137AA-0D3C-294C-9B16-DAD1E92F6F54}"/>
              </a:ext>
            </a:extLst>
          </p:cNvPr>
          <p:cNvSpPr txBox="1"/>
          <p:nvPr/>
        </p:nvSpPr>
        <p:spPr>
          <a:xfrm>
            <a:off x="6708767" y="3041392"/>
            <a:ext cx="2553136" cy="369332"/>
          </a:xfrm>
          <a:prstGeom prst="rect">
            <a:avLst/>
          </a:prstGeom>
          <a:noFill/>
        </p:spPr>
        <p:txBody>
          <a:bodyPr wrap="none" rtlCol="0">
            <a:spAutoFit/>
          </a:bodyPr>
          <a:lstStyle/>
          <a:p>
            <a:pPr algn="ctr"/>
            <a:r>
              <a:rPr lang="en-US" dirty="0"/>
              <a:t>Estimated section ability</a:t>
            </a:r>
          </a:p>
        </p:txBody>
      </p:sp>
      <p:sp>
        <p:nvSpPr>
          <p:cNvPr id="10" name="Rectangle 9">
            <a:extLst>
              <a:ext uri="{FF2B5EF4-FFF2-40B4-BE49-F238E27FC236}">
                <a16:creationId xmlns:a16="http://schemas.microsoft.com/office/drawing/2014/main" id="{A47C5058-75B7-804E-8D9D-611AF799328C}"/>
              </a:ext>
            </a:extLst>
          </p:cNvPr>
          <p:cNvSpPr/>
          <p:nvPr/>
        </p:nvSpPr>
        <p:spPr>
          <a:xfrm>
            <a:off x="3419979" y="3972118"/>
            <a:ext cx="1488450" cy="65314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Average over 3 items</a:t>
            </a:r>
          </a:p>
        </p:txBody>
      </p:sp>
      <p:sp>
        <p:nvSpPr>
          <p:cNvPr id="11" name="Rectangle 10">
            <a:extLst>
              <a:ext uri="{FF2B5EF4-FFF2-40B4-BE49-F238E27FC236}">
                <a16:creationId xmlns:a16="http://schemas.microsoft.com/office/drawing/2014/main" id="{26A07E66-CAFB-594B-B870-2B15FD6DE9EF}"/>
              </a:ext>
            </a:extLst>
          </p:cNvPr>
          <p:cNvSpPr/>
          <p:nvPr/>
        </p:nvSpPr>
        <p:spPr>
          <a:xfrm>
            <a:off x="7241110" y="3972119"/>
            <a:ext cx="1488450" cy="653143"/>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Average over 10 sections</a:t>
            </a:r>
          </a:p>
        </p:txBody>
      </p:sp>
      <p:cxnSp>
        <p:nvCxnSpPr>
          <p:cNvPr id="15" name="Straight Arrow Connector 14">
            <a:extLst>
              <a:ext uri="{FF2B5EF4-FFF2-40B4-BE49-F238E27FC236}">
                <a16:creationId xmlns:a16="http://schemas.microsoft.com/office/drawing/2014/main" id="{BAFA6A27-B0BA-1041-A174-DB488A69CF19}"/>
              </a:ext>
            </a:extLst>
          </p:cNvPr>
          <p:cNvCxnSpPr/>
          <p:nvPr/>
        </p:nvCxnSpPr>
        <p:spPr>
          <a:xfrm flipH="1">
            <a:off x="4164203" y="4724799"/>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88157B-F5B6-1546-8F71-EFF81A3A01C3}"/>
              </a:ext>
            </a:extLst>
          </p:cNvPr>
          <p:cNvCxnSpPr/>
          <p:nvPr/>
        </p:nvCxnSpPr>
        <p:spPr>
          <a:xfrm flipH="1">
            <a:off x="8027797" y="4724799"/>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6E9E72-8210-A14E-BFFB-90D7D5BF0538}"/>
              </a:ext>
            </a:extLst>
          </p:cNvPr>
          <p:cNvSpPr txBox="1"/>
          <p:nvPr/>
        </p:nvSpPr>
        <p:spPr>
          <a:xfrm>
            <a:off x="3344805" y="5286193"/>
            <a:ext cx="1638795" cy="369332"/>
          </a:xfrm>
          <a:prstGeom prst="rect">
            <a:avLst/>
          </a:prstGeom>
          <a:noFill/>
        </p:spPr>
        <p:txBody>
          <a:bodyPr wrap="square" rtlCol="0">
            <a:spAutoFit/>
          </a:bodyPr>
          <a:lstStyle/>
          <a:p>
            <a:pPr algn="ctr"/>
            <a:r>
              <a:rPr lang="en-US" dirty="0"/>
              <a:t>Quiz difficulty</a:t>
            </a:r>
          </a:p>
        </p:txBody>
      </p:sp>
      <p:sp>
        <p:nvSpPr>
          <p:cNvPr id="18" name="TextBox 17">
            <a:extLst>
              <a:ext uri="{FF2B5EF4-FFF2-40B4-BE49-F238E27FC236}">
                <a16:creationId xmlns:a16="http://schemas.microsoft.com/office/drawing/2014/main" id="{94447D31-9AF9-E242-B094-683352C587A4}"/>
              </a:ext>
            </a:extLst>
          </p:cNvPr>
          <p:cNvSpPr txBox="1"/>
          <p:nvPr/>
        </p:nvSpPr>
        <p:spPr>
          <a:xfrm>
            <a:off x="7237356" y="5286192"/>
            <a:ext cx="1580882" cy="369332"/>
          </a:xfrm>
          <a:prstGeom prst="rect">
            <a:avLst/>
          </a:prstGeom>
          <a:noFill/>
        </p:spPr>
        <p:txBody>
          <a:bodyPr wrap="none" rtlCol="0">
            <a:spAutoFit/>
          </a:bodyPr>
          <a:lstStyle/>
          <a:p>
            <a:pPr algn="ctr"/>
            <a:r>
              <a:rPr lang="en-US" dirty="0"/>
              <a:t>Student ability</a:t>
            </a:r>
          </a:p>
        </p:txBody>
      </p:sp>
      <p:cxnSp>
        <p:nvCxnSpPr>
          <p:cNvPr id="19" name="Straight Arrow Connector 18">
            <a:extLst>
              <a:ext uri="{FF2B5EF4-FFF2-40B4-BE49-F238E27FC236}">
                <a16:creationId xmlns:a16="http://schemas.microsoft.com/office/drawing/2014/main" id="{9D95ECAA-5060-AA4F-98B9-2BD64BE5E74A}"/>
              </a:ext>
            </a:extLst>
          </p:cNvPr>
          <p:cNvCxnSpPr/>
          <p:nvPr/>
        </p:nvCxnSpPr>
        <p:spPr>
          <a:xfrm flipH="1">
            <a:off x="4148289" y="3410724"/>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B41408A-5443-B14A-9A4B-9A39C91CC5F2}"/>
              </a:ext>
            </a:extLst>
          </p:cNvPr>
          <p:cNvCxnSpPr/>
          <p:nvPr/>
        </p:nvCxnSpPr>
        <p:spPr>
          <a:xfrm flipH="1">
            <a:off x="7985334" y="3410724"/>
            <a:ext cx="1" cy="461856"/>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91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58</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020412" y="2072653"/>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080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59</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020412" y="2072653"/>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2B2DA-FEE9-7C4C-863D-0C0EF066BF26}"/>
              </a:ext>
            </a:extLst>
          </p:cNvPr>
          <p:cNvSpPr/>
          <p:nvPr/>
        </p:nvSpPr>
        <p:spPr>
          <a:xfrm>
            <a:off x="5088269" y="4503420"/>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0.34</a:t>
            </a:r>
          </a:p>
        </p:txBody>
      </p:sp>
    </p:spTree>
    <p:extLst>
      <p:ext uri="{BB962C8B-B14F-4D97-AF65-F5344CB8AC3E}">
        <p14:creationId xmlns:p14="http://schemas.microsoft.com/office/powerpoint/2010/main" val="122260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6"/>
              <a:stretch>
                <a:fillRect/>
              </a:stretch>
            </p:blipFill>
            <p:spPr>
              <a:xfrm>
                <a:off x="5977800" y="3007710"/>
                <a:ext cx="927000" cy="774360"/>
              </a:xfrm>
              <a:prstGeom prst="rect">
                <a:avLst/>
              </a:prstGeom>
            </p:spPr>
          </p:pic>
        </mc:Fallback>
      </mc:AlternateContent>
      <p:sp>
        <p:nvSpPr>
          <p:cNvPr id="5" name="TextBox 4">
            <a:extLst>
              <a:ext uri="{FF2B5EF4-FFF2-40B4-BE49-F238E27FC236}">
                <a16:creationId xmlns:a16="http://schemas.microsoft.com/office/drawing/2014/main" id="{66862F5D-E1A9-B74F-B94C-56677678CC68}"/>
              </a:ext>
            </a:extLst>
          </p:cNvPr>
          <p:cNvSpPr txBox="1"/>
          <p:nvPr/>
        </p:nvSpPr>
        <p:spPr>
          <a:xfrm>
            <a:off x="1128178" y="2195936"/>
            <a:ext cx="3420094" cy="3046988"/>
          </a:xfrm>
          <a:prstGeom prst="rect">
            <a:avLst/>
          </a:prstGeom>
          <a:noFill/>
        </p:spPr>
        <p:txBody>
          <a:bodyPr wrap="square" rtlCol="0">
            <a:spAutoFit/>
          </a:bodyPr>
          <a:lstStyle/>
          <a:p>
            <a:r>
              <a:rPr lang="en-US" sz="4800" b="1" strike="sngStrike" dirty="0"/>
              <a:t>Interactive</a:t>
            </a:r>
          </a:p>
          <a:p>
            <a:r>
              <a:rPr lang="en-US" sz="4800" b="1" dirty="0"/>
              <a:t>Constructive</a:t>
            </a:r>
          </a:p>
          <a:p>
            <a:r>
              <a:rPr lang="en-US" sz="4800" b="1" dirty="0"/>
              <a:t>Active</a:t>
            </a:r>
          </a:p>
          <a:p>
            <a:r>
              <a:rPr lang="en-US" sz="4800" b="1" dirty="0">
                <a:solidFill>
                  <a:schemeClr val="accent5"/>
                </a:solidFill>
              </a:rPr>
              <a:t>Passive</a:t>
            </a:r>
            <a:endParaRPr lang="en-US" sz="1400" b="1" dirty="0">
              <a:solidFill>
                <a:schemeClr val="accent5"/>
              </a:solidFill>
            </a:endParaRPr>
          </a:p>
        </p:txBody>
      </p:sp>
      <p:sp>
        <p:nvSpPr>
          <p:cNvPr id="2" name="Slide Number Placeholder 1">
            <a:extLst>
              <a:ext uri="{FF2B5EF4-FFF2-40B4-BE49-F238E27FC236}">
                <a16:creationId xmlns:a16="http://schemas.microsoft.com/office/drawing/2014/main" id="{D7D77E55-DD7D-4542-883E-D124192C821E}"/>
              </a:ext>
            </a:extLst>
          </p:cNvPr>
          <p:cNvSpPr>
            <a:spLocks noGrp="1"/>
          </p:cNvSpPr>
          <p:nvPr>
            <p:ph type="sldNum" sz="quarter" idx="12"/>
          </p:nvPr>
        </p:nvSpPr>
        <p:spPr/>
        <p:txBody>
          <a:bodyPr/>
          <a:lstStyle/>
          <a:p>
            <a:fld id="{69E57DC2-970A-4B3E-BB1C-7A09969E49DF}" type="slidenum">
              <a:rPr lang="en-US" smtClean="0"/>
              <a:t>6</a:t>
            </a:fld>
            <a:endParaRPr lang="en-US" dirty="0"/>
          </a:p>
        </p:txBody>
      </p:sp>
      <p:sp>
        <p:nvSpPr>
          <p:cNvPr id="6" name="TextBox 5">
            <a:extLst>
              <a:ext uri="{FF2B5EF4-FFF2-40B4-BE49-F238E27FC236}">
                <a16:creationId xmlns:a16="http://schemas.microsoft.com/office/drawing/2014/main" id="{8BFE65FE-5B4C-D444-8199-82585D399BB2}"/>
              </a:ext>
            </a:extLst>
          </p:cNvPr>
          <p:cNvSpPr txBox="1"/>
          <p:nvPr/>
        </p:nvSpPr>
        <p:spPr>
          <a:xfrm>
            <a:off x="8247774" y="2603019"/>
            <a:ext cx="3192284" cy="584775"/>
          </a:xfrm>
          <a:prstGeom prst="rect">
            <a:avLst/>
          </a:prstGeom>
          <a:noFill/>
        </p:spPr>
        <p:txBody>
          <a:bodyPr wrap="none" rtlCol="0">
            <a:spAutoFit/>
          </a:bodyPr>
          <a:lstStyle/>
          <a:p>
            <a:r>
              <a:rPr lang="en-US" sz="3200" dirty="0"/>
              <a:t>Retrieval Practice</a:t>
            </a:r>
          </a:p>
        </p:txBody>
      </p:sp>
    </p:spTree>
    <p:extLst>
      <p:ext uri="{BB962C8B-B14F-4D97-AF65-F5344CB8AC3E}">
        <p14:creationId xmlns:p14="http://schemas.microsoft.com/office/powerpoint/2010/main" val="2637348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60</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020412" y="2607043"/>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5202" y="1046312"/>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1691023" y="1960712"/>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Tree>
    <p:extLst>
      <p:ext uri="{BB962C8B-B14F-4D97-AF65-F5344CB8AC3E}">
        <p14:creationId xmlns:p14="http://schemas.microsoft.com/office/powerpoint/2010/main" val="3216392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61</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020412" y="2607043"/>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2B2DA-FEE9-7C4C-863D-0C0EF066BF26}"/>
              </a:ext>
            </a:extLst>
          </p:cNvPr>
          <p:cNvSpPr/>
          <p:nvPr/>
        </p:nvSpPr>
        <p:spPr>
          <a:xfrm>
            <a:off x="5088269" y="4503420"/>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0.53</a:t>
            </a:r>
          </a:p>
        </p:txBody>
      </p: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5202" y="1046312"/>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1691023" y="1960712"/>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Tree>
    <p:extLst>
      <p:ext uri="{BB962C8B-B14F-4D97-AF65-F5344CB8AC3E}">
        <p14:creationId xmlns:p14="http://schemas.microsoft.com/office/powerpoint/2010/main" val="2683166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62</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163258" y="2900156"/>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425596" y="1776454"/>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020412" y="2607043"/>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278480" y="1996948"/>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p:nvPr/>
        </p:nvCxnSpPr>
        <p:spPr>
          <a:xfrm>
            <a:off x="4225969" y="253995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482261" y="253431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792B2DA-FEE9-7C4C-863D-0C0EF066BF26}"/>
              </a:ext>
            </a:extLst>
          </p:cNvPr>
          <p:cNvSpPr/>
          <p:nvPr/>
        </p:nvSpPr>
        <p:spPr>
          <a:xfrm>
            <a:off x="5088269" y="4503420"/>
            <a:ext cx="2277801" cy="711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Pearson r = 0.53</a:t>
            </a:r>
          </a:p>
        </p:txBody>
      </p: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5202" y="1046312"/>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1691023" y="1960712"/>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
        <p:nvSpPr>
          <p:cNvPr id="5" name="5-Point Star 4">
            <a:extLst>
              <a:ext uri="{FF2B5EF4-FFF2-40B4-BE49-F238E27FC236}">
                <a16:creationId xmlns:a16="http://schemas.microsoft.com/office/drawing/2014/main" id="{7389B930-A478-F643-A372-697926D35F16}"/>
              </a:ext>
            </a:extLst>
          </p:cNvPr>
          <p:cNvSpPr/>
          <p:nvPr/>
        </p:nvSpPr>
        <p:spPr>
          <a:xfrm>
            <a:off x="6768934" y="4814591"/>
            <a:ext cx="1828800" cy="1638795"/>
          </a:xfrm>
          <a:prstGeom prst="star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Best!</a:t>
            </a:r>
          </a:p>
        </p:txBody>
      </p:sp>
    </p:spTree>
    <p:extLst>
      <p:ext uri="{BB962C8B-B14F-4D97-AF65-F5344CB8AC3E}">
        <p14:creationId xmlns:p14="http://schemas.microsoft.com/office/powerpoint/2010/main" val="4093281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FBA-6529-DD4D-8BDC-E09348E8710C}"/>
              </a:ext>
            </a:extLst>
          </p:cNvPr>
          <p:cNvSpPr>
            <a:spLocks noGrp="1"/>
          </p:cNvSpPr>
          <p:nvPr>
            <p:ph type="ctrTitle"/>
          </p:nvPr>
        </p:nvSpPr>
        <p:spPr>
          <a:xfrm>
            <a:off x="1623060" y="1615440"/>
            <a:ext cx="8653297" cy="3497580"/>
          </a:xfrm>
        </p:spPr>
        <p:txBody>
          <a:bodyPr anchor="ctr"/>
          <a:lstStyle/>
          <a:p>
            <a:r>
              <a:rPr lang="en-US" sz="5400" cap="none" dirty="0"/>
              <a:t>How much context is needed to predict quiz performance?</a:t>
            </a:r>
          </a:p>
        </p:txBody>
      </p:sp>
      <p:sp>
        <p:nvSpPr>
          <p:cNvPr id="4" name="Slide Number Placeholder 3">
            <a:extLst>
              <a:ext uri="{FF2B5EF4-FFF2-40B4-BE49-F238E27FC236}">
                <a16:creationId xmlns:a16="http://schemas.microsoft.com/office/drawing/2014/main" id="{95FE84B3-9100-9541-B551-7DCF39D2594A}"/>
              </a:ext>
            </a:extLst>
          </p:cNvPr>
          <p:cNvSpPr>
            <a:spLocks noGrp="1"/>
          </p:cNvSpPr>
          <p:nvPr>
            <p:ph type="sldNum" sz="quarter" idx="12"/>
          </p:nvPr>
        </p:nvSpPr>
        <p:spPr/>
        <p:txBody>
          <a:bodyPr/>
          <a:lstStyle/>
          <a:p>
            <a:fld id="{69E57DC2-970A-4B3E-BB1C-7A09969E49DF}" type="slidenum">
              <a:rPr lang="en-US" smtClean="0"/>
              <a:pPr/>
              <a:t>63</a:t>
            </a:fld>
            <a:endParaRPr lang="en-US" dirty="0"/>
          </a:p>
        </p:txBody>
      </p:sp>
    </p:spTree>
    <p:extLst>
      <p:ext uri="{BB962C8B-B14F-4D97-AF65-F5344CB8AC3E}">
        <p14:creationId xmlns:p14="http://schemas.microsoft.com/office/powerpoint/2010/main" val="677555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79D-C23C-5B48-A278-2B83B9572754}"/>
              </a:ext>
            </a:extLst>
          </p:cNvPr>
          <p:cNvSpPr>
            <a:spLocks noGrp="1"/>
          </p:cNvSpPr>
          <p:nvPr>
            <p:ph type="title"/>
          </p:nvPr>
        </p:nvSpPr>
        <p:spPr/>
        <p:txBody>
          <a:bodyPr/>
          <a:lstStyle/>
          <a:p>
            <a:r>
              <a:rPr lang="en-US" dirty="0"/>
              <a:t>Instance Building</a:t>
            </a:r>
          </a:p>
        </p:txBody>
      </p:sp>
      <p:sp>
        <p:nvSpPr>
          <p:cNvPr id="7" name="Rectangle 6">
            <a:extLst>
              <a:ext uri="{FF2B5EF4-FFF2-40B4-BE49-F238E27FC236}">
                <a16:creationId xmlns:a16="http://schemas.microsoft.com/office/drawing/2014/main" id="{9026C950-3BDC-A54F-A200-8F9381A11C5C}"/>
              </a:ext>
            </a:extLst>
          </p:cNvPr>
          <p:cNvSpPr/>
          <p:nvPr/>
        </p:nvSpPr>
        <p:spPr>
          <a:xfrm>
            <a:off x="10055087" y="2532271"/>
            <a:ext cx="1298713" cy="8481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Quiz #1</a:t>
            </a:r>
          </a:p>
        </p:txBody>
      </p:sp>
      <p:sp>
        <p:nvSpPr>
          <p:cNvPr id="8" name="Right Bracket 7">
            <a:extLst>
              <a:ext uri="{FF2B5EF4-FFF2-40B4-BE49-F238E27FC236}">
                <a16:creationId xmlns:a16="http://schemas.microsoft.com/office/drawing/2014/main" id="{01132B0E-5622-D444-9AB7-ADF1C58842A8}"/>
              </a:ext>
            </a:extLst>
          </p:cNvPr>
          <p:cNvSpPr/>
          <p:nvPr/>
        </p:nvSpPr>
        <p:spPr>
          <a:xfrm rot="16200000">
            <a:off x="5463209" y="-1678608"/>
            <a:ext cx="112644" cy="8309113"/>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DD05185-96C9-EB4D-8428-6032D6DDFD27}"/>
              </a:ext>
            </a:extLst>
          </p:cNvPr>
          <p:cNvSpPr txBox="1"/>
          <p:nvPr/>
        </p:nvSpPr>
        <p:spPr>
          <a:xfrm>
            <a:off x="5247861" y="2081698"/>
            <a:ext cx="1161728" cy="369332"/>
          </a:xfrm>
          <a:prstGeom prst="rect">
            <a:avLst/>
          </a:prstGeom>
          <a:noFill/>
        </p:spPr>
        <p:txBody>
          <a:bodyPr wrap="none" rtlCol="0">
            <a:spAutoFit/>
          </a:bodyPr>
          <a:lstStyle/>
          <a:p>
            <a:r>
              <a:rPr lang="en-US" dirty="0"/>
              <a:t>3 minutes</a:t>
            </a:r>
          </a:p>
        </p:txBody>
      </p:sp>
      <p:pic>
        <p:nvPicPr>
          <p:cNvPr id="11" name="Graphic 10" descr="Play">
            <a:extLst>
              <a:ext uri="{FF2B5EF4-FFF2-40B4-BE49-F238E27FC236}">
                <a16:creationId xmlns:a16="http://schemas.microsoft.com/office/drawing/2014/main" id="{C6E99448-B15A-8643-82AE-2F2B5B845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4365" y="2499141"/>
            <a:ext cx="914400" cy="914400"/>
          </a:xfrm>
          <a:prstGeom prst="rect">
            <a:avLst/>
          </a:prstGeom>
        </p:spPr>
      </p:pic>
      <p:pic>
        <p:nvPicPr>
          <p:cNvPr id="15" name="Graphic 14" descr="Beginning">
            <a:extLst>
              <a:ext uri="{FF2B5EF4-FFF2-40B4-BE49-F238E27FC236}">
                <a16:creationId xmlns:a16="http://schemas.microsoft.com/office/drawing/2014/main" id="{97A39AB0-5490-984D-9B29-C6C9D34FCD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6487" y="2499141"/>
            <a:ext cx="914400" cy="914400"/>
          </a:xfrm>
          <a:prstGeom prst="rect">
            <a:avLst/>
          </a:prstGeom>
        </p:spPr>
      </p:pic>
      <p:pic>
        <p:nvPicPr>
          <p:cNvPr id="19" name="Graphic 18" descr="Chat">
            <a:extLst>
              <a:ext uri="{FF2B5EF4-FFF2-40B4-BE49-F238E27FC236}">
                <a16:creationId xmlns:a16="http://schemas.microsoft.com/office/drawing/2014/main" id="{E860E00A-2F21-5B43-9C0D-6232DCA848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6070" y="2499141"/>
            <a:ext cx="914400" cy="914400"/>
          </a:xfrm>
          <a:prstGeom prst="rect">
            <a:avLst/>
          </a:prstGeom>
        </p:spPr>
      </p:pic>
      <p:pic>
        <p:nvPicPr>
          <p:cNvPr id="21" name="Graphic 20" descr="Question mark">
            <a:extLst>
              <a:ext uri="{FF2B5EF4-FFF2-40B4-BE49-F238E27FC236}">
                <a16:creationId xmlns:a16="http://schemas.microsoft.com/office/drawing/2014/main" id="{E2F4F5BB-83CF-6D4A-873A-8E7BEE7F8A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5925" y="2499141"/>
            <a:ext cx="914400" cy="914400"/>
          </a:xfrm>
          <a:prstGeom prst="rect">
            <a:avLst/>
          </a:prstGeom>
        </p:spPr>
      </p:pic>
      <p:pic>
        <p:nvPicPr>
          <p:cNvPr id="22" name="Graphic 21" descr="Pause">
            <a:extLst>
              <a:ext uri="{FF2B5EF4-FFF2-40B4-BE49-F238E27FC236}">
                <a16:creationId xmlns:a16="http://schemas.microsoft.com/office/drawing/2014/main" id="{0D94520F-E0C8-A347-BA55-215F406A18E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78765" y="2499141"/>
            <a:ext cx="914400" cy="914400"/>
          </a:xfrm>
          <a:prstGeom prst="rect">
            <a:avLst/>
          </a:prstGeom>
        </p:spPr>
      </p:pic>
      <p:pic>
        <p:nvPicPr>
          <p:cNvPr id="23" name="Graphic 22" descr="Play">
            <a:extLst>
              <a:ext uri="{FF2B5EF4-FFF2-40B4-BE49-F238E27FC236}">
                <a16:creationId xmlns:a16="http://schemas.microsoft.com/office/drawing/2014/main" id="{300A55BC-7DAF-0342-87BB-1A1882B22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6417" y="2499141"/>
            <a:ext cx="914400" cy="914400"/>
          </a:xfrm>
          <a:prstGeom prst="rect">
            <a:avLst/>
          </a:prstGeom>
        </p:spPr>
      </p:pic>
      <p:pic>
        <p:nvPicPr>
          <p:cNvPr id="24" name="Graphic 23" descr="Play">
            <a:extLst>
              <a:ext uri="{FF2B5EF4-FFF2-40B4-BE49-F238E27FC236}">
                <a16:creationId xmlns:a16="http://schemas.microsoft.com/office/drawing/2014/main" id="{9B7FB179-7E14-F742-8E58-EBABDCD27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2331" y="2503493"/>
            <a:ext cx="914400" cy="914400"/>
          </a:xfrm>
          <a:prstGeom prst="rect">
            <a:avLst/>
          </a:prstGeom>
        </p:spPr>
      </p:pic>
      <p:pic>
        <p:nvPicPr>
          <p:cNvPr id="26" name="Graphic 25" descr="Play">
            <a:extLst>
              <a:ext uri="{FF2B5EF4-FFF2-40B4-BE49-F238E27FC236}">
                <a16:creationId xmlns:a16="http://schemas.microsoft.com/office/drawing/2014/main" id="{FE5A58B1-EA72-DA4B-BB25-50F338B58B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04148" y="2502454"/>
            <a:ext cx="914400" cy="914400"/>
          </a:xfrm>
          <a:prstGeom prst="rect">
            <a:avLst/>
          </a:prstGeom>
        </p:spPr>
      </p:pic>
      <p:pic>
        <p:nvPicPr>
          <p:cNvPr id="27" name="Graphic 26" descr="Question mark">
            <a:extLst>
              <a:ext uri="{FF2B5EF4-FFF2-40B4-BE49-F238E27FC236}">
                <a16:creationId xmlns:a16="http://schemas.microsoft.com/office/drawing/2014/main" id="{BC0FEF6E-C2EF-8A49-9F95-6F2D41DDC6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77742" y="2499141"/>
            <a:ext cx="914400" cy="914400"/>
          </a:xfrm>
          <a:prstGeom prst="rect">
            <a:avLst/>
          </a:prstGeom>
        </p:spPr>
      </p:pic>
      <p:sp>
        <p:nvSpPr>
          <p:cNvPr id="3" name="Slide Number Placeholder 2">
            <a:extLst>
              <a:ext uri="{FF2B5EF4-FFF2-40B4-BE49-F238E27FC236}">
                <a16:creationId xmlns:a16="http://schemas.microsoft.com/office/drawing/2014/main" id="{3B47E4B7-FFE6-7A4F-B00D-7EE6B3337A63}"/>
              </a:ext>
            </a:extLst>
          </p:cNvPr>
          <p:cNvSpPr>
            <a:spLocks noGrp="1"/>
          </p:cNvSpPr>
          <p:nvPr>
            <p:ph type="sldNum" sz="quarter" idx="12"/>
          </p:nvPr>
        </p:nvSpPr>
        <p:spPr/>
        <p:txBody>
          <a:bodyPr/>
          <a:lstStyle/>
          <a:p>
            <a:fld id="{69E57DC2-970A-4B3E-BB1C-7A09969E49DF}" type="slidenum">
              <a:rPr lang="en-US" smtClean="0"/>
              <a:t>64</a:t>
            </a:fld>
            <a:endParaRPr lang="en-US" dirty="0"/>
          </a:p>
        </p:txBody>
      </p:sp>
    </p:spTree>
    <p:extLst>
      <p:ext uri="{BB962C8B-B14F-4D97-AF65-F5344CB8AC3E}">
        <p14:creationId xmlns:p14="http://schemas.microsoft.com/office/powerpoint/2010/main" val="217888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7E23B-0AB8-CE41-B0DA-E5C26F0FC482}"/>
              </a:ext>
            </a:extLst>
          </p:cNvPr>
          <p:cNvSpPr>
            <a:spLocks noGrp="1"/>
          </p:cNvSpPr>
          <p:nvPr>
            <p:ph type="sldNum" sz="quarter" idx="12"/>
          </p:nvPr>
        </p:nvSpPr>
        <p:spPr/>
        <p:txBody>
          <a:bodyPr/>
          <a:lstStyle/>
          <a:p>
            <a:fld id="{69E57DC2-970A-4B3E-BB1C-7A09969E49DF}" type="slidenum">
              <a:rPr lang="en-US" smtClean="0"/>
              <a:t>65</a:t>
            </a:fld>
            <a:endParaRPr lang="en-US" dirty="0"/>
          </a:p>
        </p:txBody>
      </p:sp>
      <p:sp>
        <p:nvSpPr>
          <p:cNvPr id="3" name="TextBox 2">
            <a:extLst>
              <a:ext uri="{FF2B5EF4-FFF2-40B4-BE49-F238E27FC236}">
                <a16:creationId xmlns:a16="http://schemas.microsoft.com/office/drawing/2014/main" id="{FB52F7C5-1394-C94F-B455-8F08A089ED3B}"/>
              </a:ext>
            </a:extLst>
          </p:cNvPr>
          <p:cNvSpPr txBox="1"/>
          <p:nvPr/>
        </p:nvSpPr>
        <p:spPr>
          <a:xfrm>
            <a:off x="8163258" y="1463250"/>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020EFA6F-458D-514C-922B-92A2A2A1EED0}"/>
              </a:ext>
            </a:extLst>
          </p:cNvPr>
          <p:cNvPicPr>
            <a:picLocks noChangeAspect="1"/>
          </p:cNvPicPr>
          <p:nvPr/>
        </p:nvPicPr>
        <p:blipFill rotWithShape="1">
          <a:blip r:embed="rId3"/>
          <a:srcRect b="19151"/>
          <a:stretch/>
        </p:blipFill>
        <p:spPr>
          <a:xfrm>
            <a:off x="8425596" y="339548"/>
            <a:ext cx="1389888" cy="1123702"/>
          </a:xfrm>
          <a:prstGeom prst="rect">
            <a:avLst/>
          </a:prstGeom>
        </p:spPr>
      </p:pic>
      <p:pic>
        <p:nvPicPr>
          <p:cNvPr id="5" name="Graphic 4" descr="Cursor">
            <a:extLst>
              <a:ext uri="{FF2B5EF4-FFF2-40B4-BE49-F238E27FC236}">
                <a16:creationId xmlns:a16="http://schemas.microsoft.com/office/drawing/2014/main" id="{1473B4F7-0CF0-444B-970D-6C4F385525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0787" y="373590"/>
            <a:ext cx="914400" cy="914400"/>
          </a:xfrm>
          <a:prstGeom prst="rect">
            <a:avLst/>
          </a:prstGeom>
        </p:spPr>
      </p:pic>
      <p:sp>
        <p:nvSpPr>
          <p:cNvPr id="6" name="TextBox 5">
            <a:extLst>
              <a:ext uri="{FF2B5EF4-FFF2-40B4-BE49-F238E27FC236}">
                <a16:creationId xmlns:a16="http://schemas.microsoft.com/office/drawing/2014/main" id="{514D29B5-61A4-2140-93BF-6552082DCD33}"/>
              </a:ext>
            </a:extLst>
          </p:cNvPr>
          <p:cNvSpPr txBox="1"/>
          <p:nvPr/>
        </p:nvSpPr>
        <p:spPr>
          <a:xfrm>
            <a:off x="2300787" y="1458031"/>
            <a:ext cx="1263487" cy="369332"/>
          </a:xfrm>
          <a:prstGeom prst="rect">
            <a:avLst/>
          </a:prstGeom>
          <a:noFill/>
        </p:spPr>
        <p:txBody>
          <a:bodyPr wrap="none" rtlCol="0">
            <a:spAutoFit/>
          </a:bodyPr>
          <a:lstStyle/>
          <a:p>
            <a:r>
              <a:rPr lang="en-US" dirty="0"/>
              <a:t>3 min data</a:t>
            </a:r>
          </a:p>
        </p:txBody>
      </p:sp>
      <p:sp>
        <p:nvSpPr>
          <p:cNvPr id="7" name="Rectangle 6">
            <a:extLst>
              <a:ext uri="{FF2B5EF4-FFF2-40B4-BE49-F238E27FC236}">
                <a16:creationId xmlns:a16="http://schemas.microsoft.com/office/drawing/2014/main" id="{F50C23E9-E121-8742-A15F-42B0FDE5788E}"/>
              </a:ext>
            </a:extLst>
          </p:cNvPr>
          <p:cNvSpPr/>
          <p:nvPr/>
        </p:nvSpPr>
        <p:spPr>
          <a:xfrm>
            <a:off x="5278480" y="5600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F5065FC4-8304-2C49-B669-0A8CDEC96008}"/>
              </a:ext>
            </a:extLst>
          </p:cNvPr>
          <p:cNvCxnSpPr/>
          <p:nvPr/>
        </p:nvCxnSpPr>
        <p:spPr>
          <a:xfrm>
            <a:off x="4225969" y="11030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2B123-30AC-2248-A3D1-30B7208BBB8B}"/>
              </a:ext>
            </a:extLst>
          </p:cNvPr>
          <p:cNvCxnSpPr/>
          <p:nvPr/>
        </p:nvCxnSpPr>
        <p:spPr>
          <a:xfrm>
            <a:off x="7482261" y="10974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312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7E23B-0AB8-CE41-B0DA-E5C26F0FC482}"/>
              </a:ext>
            </a:extLst>
          </p:cNvPr>
          <p:cNvSpPr>
            <a:spLocks noGrp="1"/>
          </p:cNvSpPr>
          <p:nvPr>
            <p:ph type="sldNum" sz="quarter" idx="12"/>
          </p:nvPr>
        </p:nvSpPr>
        <p:spPr/>
        <p:txBody>
          <a:bodyPr/>
          <a:lstStyle/>
          <a:p>
            <a:fld id="{69E57DC2-970A-4B3E-BB1C-7A09969E49DF}" type="slidenum">
              <a:rPr lang="en-US" smtClean="0"/>
              <a:t>66</a:t>
            </a:fld>
            <a:endParaRPr lang="en-US" dirty="0"/>
          </a:p>
        </p:txBody>
      </p:sp>
      <p:sp>
        <p:nvSpPr>
          <p:cNvPr id="10" name="TextBox 9">
            <a:extLst>
              <a:ext uri="{FF2B5EF4-FFF2-40B4-BE49-F238E27FC236}">
                <a16:creationId xmlns:a16="http://schemas.microsoft.com/office/drawing/2014/main" id="{1B441BE8-14BC-6B48-ABE7-7AD0628E63AA}"/>
              </a:ext>
            </a:extLst>
          </p:cNvPr>
          <p:cNvSpPr txBox="1"/>
          <p:nvPr/>
        </p:nvSpPr>
        <p:spPr>
          <a:xfrm>
            <a:off x="8161283" y="2981311"/>
            <a:ext cx="1914562" cy="369332"/>
          </a:xfrm>
          <a:prstGeom prst="rect">
            <a:avLst/>
          </a:prstGeom>
          <a:noFill/>
        </p:spPr>
        <p:txBody>
          <a:bodyPr wrap="none" rtlCol="0">
            <a:spAutoFit/>
          </a:bodyPr>
          <a:lstStyle/>
          <a:p>
            <a:pPr algn="ctr"/>
            <a:r>
              <a:rPr lang="en-US" dirty="0"/>
              <a:t>Quiz Performance</a:t>
            </a:r>
          </a:p>
        </p:txBody>
      </p:sp>
      <p:pic>
        <p:nvPicPr>
          <p:cNvPr id="11" name="Picture 10" descr="quiz by Erik Arndt from the Noun Project">
            <a:extLst>
              <a:ext uri="{FF2B5EF4-FFF2-40B4-BE49-F238E27FC236}">
                <a16:creationId xmlns:a16="http://schemas.microsoft.com/office/drawing/2014/main" id="{6EA4D0EB-C08E-BF4F-B4B4-F6CD81F279DB}"/>
              </a:ext>
            </a:extLst>
          </p:cNvPr>
          <p:cNvPicPr>
            <a:picLocks noChangeAspect="1"/>
          </p:cNvPicPr>
          <p:nvPr/>
        </p:nvPicPr>
        <p:blipFill rotWithShape="1">
          <a:blip r:embed="rId2"/>
          <a:srcRect b="19151"/>
          <a:stretch/>
        </p:blipFill>
        <p:spPr>
          <a:xfrm>
            <a:off x="8423621" y="1857609"/>
            <a:ext cx="1389888" cy="1123702"/>
          </a:xfrm>
          <a:prstGeom prst="rect">
            <a:avLst/>
          </a:prstGeom>
        </p:spPr>
      </p:pic>
      <p:pic>
        <p:nvPicPr>
          <p:cNvPr id="12" name="Graphic 11" descr="Cursor">
            <a:extLst>
              <a:ext uri="{FF2B5EF4-FFF2-40B4-BE49-F238E27FC236}">
                <a16:creationId xmlns:a16="http://schemas.microsoft.com/office/drawing/2014/main" id="{93583EB2-370A-8040-AF79-2D4D93F74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8812" y="1891651"/>
            <a:ext cx="914400" cy="914400"/>
          </a:xfrm>
          <a:prstGeom prst="rect">
            <a:avLst/>
          </a:prstGeom>
        </p:spPr>
      </p:pic>
      <p:sp>
        <p:nvSpPr>
          <p:cNvPr id="13" name="TextBox 12">
            <a:extLst>
              <a:ext uri="{FF2B5EF4-FFF2-40B4-BE49-F238E27FC236}">
                <a16:creationId xmlns:a16="http://schemas.microsoft.com/office/drawing/2014/main" id="{CA667BE5-E0CA-DC4D-9A25-2128C810301C}"/>
              </a:ext>
            </a:extLst>
          </p:cNvPr>
          <p:cNvSpPr txBox="1"/>
          <p:nvPr/>
        </p:nvSpPr>
        <p:spPr>
          <a:xfrm>
            <a:off x="2298812" y="2976092"/>
            <a:ext cx="1239442" cy="369332"/>
          </a:xfrm>
          <a:prstGeom prst="rect">
            <a:avLst/>
          </a:prstGeom>
          <a:noFill/>
        </p:spPr>
        <p:txBody>
          <a:bodyPr wrap="none" rtlCol="0">
            <a:spAutoFit/>
          </a:bodyPr>
          <a:lstStyle/>
          <a:p>
            <a:r>
              <a:rPr lang="en-US" dirty="0"/>
              <a:t>5 min data</a:t>
            </a:r>
          </a:p>
        </p:txBody>
      </p:sp>
      <p:sp>
        <p:nvSpPr>
          <p:cNvPr id="14" name="Rectangle 13">
            <a:extLst>
              <a:ext uri="{FF2B5EF4-FFF2-40B4-BE49-F238E27FC236}">
                <a16:creationId xmlns:a16="http://schemas.microsoft.com/office/drawing/2014/main" id="{0E897FEE-3CB0-FD4E-9AE7-435B4732282B}"/>
              </a:ext>
            </a:extLst>
          </p:cNvPr>
          <p:cNvSpPr/>
          <p:nvPr/>
        </p:nvSpPr>
        <p:spPr>
          <a:xfrm>
            <a:off x="5276505" y="2078103"/>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15" name="Straight Connector 14">
            <a:extLst>
              <a:ext uri="{FF2B5EF4-FFF2-40B4-BE49-F238E27FC236}">
                <a16:creationId xmlns:a16="http://schemas.microsoft.com/office/drawing/2014/main" id="{FAE52CF9-1E1A-8E4F-BD7A-A5998098C9E0}"/>
              </a:ext>
            </a:extLst>
          </p:cNvPr>
          <p:cNvCxnSpPr/>
          <p:nvPr/>
        </p:nvCxnSpPr>
        <p:spPr>
          <a:xfrm>
            <a:off x="4223994" y="262110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B5D701-3944-F841-B7F1-FE5EFEE27ABB}"/>
              </a:ext>
            </a:extLst>
          </p:cNvPr>
          <p:cNvCxnSpPr/>
          <p:nvPr/>
        </p:nvCxnSpPr>
        <p:spPr>
          <a:xfrm>
            <a:off x="7480286" y="26154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1B68C-C81E-844F-A47A-46D1572B70F9}"/>
              </a:ext>
            </a:extLst>
          </p:cNvPr>
          <p:cNvSpPr txBox="1"/>
          <p:nvPr/>
        </p:nvSpPr>
        <p:spPr>
          <a:xfrm>
            <a:off x="8163258" y="1463250"/>
            <a:ext cx="1914562" cy="369332"/>
          </a:xfrm>
          <a:prstGeom prst="rect">
            <a:avLst/>
          </a:prstGeom>
          <a:noFill/>
        </p:spPr>
        <p:txBody>
          <a:bodyPr wrap="none" rtlCol="0">
            <a:spAutoFit/>
          </a:bodyPr>
          <a:lstStyle/>
          <a:p>
            <a:pPr algn="ctr"/>
            <a:r>
              <a:rPr lang="en-US" dirty="0"/>
              <a:t>Quiz Performance</a:t>
            </a:r>
          </a:p>
        </p:txBody>
      </p:sp>
      <p:pic>
        <p:nvPicPr>
          <p:cNvPr id="18" name="Picture 17" descr="quiz by Erik Arndt from the Noun Project">
            <a:extLst>
              <a:ext uri="{FF2B5EF4-FFF2-40B4-BE49-F238E27FC236}">
                <a16:creationId xmlns:a16="http://schemas.microsoft.com/office/drawing/2014/main" id="{5E79CB74-B6F6-BD48-9BA2-E7D8BD306A50}"/>
              </a:ext>
            </a:extLst>
          </p:cNvPr>
          <p:cNvPicPr>
            <a:picLocks noChangeAspect="1"/>
          </p:cNvPicPr>
          <p:nvPr/>
        </p:nvPicPr>
        <p:blipFill rotWithShape="1">
          <a:blip r:embed="rId2"/>
          <a:srcRect b="19151"/>
          <a:stretch/>
        </p:blipFill>
        <p:spPr>
          <a:xfrm>
            <a:off x="8425596" y="339548"/>
            <a:ext cx="1389888" cy="1123702"/>
          </a:xfrm>
          <a:prstGeom prst="rect">
            <a:avLst/>
          </a:prstGeom>
        </p:spPr>
      </p:pic>
      <p:pic>
        <p:nvPicPr>
          <p:cNvPr id="19" name="Graphic 18" descr="Cursor">
            <a:extLst>
              <a:ext uri="{FF2B5EF4-FFF2-40B4-BE49-F238E27FC236}">
                <a16:creationId xmlns:a16="http://schemas.microsoft.com/office/drawing/2014/main" id="{7E2EDCD0-985C-C145-ADFA-3965346C0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0787" y="373590"/>
            <a:ext cx="914400" cy="914400"/>
          </a:xfrm>
          <a:prstGeom prst="rect">
            <a:avLst/>
          </a:prstGeom>
        </p:spPr>
      </p:pic>
      <p:sp>
        <p:nvSpPr>
          <p:cNvPr id="20" name="TextBox 19">
            <a:extLst>
              <a:ext uri="{FF2B5EF4-FFF2-40B4-BE49-F238E27FC236}">
                <a16:creationId xmlns:a16="http://schemas.microsoft.com/office/drawing/2014/main" id="{6C4B4E75-7ECD-A641-9486-F8D422541C54}"/>
              </a:ext>
            </a:extLst>
          </p:cNvPr>
          <p:cNvSpPr txBox="1"/>
          <p:nvPr/>
        </p:nvSpPr>
        <p:spPr>
          <a:xfrm>
            <a:off x="2300787" y="1458031"/>
            <a:ext cx="1263487" cy="369332"/>
          </a:xfrm>
          <a:prstGeom prst="rect">
            <a:avLst/>
          </a:prstGeom>
          <a:noFill/>
        </p:spPr>
        <p:txBody>
          <a:bodyPr wrap="none" rtlCol="0">
            <a:spAutoFit/>
          </a:bodyPr>
          <a:lstStyle/>
          <a:p>
            <a:r>
              <a:rPr lang="en-US" dirty="0"/>
              <a:t>3 min data</a:t>
            </a:r>
          </a:p>
        </p:txBody>
      </p:sp>
      <p:sp>
        <p:nvSpPr>
          <p:cNvPr id="21" name="Rectangle 20">
            <a:extLst>
              <a:ext uri="{FF2B5EF4-FFF2-40B4-BE49-F238E27FC236}">
                <a16:creationId xmlns:a16="http://schemas.microsoft.com/office/drawing/2014/main" id="{193FCE83-2AB5-2644-A81D-EC2048D93BAE}"/>
              </a:ext>
            </a:extLst>
          </p:cNvPr>
          <p:cNvSpPr/>
          <p:nvPr/>
        </p:nvSpPr>
        <p:spPr>
          <a:xfrm>
            <a:off x="5278480" y="5600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22" name="Straight Connector 21">
            <a:extLst>
              <a:ext uri="{FF2B5EF4-FFF2-40B4-BE49-F238E27FC236}">
                <a16:creationId xmlns:a16="http://schemas.microsoft.com/office/drawing/2014/main" id="{9A905191-6EFE-434A-9A08-741A319EBD1F}"/>
              </a:ext>
            </a:extLst>
          </p:cNvPr>
          <p:cNvCxnSpPr/>
          <p:nvPr/>
        </p:nvCxnSpPr>
        <p:spPr>
          <a:xfrm>
            <a:off x="4225969" y="11030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F1E7D3-2286-7A4E-BAB8-73C40954FFCC}"/>
              </a:ext>
            </a:extLst>
          </p:cNvPr>
          <p:cNvCxnSpPr/>
          <p:nvPr/>
        </p:nvCxnSpPr>
        <p:spPr>
          <a:xfrm>
            <a:off x="7482261" y="10974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611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7E23B-0AB8-CE41-B0DA-E5C26F0FC482}"/>
              </a:ext>
            </a:extLst>
          </p:cNvPr>
          <p:cNvSpPr>
            <a:spLocks noGrp="1"/>
          </p:cNvSpPr>
          <p:nvPr>
            <p:ph type="sldNum" sz="quarter" idx="12"/>
          </p:nvPr>
        </p:nvSpPr>
        <p:spPr/>
        <p:txBody>
          <a:bodyPr/>
          <a:lstStyle/>
          <a:p>
            <a:fld id="{69E57DC2-970A-4B3E-BB1C-7A09969E49DF}" type="slidenum">
              <a:rPr lang="en-US" smtClean="0"/>
              <a:t>67</a:t>
            </a:fld>
            <a:endParaRPr lang="en-US" dirty="0"/>
          </a:p>
        </p:txBody>
      </p:sp>
      <p:sp>
        <p:nvSpPr>
          <p:cNvPr id="17" name="TextBox 16">
            <a:extLst>
              <a:ext uri="{FF2B5EF4-FFF2-40B4-BE49-F238E27FC236}">
                <a16:creationId xmlns:a16="http://schemas.microsoft.com/office/drawing/2014/main" id="{396C5F8A-9769-0D41-9058-F1A52A47FAB7}"/>
              </a:ext>
            </a:extLst>
          </p:cNvPr>
          <p:cNvSpPr txBox="1"/>
          <p:nvPr/>
        </p:nvSpPr>
        <p:spPr>
          <a:xfrm>
            <a:off x="8173158" y="4548850"/>
            <a:ext cx="1914562" cy="369332"/>
          </a:xfrm>
          <a:prstGeom prst="rect">
            <a:avLst/>
          </a:prstGeom>
          <a:noFill/>
        </p:spPr>
        <p:txBody>
          <a:bodyPr wrap="none" rtlCol="0">
            <a:spAutoFit/>
          </a:bodyPr>
          <a:lstStyle/>
          <a:p>
            <a:pPr algn="ctr"/>
            <a:r>
              <a:rPr lang="en-US" dirty="0"/>
              <a:t>Quiz Performance</a:t>
            </a:r>
          </a:p>
        </p:txBody>
      </p:sp>
      <p:pic>
        <p:nvPicPr>
          <p:cNvPr id="18" name="Picture 17" descr="quiz by Erik Arndt from the Noun Project">
            <a:extLst>
              <a:ext uri="{FF2B5EF4-FFF2-40B4-BE49-F238E27FC236}">
                <a16:creationId xmlns:a16="http://schemas.microsoft.com/office/drawing/2014/main" id="{59B2157A-3AF8-6A40-95C5-A8489AC819F3}"/>
              </a:ext>
            </a:extLst>
          </p:cNvPr>
          <p:cNvPicPr>
            <a:picLocks noChangeAspect="1"/>
          </p:cNvPicPr>
          <p:nvPr/>
        </p:nvPicPr>
        <p:blipFill rotWithShape="1">
          <a:blip r:embed="rId2"/>
          <a:srcRect b="19151"/>
          <a:stretch/>
        </p:blipFill>
        <p:spPr>
          <a:xfrm>
            <a:off x="8435496" y="3425148"/>
            <a:ext cx="1389888" cy="1123702"/>
          </a:xfrm>
          <a:prstGeom prst="rect">
            <a:avLst/>
          </a:prstGeom>
        </p:spPr>
      </p:pic>
      <p:pic>
        <p:nvPicPr>
          <p:cNvPr id="19" name="Graphic 18" descr="Cursor">
            <a:extLst>
              <a:ext uri="{FF2B5EF4-FFF2-40B4-BE49-F238E27FC236}">
                <a16:creationId xmlns:a16="http://schemas.microsoft.com/office/drawing/2014/main" id="{88E723C4-D5BD-BE49-BC48-A8DD955691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0687" y="3459190"/>
            <a:ext cx="914400" cy="914400"/>
          </a:xfrm>
          <a:prstGeom prst="rect">
            <a:avLst/>
          </a:prstGeom>
        </p:spPr>
      </p:pic>
      <p:sp>
        <p:nvSpPr>
          <p:cNvPr id="20" name="TextBox 19">
            <a:extLst>
              <a:ext uri="{FF2B5EF4-FFF2-40B4-BE49-F238E27FC236}">
                <a16:creationId xmlns:a16="http://schemas.microsoft.com/office/drawing/2014/main" id="{AADD6C40-50F2-8B48-8BE6-E3AC56EB6C0F}"/>
              </a:ext>
            </a:extLst>
          </p:cNvPr>
          <p:cNvSpPr txBox="1"/>
          <p:nvPr/>
        </p:nvSpPr>
        <p:spPr>
          <a:xfrm>
            <a:off x="2310687" y="4543631"/>
            <a:ext cx="1239442" cy="369332"/>
          </a:xfrm>
          <a:prstGeom prst="rect">
            <a:avLst/>
          </a:prstGeom>
          <a:noFill/>
        </p:spPr>
        <p:txBody>
          <a:bodyPr wrap="none" rtlCol="0">
            <a:spAutoFit/>
          </a:bodyPr>
          <a:lstStyle/>
          <a:p>
            <a:r>
              <a:rPr lang="en-US" dirty="0"/>
              <a:t>7 min data</a:t>
            </a:r>
          </a:p>
        </p:txBody>
      </p:sp>
      <p:sp>
        <p:nvSpPr>
          <p:cNvPr id="21" name="Rectangle 20">
            <a:extLst>
              <a:ext uri="{FF2B5EF4-FFF2-40B4-BE49-F238E27FC236}">
                <a16:creationId xmlns:a16="http://schemas.microsoft.com/office/drawing/2014/main" id="{4C2C63A9-FB00-3B49-BB79-3D11392CCC54}"/>
              </a:ext>
            </a:extLst>
          </p:cNvPr>
          <p:cNvSpPr/>
          <p:nvPr/>
        </p:nvSpPr>
        <p:spPr>
          <a:xfrm>
            <a:off x="5288380" y="36456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22" name="Straight Connector 21">
            <a:extLst>
              <a:ext uri="{FF2B5EF4-FFF2-40B4-BE49-F238E27FC236}">
                <a16:creationId xmlns:a16="http://schemas.microsoft.com/office/drawing/2014/main" id="{4CA7AA9B-6858-854B-BF53-8068F68534C3}"/>
              </a:ext>
            </a:extLst>
          </p:cNvPr>
          <p:cNvCxnSpPr/>
          <p:nvPr/>
        </p:nvCxnSpPr>
        <p:spPr>
          <a:xfrm>
            <a:off x="4235869" y="41886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2EF2F1-7A63-4A49-AC72-85459974D412}"/>
              </a:ext>
            </a:extLst>
          </p:cNvPr>
          <p:cNvCxnSpPr/>
          <p:nvPr/>
        </p:nvCxnSpPr>
        <p:spPr>
          <a:xfrm>
            <a:off x="7492161" y="41830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CB880F7-4066-974C-B79A-DBAE8AD9EEED}"/>
              </a:ext>
            </a:extLst>
          </p:cNvPr>
          <p:cNvSpPr txBox="1"/>
          <p:nvPr/>
        </p:nvSpPr>
        <p:spPr>
          <a:xfrm>
            <a:off x="8161283" y="2981311"/>
            <a:ext cx="1914562" cy="369332"/>
          </a:xfrm>
          <a:prstGeom prst="rect">
            <a:avLst/>
          </a:prstGeom>
          <a:noFill/>
        </p:spPr>
        <p:txBody>
          <a:bodyPr wrap="none" rtlCol="0">
            <a:spAutoFit/>
          </a:bodyPr>
          <a:lstStyle/>
          <a:p>
            <a:pPr algn="ctr"/>
            <a:r>
              <a:rPr lang="en-US" dirty="0"/>
              <a:t>Quiz Performance</a:t>
            </a:r>
          </a:p>
        </p:txBody>
      </p:sp>
      <p:pic>
        <p:nvPicPr>
          <p:cNvPr id="11" name="Picture 10" descr="quiz by Erik Arndt from the Noun Project">
            <a:extLst>
              <a:ext uri="{FF2B5EF4-FFF2-40B4-BE49-F238E27FC236}">
                <a16:creationId xmlns:a16="http://schemas.microsoft.com/office/drawing/2014/main" id="{75522C45-F7F3-CB4C-84CA-FC55491807E6}"/>
              </a:ext>
            </a:extLst>
          </p:cNvPr>
          <p:cNvPicPr>
            <a:picLocks noChangeAspect="1"/>
          </p:cNvPicPr>
          <p:nvPr/>
        </p:nvPicPr>
        <p:blipFill rotWithShape="1">
          <a:blip r:embed="rId2"/>
          <a:srcRect b="19151"/>
          <a:stretch/>
        </p:blipFill>
        <p:spPr>
          <a:xfrm>
            <a:off x="8423621" y="1857609"/>
            <a:ext cx="1389888" cy="1123702"/>
          </a:xfrm>
          <a:prstGeom prst="rect">
            <a:avLst/>
          </a:prstGeom>
        </p:spPr>
      </p:pic>
      <p:pic>
        <p:nvPicPr>
          <p:cNvPr id="12" name="Graphic 11" descr="Cursor">
            <a:extLst>
              <a:ext uri="{FF2B5EF4-FFF2-40B4-BE49-F238E27FC236}">
                <a16:creationId xmlns:a16="http://schemas.microsoft.com/office/drawing/2014/main" id="{246620AC-A49B-5E4E-8F0F-60A674E60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8812" y="1891651"/>
            <a:ext cx="914400" cy="914400"/>
          </a:xfrm>
          <a:prstGeom prst="rect">
            <a:avLst/>
          </a:prstGeom>
        </p:spPr>
      </p:pic>
      <p:sp>
        <p:nvSpPr>
          <p:cNvPr id="13" name="TextBox 12">
            <a:extLst>
              <a:ext uri="{FF2B5EF4-FFF2-40B4-BE49-F238E27FC236}">
                <a16:creationId xmlns:a16="http://schemas.microsoft.com/office/drawing/2014/main" id="{3C557EC3-5960-2C45-B6A9-01BD464EC770}"/>
              </a:ext>
            </a:extLst>
          </p:cNvPr>
          <p:cNvSpPr txBox="1"/>
          <p:nvPr/>
        </p:nvSpPr>
        <p:spPr>
          <a:xfrm>
            <a:off x="2298812" y="2976092"/>
            <a:ext cx="1239442" cy="369332"/>
          </a:xfrm>
          <a:prstGeom prst="rect">
            <a:avLst/>
          </a:prstGeom>
          <a:noFill/>
        </p:spPr>
        <p:txBody>
          <a:bodyPr wrap="none" rtlCol="0">
            <a:spAutoFit/>
          </a:bodyPr>
          <a:lstStyle/>
          <a:p>
            <a:r>
              <a:rPr lang="en-US" dirty="0"/>
              <a:t>5 min data</a:t>
            </a:r>
          </a:p>
        </p:txBody>
      </p:sp>
      <p:sp>
        <p:nvSpPr>
          <p:cNvPr id="14" name="Rectangle 13">
            <a:extLst>
              <a:ext uri="{FF2B5EF4-FFF2-40B4-BE49-F238E27FC236}">
                <a16:creationId xmlns:a16="http://schemas.microsoft.com/office/drawing/2014/main" id="{4F3ABB73-92F9-7B4A-B0B4-2A4B2C35A988}"/>
              </a:ext>
            </a:extLst>
          </p:cNvPr>
          <p:cNvSpPr/>
          <p:nvPr/>
        </p:nvSpPr>
        <p:spPr>
          <a:xfrm>
            <a:off x="5276505" y="2078103"/>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15" name="Straight Connector 14">
            <a:extLst>
              <a:ext uri="{FF2B5EF4-FFF2-40B4-BE49-F238E27FC236}">
                <a16:creationId xmlns:a16="http://schemas.microsoft.com/office/drawing/2014/main" id="{EA9EF8A4-1BAD-574C-8F5F-745A73C46D61}"/>
              </a:ext>
            </a:extLst>
          </p:cNvPr>
          <p:cNvCxnSpPr/>
          <p:nvPr/>
        </p:nvCxnSpPr>
        <p:spPr>
          <a:xfrm>
            <a:off x="4223994" y="262110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63C3BCE-69F7-1349-A026-975B876BEE6B}"/>
              </a:ext>
            </a:extLst>
          </p:cNvPr>
          <p:cNvCxnSpPr/>
          <p:nvPr/>
        </p:nvCxnSpPr>
        <p:spPr>
          <a:xfrm>
            <a:off x="7480286" y="26154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32C6D04-F617-E543-BA22-25D445D787CA}"/>
              </a:ext>
            </a:extLst>
          </p:cNvPr>
          <p:cNvSpPr txBox="1"/>
          <p:nvPr/>
        </p:nvSpPr>
        <p:spPr>
          <a:xfrm>
            <a:off x="8163258" y="1463250"/>
            <a:ext cx="1914562" cy="369332"/>
          </a:xfrm>
          <a:prstGeom prst="rect">
            <a:avLst/>
          </a:prstGeom>
          <a:noFill/>
        </p:spPr>
        <p:txBody>
          <a:bodyPr wrap="none" rtlCol="0">
            <a:spAutoFit/>
          </a:bodyPr>
          <a:lstStyle/>
          <a:p>
            <a:pPr algn="ctr"/>
            <a:r>
              <a:rPr lang="en-US" dirty="0"/>
              <a:t>Quiz Performance</a:t>
            </a:r>
          </a:p>
        </p:txBody>
      </p:sp>
      <p:pic>
        <p:nvPicPr>
          <p:cNvPr id="25" name="Picture 24" descr="quiz by Erik Arndt from the Noun Project">
            <a:extLst>
              <a:ext uri="{FF2B5EF4-FFF2-40B4-BE49-F238E27FC236}">
                <a16:creationId xmlns:a16="http://schemas.microsoft.com/office/drawing/2014/main" id="{8F500FA6-841D-A343-8999-357D484CF1C7}"/>
              </a:ext>
            </a:extLst>
          </p:cNvPr>
          <p:cNvPicPr>
            <a:picLocks noChangeAspect="1"/>
          </p:cNvPicPr>
          <p:nvPr/>
        </p:nvPicPr>
        <p:blipFill rotWithShape="1">
          <a:blip r:embed="rId2"/>
          <a:srcRect b="19151"/>
          <a:stretch/>
        </p:blipFill>
        <p:spPr>
          <a:xfrm>
            <a:off x="8425596" y="339548"/>
            <a:ext cx="1389888" cy="1123702"/>
          </a:xfrm>
          <a:prstGeom prst="rect">
            <a:avLst/>
          </a:prstGeom>
        </p:spPr>
      </p:pic>
      <p:pic>
        <p:nvPicPr>
          <p:cNvPr id="26" name="Graphic 25" descr="Cursor">
            <a:extLst>
              <a:ext uri="{FF2B5EF4-FFF2-40B4-BE49-F238E27FC236}">
                <a16:creationId xmlns:a16="http://schemas.microsoft.com/office/drawing/2014/main" id="{C3772F69-BBB2-3246-8CE4-12A3857E3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0787" y="373590"/>
            <a:ext cx="914400" cy="914400"/>
          </a:xfrm>
          <a:prstGeom prst="rect">
            <a:avLst/>
          </a:prstGeom>
        </p:spPr>
      </p:pic>
      <p:sp>
        <p:nvSpPr>
          <p:cNvPr id="27" name="TextBox 26">
            <a:extLst>
              <a:ext uri="{FF2B5EF4-FFF2-40B4-BE49-F238E27FC236}">
                <a16:creationId xmlns:a16="http://schemas.microsoft.com/office/drawing/2014/main" id="{EF837A3D-3AF2-5B45-83C8-C327D10B8C82}"/>
              </a:ext>
            </a:extLst>
          </p:cNvPr>
          <p:cNvSpPr txBox="1"/>
          <p:nvPr/>
        </p:nvSpPr>
        <p:spPr>
          <a:xfrm>
            <a:off x="2300787" y="1458031"/>
            <a:ext cx="1263487" cy="369332"/>
          </a:xfrm>
          <a:prstGeom prst="rect">
            <a:avLst/>
          </a:prstGeom>
          <a:noFill/>
        </p:spPr>
        <p:txBody>
          <a:bodyPr wrap="none" rtlCol="0">
            <a:spAutoFit/>
          </a:bodyPr>
          <a:lstStyle/>
          <a:p>
            <a:r>
              <a:rPr lang="en-US" dirty="0"/>
              <a:t>3 min data</a:t>
            </a:r>
          </a:p>
        </p:txBody>
      </p:sp>
      <p:sp>
        <p:nvSpPr>
          <p:cNvPr id="28" name="Rectangle 27">
            <a:extLst>
              <a:ext uri="{FF2B5EF4-FFF2-40B4-BE49-F238E27FC236}">
                <a16:creationId xmlns:a16="http://schemas.microsoft.com/office/drawing/2014/main" id="{117E91E1-393E-624F-B022-0815C87E000C}"/>
              </a:ext>
            </a:extLst>
          </p:cNvPr>
          <p:cNvSpPr/>
          <p:nvPr/>
        </p:nvSpPr>
        <p:spPr>
          <a:xfrm>
            <a:off x="5278480" y="5600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29" name="Straight Connector 28">
            <a:extLst>
              <a:ext uri="{FF2B5EF4-FFF2-40B4-BE49-F238E27FC236}">
                <a16:creationId xmlns:a16="http://schemas.microsoft.com/office/drawing/2014/main" id="{A919DEA3-DE7F-E449-9F4B-5DAB5B37B032}"/>
              </a:ext>
            </a:extLst>
          </p:cNvPr>
          <p:cNvCxnSpPr/>
          <p:nvPr/>
        </p:nvCxnSpPr>
        <p:spPr>
          <a:xfrm>
            <a:off x="4225969" y="11030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206B9B-5459-8342-92BD-40C6B8B600DE}"/>
              </a:ext>
            </a:extLst>
          </p:cNvPr>
          <p:cNvCxnSpPr/>
          <p:nvPr/>
        </p:nvCxnSpPr>
        <p:spPr>
          <a:xfrm>
            <a:off x="7482261" y="10974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455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7E23B-0AB8-CE41-B0DA-E5C26F0FC482}"/>
              </a:ext>
            </a:extLst>
          </p:cNvPr>
          <p:cNvSpPr>
            <a:spLocks noGrp="1"/>
          </p:cNvSpPr>
          <p:nvPr>
            <p:ph type="sldNum" sz="quarter" idx="12"/>
          </p:nvPr>
        </p:nvSpPr>
        <p:spPr/>
        <p:txBody>
          <a:bodyPr/>
          <a:lstStyle/>
          <a:p>
            <a:fld id="{69E57DC2-970A-4B3E-BB1C-7A09969E49DF}" type="slidenum">
              <a:rPr lang="en-US" smtClean="0"/>
              <a:t>68</a:t>
            </a:fld>
            <a:endParaRPr lang="en-US" dirty="0"/>
          </a:p>
        </p:txBody>
      </p:sp>
      <p:sp>
        <p:nvSpPr>
          <p:cNvPr id="24" name="TextBox 23">
            <a:extLst>
              <a:ext uri="{FF2B5EF4-FFF2-40B4-BE49-F238E27FC236}">
                <a16:creationId xmlns:a16="http://schemas.microsoft.com/office/drawing/2014/main" id="{F3AB51B1-BDB9-E14A-AFCD-756B5F71A008}"/>
              </a:ext>
            </a:extLst>
          </p:cNvPr>
          <p:cNvSpPr txBox="1"/>
          <p:nvPr/>
        </p:nvSpPr>
        <p:spPr>
          <a:xfrm>
            <a:off x="8173158" y="6116389"/>
            <a:ext cx="1914562" cy="369332"/>
          </a:xfrm>
          <a:prstGeom prst="rect">
            <a:avLst/>
          </a:prstGeom>
          <a:noFill/>
        </p:spPr>
        <p:txBody>
          <a:bodyPr wrap="none" rtlCol="0">
            <a:spAutoFit/>
          </a:bodyPr>
          <a:lstStyle/>
          <a:p>
            <a:pPr algn="ctr"/>
            <a:r>
              <a:rPr lang="en-US" dirty="0"/>
              <a:t>Quiz Performance</a:t>
            </a:r>
          </a:p>
        </p:txBody>
      </p:sp>
      <p:pic>
        <p:nvPicPr>
          <p:cNvPr id="25" name="Picture 24" descr="quiz by Erik Arndt from the Noun Project">
            <a:extLst>
              <a:ext uri="{FF2B5EF4-FFF2-40B4-BE49-F238E27FC236}">
                <a16:creationId xmlns:a16="http://schemas.microsoft.com/office/drawing/2014/main" id="{C5087B70-16A4-6A43-8758-38404A315EBA}"/>
              </a:ext>
            </a:extLst>
          </p:cNvPr>
          <p:cNvPicPr>
            <a:picLocks noChangeAspect="1"/>
          </p:cNvPicPr>
          <p:nvPr/>
        </p:nvPicPr>
        <p:blipFill rotWithShape="1">
          <a:blip r:embed="rId3"/>
          <a:srcRect b="19151"/>
          <a:stretch/>
        </p:blipFill>
        <p:spPr>
          <a:xfrm>
            <a:off x="8435496" y="4992687"/>
            <a:ext cx="1389888" cy="1123702"/>
          </a:xfrm>
          <a:prstGeom prst="rect">
            <a:avLst/>
          </a:prstGeom>
        </p:spPr>
      </p:pic>
      <p:pic>
        <p:nvPicPr>
          <p:cNvPr id="26" name="Graphic 25" descr="Cursor">
            <a:extLst>
              <a:ext uri="{FF2B5EF4-FFF2-40B4-BE49-F238E27FC236}">
                <a16:creationId xmlns:a16="http://schemas.microsoft.com/office/drawing/2014/main" id="{5BD59163-CDF5-9C46-8F2F-C221E87FF5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0687" y="5026729"/>
            <a:ext cx="914400" cy="914400"/>
          </a:xfrm>
          <a:prstGeom prst="rect">
            <a:avLst/>
          </a:prstGeom>
        </p:spPr>
      </p:pic>
      <p:sp>
        <p:nvSpPr>
          <p:cNvPr id="27" name="TextBox 26">
            <a:extLst>
              <a:ext uri="{FF2B5EF4-FFF2-40B4-BE49-F238E27FC236}">
                <a16:creationId xmlns:a16="http://schemas.microsoft.com/office/drawing/2014/main" id="{0AB9C0DC-814A-2B46-9C62-28232902AF70}"/>
              </a:ext>
            </a:extLst>
          </p:cNvPr>
          <p:cNvSpPr txBox="1"/>
          <p:nvPr/>
        </p:nvSpPr>
        <p:spPr>
          <a:xfrm>
            <a:off x="2310687" y="6111170"/>
            <a:ext cx="1239442" cy="369332"/>
          </a:xfrm>
          <a:prstGeom prst="rect">
            <a:avLst/>
          </a:prstGeom>
          <a:noFill/>
        </p:spPr>
        <p:txBody>
          <a:bodyPr wrap="none" rtlCol="0">
            <a:spAutoFit/>
          </a:bodyPr>
          <a:lstStyle/>
          <a:p>
            <a:r>
              <a:rPr lang="en-US" dirty="0"/>
              <a:t>9 min data</a:t>
            </a:r>
          </a:p>
        </p:txBody>
      </p:sp>
      <p:sp>
        <p:nvSpPr>
          <p:cNvPr id="28" name="Rectangle 27">
            <a:extLst>
              <a:ext uri="{FF2B5EF4-FFF2-40B4-BE49-F238E27FC236}">
                <a16:creationId xmlns:a16="http://schemas.microsoft.com/office/drawing/2014/main" id="{7AD124A7-6235-A344-A9D1-768720B98C03}"/>
              </a:ext>
            </a:extLst>
          </p:cNvPr>
          <p:cNvSpPr/>
          <p:nvPr/>
        </p:nvSpPr>
        <p:spPr>
          <a:xfrm>
            <a:off x="5288380" y="5213181"/>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29" name="Straight Connector 28">
            <a:extLst>
              <a:ext uri="{FF2B5EF4-FFF2-40B4-BE49-F238E27FC236}">
                <a16:creationId xmlns:a16="http://schemas.microsoft.com/office/drawing/2014/main" id="{7B3AAE92-FD4E-EB42-8A91-EDC3BCF101FB}"/>
              </a:ext>
            </a:extLst>
          </p:cNvPr>
          <p:cNvCxnSpPr/>
          <p:nvPr/>
        </p:nvCxnSpPr>
        <p:spPr>
          <a:xfrm>
            <a:off x="4235869" y="5756186"/>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6BD259-22AA-1F4C-A332-3ECE9A464C6F}"/>
              </a:ext>
            </a:extLst>
          </p:cNvPr>
          <p:cNvCxnSpPr/>
          <p:nvPr/>
        </p:nvCxnSpPr>
        <p:spPr>
          <a:xfrm>
            <a:off x="7492161" y="5750551"/>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99544D-4EB5-9D48-AAEE-C2E6FD84C71E}"/>
              </a:ext>
            </a:extLst>
          </p:cNvPr>
          <p:cNvSpPr txBox="1"/>
          <p:nvPr/>
        </p:nvSpPr>
        <p:spPr>
          <a:xfrm>
            <a:off x="8173158" y="4548850"/>
            <a:ext cx="1914562" cy="369332"/>
          </a:xfrm>
          <a:prstGeom prst="rect">
            <a:avLst/>
          </a:prstGeom>
          <a:noFill/>
        </p:spPr>
        <p:txBody>
          <a:bodyPr wrap="none" rtlCol="0">
            <a:spAutoFit/>
          </a:bodyPr>
          <a:lstStyle/>
          <a:p>
            <a:pPr algn="ctr"/>
            <a:r>
              <a:rPr lang="en-US" dirty="0"/>
              <a:t>Quiz Performance</a:t>
            </a:r>
          </a:p>
        </p:txBody>
      </p:sp>
      <p:pic>
        <p:nvPicPr>
          <p:cNvPr id="11" name="Picture 10" descr="quiz by Erik Arndt from the Noun Project">
            <a:extLst>
              <a:ext uri="{FF2B5EF4-FFF2-40B4-BE49-F238E27FC236}">
                <a16:creationId xmlns:a16="http://schemas.microsoft.com/office/drawing/2014/main" id="{71E819AF-8357-AA45-A037-D7A5109CA8CD}"/>
              </a:ext>
            </a:extLst>
          </p:cNvPr>
          <p:cNvPicPr>
            <a:picLocks noChangeAspect="1"/>
          </p:cNvPicPr>
          <p:nvPr/>
        </p:nvPicPr>
        <p:blipFill rotWithShape="1">
          <a:blip r:embed="rId3"/>
          <a:srcRect b="19151"/>
          <a:stretch/>
        </p:blipFill>
        <p:spPr>
          <a:xfrm>
            <a:off x="8435496" y="3425148"/>
            <a:ext cx="1389888" cy="1123702"/>
          </a:xfrm>
          <a:prstGeom prst="rect">
            <a:avLst/>
          </a:prstGeom>
        </p:spPr>
      </p:pic>
      <p:pic>
        <p:nvPicPr>
          <p:cNvPr id="12" name="Graphic 11" descr="Cursor">
            <a:extLst>
              <a:ext uri="{FF2B5EF4-FFF2-40B4-BE49-F238E27FC236}">
                <a16:creationId xmlns:a16="http://schemas.microsoft.com/office/drawing/2014/main" id="{C3497FB7-229C-9246-BE65-263F14B22D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10687" y="3459190"/>
            <a:ext cx="914400" cy="914400"/>
          </a:xfrm>
          <a:prstGeom prst="rect">
            <a:avLst/>
          </a:prstGeom>
        </p:spPr>
      </p:pic>
      <p:sp>
        <p:nvSpPr>
          <p:cNvPr id="13" name="TextBox 12">
            <a:extLst>
              <a:ext uri="{FF2B5EF4-FFF2-40B4-BE49-F238E27FC236}">
                <a16:creationId xmlns:a16="http://schemas.microsoft.com/office/drawing/2014/main" id="{2653E736-CC4D-3F4E-94AD-F38E16D9EB2E}"/>
              </a:ext>
            </a:extLst>
          </p:cNvPr>
          <p:cNvSpPr txBox="1"/>
          <p:nvPr/>
        </p:nvSpPr>
        <p:spPr>
          <a:xfrm>
            <a:off x="2310687" y="4543631"/>
            <a:ext cx="1239442" cy="369332"/>
          </a:xfrm>
          <a:prstGeom prst="rect">
            <a:avLst/>
          </a:prstGeom>
          <a:noFill/>
        </p:spPr>
        <p:txBody>
          <a:bodyPr wrap="none" rtlCol="0">
            <a:spAutoFit/>
          </a:bodyPr>
          <a:lstStyle/>
          <a:p>
            <a:r>
              <a:rPr lang="en-US" dirty="0"/>
              <a:t>7 min data</a:t>
            </a:r>
          </a:p>
        </p:txBody>
      </p:sp>
      <p:sp>
        <p:nvSpPr>
          <p:cNvPr id="14" name="Rectangle 13">
            <a:extLst>
              <a:ext uri="{FF2B5EF4-FFF2-40B4-BE49-F238E27FC236}">
                <a16:creationId xmlns:a16="http://schemas.microsoft.com/office/drawing/2014/main" id="{B55E4C19-8B8F-5B44-9835-C92A74E3E2E0}"/>
              </a:ext>
            </a:extLst>
          </p:cNvPr>
          <p:cNvSpPr/>
          <p:nvPr/>
        </p:nvSpPr>
        <p:spPr>
          <a:xfrm>
            <a:off x="5288380" y="36456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15" name="Straight Connector 14">
            <a:extLst>
              <a:ext uri="{FF2B5EF4-FFF2-40B4-BE49-F238E27FC236}">
                <a16:creationId xmlns:a16="http://schemas.microsoft.com/office/drawing/2014/main" id="{133239FB-ABCF-A642-ABD0-83530144C80E}"/>
              </a:ext>
            </a:extLst>
          </p:cNvPr>
          <p:cNvCxnSpPr/>
          <p:nvPr/>
        </p:nvCxnSpPr>
        <p:spPr>
          <a:xfrm>
            <a:off x="4235869" y="41886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1C2ECB-E062-144C-8EFF-6D34E80AEBF1}"/>
              </a:ext>
            </a:extLst>
          </p:cNvPr>
          <p:cNvCxnSpPr/>
          <p:nvPr/>
        </p:nvCxnSpPr>
        <p:spPr>
          <a:xfrm>
            <a:off x="7492161" y="41830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63DBEF-7072-BA44-87F7-B951F761A72C}"/>
              </a:ext>
            </a:extLst>
          </p:cNvPr>
          <p:cNvSpPr txBox="1"/>
          <p:nvPr/>
        </p:nvSpPr>
        <p:spPr>
          <a:xfrm>
            <a:off x="8161283" y="2981311"/>
            <a:ext cx="1914562" cy="369332"/>
          </a:xfrm>
          <a:prstGeom prst="rect">
            <a:avLst/>
          </a:prstGeom>
          <a:noFill/>
        </p:spPr>
        <p:txBody>
          <a:bodyPr wrap="none" rtlCol="0">
            <a:spAutoFit/>
          </a:bodyPr>
          <a:lstStyle/>
          <a:p>
            <a:pPr algn="ctr"/>
            <a:r>
              <a:rPr lang="en-US" dirty="0"/>
              <a:t>Quiz Performance</a:t>
            </a:r>
          </a:p>
        </p:txBody>
      </p:sp>
      <p:pic>
        <p:nvPicPr>
          <p:cNvPr id="18" name="Picture 17" descr="quiz by Erik Arndt from the Noun Project">
            <a:extLst>
              <a:ext uri="{FF2B5EF4-FFF2-40B4-BE49-F238E27FC236}">
                <a16:creationId xmlns:a16="http://schemas.microsoft.com/office/drawing/2014/main" id="{FD1FBF44-D260-E141-AFF0-145AFE7CDE17}"/>
              </a:ext>
            </a:extLst>
          </p:cNvPr>
          <p:cNvPicPr>
            <a:picLocks noChangeAspect="1"/>
          </p:cNvPicPr>
          <p:nvPr/>
        </p:nvPicPr>
        <p:blipFill rotWithShape="1">
          <a:blip r:embed="rId3"/>
          <a:srcRect b="19151"/>
          <a:stretch/>
        </p:blipFill>
        <p:spPr>
          <a:xfrm>
            <a:off x="8423621" y="1857609"/>
            <a:ext cx="1389888" cy="1123702"/>
          </a:xfrm>
          <a:prstGeom prst="rect">
            <a:avLst/>
          </a:prstGeom>
        </p:spPr>
      </p:pic>
      <p:pic>
        <p:nvPicPr>
          <p:cNvPr id="19" name="Graphic 18" descr="Cursor">
            <a:extLst>
              <a:ext uri="{FF2B5EF4-FFF2-40B4-BE49-F238E27FC236}">
                <a16:creationId xmlns:a16="http://schemas.microsoft.com/office/drawing/2014/main" id="{2BBD6AC1-F441-E941-878A-462DE10843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8812" y="1891651"/>
            <a:ext cx="914400" cy="914400"/>
          </a:xfrm>
          <a:prstGeom prst="rect">
            <a:avLst/>
          </a:prstGeom>
        </p:spPr>
      </p:pic>
      <p:sp>
        <p:nvSpPr>
          <p:cNvPr id="20" name="TextBox 19">
            <a:extLst>
              <a:ext uri="{FF2B5EF4-FFF2-40B4-BE49-F238E27FC236}">
                <a16:creationId xmlns:a16="http://schemas.microsoft.com/office/drawing/2014/main" id="{8588B31B-7FBA-404A-822F-6511869BAB4D}"/>
              </a:ext>
            </a:extLst>
          </p:cNvPr>
          <p:cNvSpPr txBox="1"/>
          <p:nvPr/>
        </p:nvSpPr>
        <p:spPr>
          <a:xfrm>
            <a:off x="2298812" y="2976092"/>
            <a:ext cx="1239442" cy="369332"/>
          </a:xfrm>
          <a:prstGeom prst="rect">
            <a:avLst/>
          </a:prstGeom>
          <a:noFill/>
        </p:spPr>
        <p:txBody>
          <a:bodyPr wrap="none" rtlCol="0">
            <a:spAutoFit/>
          </a:bodyPr>
          <a:lstStyle/>
          <a:p>
            <a:r>
              <a:rPr lang="en-US" dirty="0"/>
              <a:t>5 min data</a:t>
            </a:r>
          </a:p>
        </p:txBody>
      </p:sp>
      <p:sp>
        <p:nvSpPr>
          <p:cNvPr id="21" name="Rectangle 20">
            <a:extLst>
              <a:ext uri="{FF2B5EF4-FFF2-40B4-BE49-F238E27FC236}">
                <a16:creationId xmlns:a16="http://schemas.microsoft.com/office/drawing/2014/main" id="{A02FD9D8-95D2-A745-9D0F-090F3FF504F4}"/>
              </a:ext>
            </a:extLst>
          </p:cNvPr>
          <p:cNvSpPr/>
          <p:nvPr/>
        </p:nvSpPr>
        <p:spPr>
          <a:xfrm>
            <a:off x="5276505" y="2078103"/>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22" name="Straight Connector 21">
            <a:extLst>
              <a:ext uri="{FF2B5EF4-FFF2-40B4-BE49-F238E27FC236}">
                <a16:creationId xmlns:a16="http://schemas.microsoft.com/office/drawing/2014/main" id="{94729EC0-EEC5-8B49-A096-E16BB671B9D0}"/>
              </a:ext>
            </a:extLst>
          </p:cNvPr>
          <p:cNvCxnSpPr/>
          <p:nvPr/>
        </p:nvCxnSpPr>
        <p:spPr>
          <a:xfrm>
            <a:off x="4223994" y="2621108"/>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E17F4BD-2B30-284E-951C-B4B7BBCE7451}"/>
              </a:ext>
            </a:extLst>
          </p:cNvPr>
          <p:cNvCxnSpPr/>
          <p:nvPr/>
        </p:nvCxnSpPr>
        <p:spPr>
          <a:xfrm>
            <a:off x="7480286" y="2615473"/>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B2B1580-AFC0-8741-A1E9-96B972C6090D}"/>
              </a:ext>
            </a:extLst>
          </p:cNvPr>
          <p:cNvSpPr txBox="1"/>
          <p:nvPr/>
        </p:nvSpPr>
        <p:spPr>
          <a:xfrm>
            <a:off x="8163258" y="1463250"/>
            <a:ext cx="1914562" cy="369332"/>
          </a:xfrm>
          <a:prstGeom prst="rect">
            <a:avLst/>
          </a:prstGeom>
          <a:noFill/>
        </p:spPr>
        <p:txBody>
          <a:bodyPr wrap="none" rtlCol="0">
            <a:spAutoFit/>
          </a:bodyPr>
          <a:lstStyle/>
          <a:p>
            <a:pPr algn="ctr"/>
            <a:r>
              <a:rPr lang="en-US" dirty="0"/>
              <a:t>Quiz Performance</a:t>
            </a:r>
          </a:p>
        </p:txBody>
      </p:sp>
      <p:pic>
        <p:nvPicPr>
          <p:cNvPr id="32" name="Picture 31" descr="quiz by Erik Arndt from the Noun Project">
            <a:extLst>
              <a:ext uri="{FF2B5EF4-FFF2-40B4-BE49-F238E27FC236}">
                <a16:creationId xmlns:a16="http://schemas.microsoft.com/office/drawing/2014/main" id="{05CB7B0C-A224-9343-B504-001ED21F7026}"/>
              </a:ext>
            </a:extLst>
          </p:cNvPr>
          <p:cNvPicPr>
            <a:picLocks noChangeAspect="1"/>
          </p:cNvPicPr>
          <p:nvPr/>
        </p:nvPicPr>
        <p:blipFill rotWithShape="1">
          <a:blip r:embed="rId3"/>
          <a:srcRect b="19151"/>
          <a:stretch/>
        </p:blipFill>
        <p:spPr>
          <a:xfrm>
            <a:off x="8425596" y="339548"/>
            <a:ext cx="1389888" cy="1123702"/>
          </a:xfrm>
          <a:prstGeom prst="rect">
            <a:avLst/>
          </a:prstGeom>
        </p:spPr>
      </p:pic>
      <p:pic>
        <p:nvPicPr>
          <p:cNvPr id="33" name="Graphic 32" descr="Cursor">
            <a:extLst>
              <a:ext uri="{FF2B5EF4-FFF2-40B4-BE49-F238E27FC236}">
                <a16:creationId xmlns:a16="http://schemas.microsoft.com/office/drawing/2014/main" id="{24BD28A6-C22C-1241-85E2-01A7D66431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0787" y="373590"/>
            <a:ext cx="914400" cy="914400"/>
          </a:xfrm>
          <a:prstGeom prst="rect">
            <a:avLst/>
          </a:prstGeom>
        </p:spPr>
      </p:pic>
      <p:sp>
        <p:nvSpPr>
          <p:cNvPr id="34" name="TextBox 33">
            <a:extLst>
              <a:ext uri="{FF2B5EF4-FFF2-40B4-BE49-F238E27FC236}">
                <a16:creationId xmlns:a16="http://schemas.microsoft.com/office/drawing/2014/main" id="{0AEF5675-D92E-F84B-AB0B-7E360CECD68F}"/>
              </a:ext>
            </a:extLst>
          </p:cNvPr>
          <p:cNvSpPr txBox="1"/>
          <p:nvPr/>
        </p:nvSpPr>
        <p:spPr>
          <a:xfrm>
            <a:off x="2300787" y="1458031"/>
            <a:ext cx="1263487" cy="369332"/>
          </a:xfrm>
          <a:prstGeom prst="rect">
            <a:avLst/>
          </a:prstGeom>
          <a:noFill/>
        </p:spPr>
        <p:txBody>
          <a:bodyPr wrap="none" rtlCol="0">
            <a:spAutoFit/>
          </a:bodyPr>
          <a:lstStyle/>
          <a:p>
            <a:r>
              <a:rPr lang="en-US" dirty="0"/>
              <a:t>3 min data</a:t>
            </a:r>
          </a:p>
        </p:txBody>
      </p:sp>
      <p:sp>
        <p:nvSpPr>
          <p:cNvPr id="35" name="Rectangle 34">
            <a:extLst>
              <a:ext uri="{FF2B5EF4-FFF2-40B4-BE49-F238E27FC236}">
                <a16:creationId xmlns:a16="http://schemas.microsoft.com/office/drawing/2014/main" id="{8B0DCE6B-37F8-1246-A58F-337B8635A63C}"/>
              </a:ext>
            </a:extLst>
          </p:cNvPr>
          <p:cNvSpPr/>
          <p:nvPr/>
        </p:nvSpPr>
        <p:spPr>
          <a:xfrm>
            <a:off x="5278480" y="560042"/>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36" name="Straight Connector 35">
            <a:extLst>
              <a:ext uri="{FF2B5EF4-FFF2-40B4-BE49-F238E27FC236}">
                <a16:creationId xmlns:a16="http://schemas.microsoft.com/office/drawing/2014/main" id="{9E314F53-C262-F447-B97A-572DC0A4DADC}"/>
              </a:ext>
            </a:extLst>
          </p:cNvPr>
          <p:cNvCxnSpPr/>
          <p:nvPr/>
        </p:nvCxnSpPr>
        <p:spPr>
          <a:xfrm>
            <a:off x="4225969" y="1103047"/>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E1D625-310D-4941-A584-0E0734071503}"/>
              </a:ext>
            </a:extLst>
          </p:cNvPr>
          <p:cNvCxnSpPr/>
          <p:nvPr/>
        </p:nvCxnSpPr>
        <p:spPr>
          <a:xfrm>
            <a:off x="7482261" y="109741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8734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8AB94D-B0C4-6F48-994A-B21E15F4A5EB}"/>
              </a:ext>
            </a:extLst>
          </p:cNvPr>
          <p:cNvSpPr>
            <a:spLocks noGrp="1"/>
          </p:cNvSpPr>
          <p:nvPr>
            <p:ph type="sldNum" sz="quarter" idx="12"/>
          </p:nvPr>
        </p:nvSpPr>
        <p:spPr/>
        <p:txBody>
          <a:bodyPr/>
          <a:lstStyle/>
          <a:p>
            <a:fld id="{69E57DC2-970A-4B3E-BB1C-7A09969E49DF}" type="slidenum">
              <a:rPr lang="en-US" smtClean="0"/>
              <a:t>69</a:t>
            </a:fld>
            <a:endParaRPr lang="en-US" dirty="0"/>
          </a:p>
        </p:txBody>
      </p:sp>
      <p:sp>
        <p:nvSpPr>
          <p:cNvPr id="3" name="Rectangle 2">
            <a:extLst>
              <a:ext uri="{FF2B5EF4-FFF2-40B4-BE49-F238E27FC236}">
                <a16:creationId xmlns:a16="http://schemas.microsoft.com/office/drawing/2014/main" id="{75C7916D-BFE4-C647-8D7B-3CAA9DD0BB35}"/>
              </a:ext>
            </a:extLst>
          </p:cNvPr>
          <p:cNvSpPr/>
          <p:nvPr/>
        </p:nvSpPr>
        <p:spPr>
          <a:xfrm>
            <a:off x="3471553" y="2067197"/>
            <a:ext cx="5248893" cy="27236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No significant difference as time window increases</a:t>
            </a:r>
          </a:p>
        </p:txBody>
      </p:sp>
    </p:spTree>
    <p:extLst>
      <p:ext uri="{BB962C8B-B14F-4D97-AF65-F5344CB8AC3E}">
        <p14:creationId xmlns:p14="http://schemas.microsoft.com/office/powerpoint/2010/main" val="318949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Person eating">
            <a:extLst>
              <a:ext uri="{FF2B5EF4-FFF2-40B4-BE49-F238E27FC236}">
                <a16:creationId xmlns:a16="http://schemas.microsoft.com/office/drawing/2014/main" id="{6B76B70E-6E5F-E443-B6FD-759E9532BD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8272" y="2433742"/>
            <a:ext cx="3086100" cy="3086100"/>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A511874-CED2-6143-B914-BB2CBB7C2C46}"/>
                  </a:ext>
                </a:extLst>
              </p14:cNvPr>
              <p14:cNvContentPartPr/>
              <p14:nvPr/>
            </p14:nvContentPartPr>
            <p14:xfrm>
              <a:off x="6040800" y="3070710"/>
              <a:ext cx="801360" cy="648720"/>
            </p14:xfrm>
          </p:contentPart>
        </mc:Choice>
        <mc:Fallback xmlns="">
          <p:pic>
            <p:nvPicPr>
              <p:cNvPr id="4" name="Ink 3">
                <a:extLst>
                  <a:ext uri="{FF2B5EF4-FFF2-40B4-BE49-F238E27FC236}">
                    <a16:creationId xmlns:a16="http://schemas.microsoft.com/office/drawing/2014/main" id="{5A511874-CED2-6143-B914-BB2CBB7C2C46}"/>
                  </a:ext>
                </a:extLst>
              </p:cNvPr>
              <p:cNvPicPr/>
              <p:nvPr/>
            </p:nvPicPr>
            <p:blipFill>
              <a:blip r:embed="rId6"/>
              <a:stretch>
                <a:fillRect/>
              </a:stretch>
            </p:blipFill>
            <p:spPr>
              <a:xfrm>
                <a:off x="5977800" y="3007710"/>
                <a:ext cx="927000" cy="774360"/>
              </a:xfrm>
              <a:prstGeom prst="rect">
                <a:avLst/>
              </a:prstGeom>
            </p:spPr>
          </p:pic>
        </mc:Fallback>
      </mc:AlternateContent>
      <p:sp>
        <p:nvSpPr>
          <p:cNvPr id="5" name="TextBox 4">
            <a:extLst>
              <a:ext uri="{FF2B5EF4-FFF2-40B4-BE49-F238E27FC236}">
                <a16:creationId xmlns:a16="http://schemas.microsoft.com/office/drawing/2014/main" id="{66862F5D-E1A9-B74F-B94C-56677678CC68}"/>
              </a:ext>
            </a:extLst>
          </p:cNvPr>
          <p:cNvSpPr txBox="1"/>
          <p:nvPr/>
        </p:nvSpPr>
        <p:spPr>
          <a:xfrm>
            <a:off x="1128178" y="2195936"/>
            <a:ext cx="3420094" cy="3046988"/>
          </a:xfrm>
          <a:prstGeom prst="rect">
            <a:avLst/>
          </a:prstGeom>
          <a:noFill/>
        </p:spPr>
        <p:txBody>
          <a:bodyPr wrap="square" rtlCol="0">
            <a:spAutoFit/>
          </a:bodyPr>
          <a:lstStyle/>
          <a:p>
            <a:r>
              <a:rPr lang="en-US" sz="4800" b="1" strike="sngStrike" dirty="0"/>
              <a:t>Interactive</a:t>
            </a:r>
          </a:p>
          <a:p>
            <a:r>
              <a:rPr lang="en-US" sz="4800" b="1" dirty="0"/>
              <a:t>Constructive</a:t>
            </a:r>
          </a:p>
          <a:p>
            <a:r>
              <a:rPr lang="en-US" sz="4800" b="1" dirty="0"/>
              <a:t>Active</a:t>
            </a:r>
          </a:p>
          <a:p>
            <a:r>
              <a:rPr lang="en-US" sz="4800" b="1" dirty="0">
                <a:solidFill>
                  <a:schemeClr val="accent5"/>
                </a:solidFill>
              </a:rPr>
              <a:t>Passive</a:t>
            </a:r>
            <a:endParaRPr lang="en-US" sz="1400" b="1" dirty="0">
              <a:solidFill>
                <a:schemeClr val="accent5"/>
              </a:solidFill>
            </a:endParaRPr>
          </a:p>
        </p:txBody>
      </p:sp>
      <p:sp>
        <p:nvSpPr>
          <p:cNvPr id="2" name="Slide Number Placeholder 1">
            <a:extLst>
              <a:ext uri="{FF2B5EF4-FFF2-40B4-BE49-F238E27FC236}">
                <a16:creationId xmlns:a16="http://schemas.microsoft.com/office/drawing/2014/main" id="{D7D77E55-DD7D-4542-883E-D124192C821E}"/>
              </a:ext>
            </a:extLst>
          </p:cNvPr>
          <p:cNvSpPr>
            <a:spLocks noGrp="1"/>
          </p:cNvSpPr>
          <p:nvPr>
            <p:ph type="sldNum" sz="quarter" idx="12"/>
          </p:nvPr>
        </p:nvSpPr>
        <p:spPr/>
        <p:txBody>
          <a:bodyPr/>
          <a:lstStyle/>
          <a:p>
            <a:fld id="{69E57DC2-970A-4B3E-BB1C-7A09969E49DF}" type="slidenum">
              <a:rPr lang="en-US" smtClean="0"/>
              <a:t>7</a:t>
            </a:fld>
            <a:endParaRPr lang="en-US" dirty="0"/>
          </a:p>
        </p:txBody>
      </p:sp>
      <p:sp>
        <p:nvSpPr>
          <p:cNvPr id="6" name="TextBox 5">
            <a:extLst>
              <a:ext uri="{FF2B5EF4-FFF2-40B4-BE49-F238E27FC236}">
                <a16:creationId xmlns:a16="http://schemas.microsoft.com/office/drawing/2014/main" id="{8BFE65FE-5B4C-D444-8199-82585D399BB2}"/>
              </a:ext>
            </a:extLst>
          </p:cNvPr>
          <p:cNvSpPr txBox="1"/>
          <p:nvPr/>
        </p:nvSpPr>
        <p:spPr>
          <a:xfrm>
            <a:off x="8247774" y="2603019"/>
            <a:ext cx="3192284" cy="584775"/>
          </a:xfrm>
          <a:prstGeom prst="rect">
            <a:avLst/>
          </a:prstGeom>
          <a:noFill/>
        </p:spPr>
        <p:txBody>
          <a:bodyPr wrap="none" rtlCol="0">
            <a:spAutoFit/>
          </a:bodyPr>
          <a:lstStyle/>
          <a:p>
            <a:r>
              <a:rPr lang="en-US" sz="3200" strike="sngStrike" dirty="0"/>
              <a:t>Retrieval Practice</a:t>
            </a:r>
          </a:p>
        </p:txBody>
      </p:sp>
      <p:sp>
        <p:nvSpPr>
          <p:cNvPr id="7" name="TextBox 6">
            <a:extLst>
              <a:ext uri="{FF2B5EF4-FFF2-40B4-BE49-F238E27FC236}">
                <a16:creationId xmlns:a16="http://schemas.microsoft.com/office/drawing/2014/main" id="{020A9AA4-404E-6244-8E7C-CCD06225399C}"/>
              </a:ext>
            </a:extLst>
          </p:cNvPr>
          <p:cNvSpPr txBox="1"/>
          <p:nvPr/>
        </p:nvSpPr>
        <p:spPr>
          <a:xfrm>
            <a:off x="8334688" y="3526349"/>
            <a:ext cx="3018775" cy="584775"/>
          </a:xfrm>
          <a:prstGeom prst="rect">
            <a:avLst/>
          </a:prstGeom>
          <a:noFill/>
        </p:spPr>
        <p:txBody>
          <a:bodyPr wrap="none" rtlCol="0">
            <a:spAutoFit/>
          </a:bodyPr>
          <a:lstStyle/>
          <a:p>
            <a:r>
              <a:rPr lang="en-US" sz="3200" dirty="0"/>
              <a:t>Cram, Memorize</a:t>
            </a:r>
          </a:p>
        </p:txBody>
      </p:sp>
    </p:spTree>
    <p:extLst>
      <p:ext uri="{BB962C8B-B14F-4D97-AF65-F5344CB8AC3E}">
        <p14:creationId xmlns:p14="http://schemas.microsoft.com/office/powerpoint/2010/main" val="2719935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FBA-6529-DD4D-8BDC-E09348E8710C}"/>
              </a:ext>
            </a:extLst>
          </p:cNvPr>
          <p:cNvSpPr>
            <a:spLocks noGrp="1"/>
          </p:cNvSpPr>
          <p:nvPr>
            <p:ph type="ctrTitle"/>
          </p:nvPr>
        </p:nvSpPr>
        <p:spPr>
          <a:xfrm>
            <a:off x="1623060" y="1615440"/>
            <a:ext cx="8653297" cy="3497580"/>
          </a:xfrm>
        </p:spPr>
        <p:txBody>
          <a:bodyPr anchor="ctr"/>
          <a:lstStyle/>
          <a:p>
            <a:r>
              <a:rPr lang="en-US" sz="5400" cap="none" dirty="0"/>
              <a:t>Which features are most influential for predicting quiz performance?</a:t>
            </a:r>
          </a:p>
        </p:txBody>
      </p:sp>
      <p:sp>
        <p:nvSpPr>
          <p:cNvPr id="4" name="Slide Number Placeholder 3">
            <a:extLst>
              <a:ext uri="{FF2B5EF4-FFF2-40B4-BE49-F238E27FC236}">
                <a16:creationId xmlns:a16="http://schemas.microsoft.com/office/drawing/2014/main" id="{95FE84B3-9100-9541-B551-7DCF39D2594A}"/>
              </a:ext>
            </a:extLst>
          </p:cNvPr>
          <p:cNvSpPr>
            <a:spLocks noGrp="1"/>
          </p:cNvSpPr>
          <p:nvPr>
            <p:ph type="sldNum" sz="quarter" idx="12"/>
          </p:nvPr>
        </p:nvSpPr>
        <p:spPr/>
        <p:txBody>
          <a:bodyPr/>
          <a:lstStyle/>
          <a:p>
            <a:fld id="{69E57DC2-970A-4B3E-BB1C-7A09969E49DF}" type="slidenum">
              <a:rPr lang="en-US" smtClean="0"/>
              <a:pPr/>
              <a:t>70</a:t>
            </a:fld>
            <a:endParaRPr lang="en-US" dirty="0"/>
          </a:p>
        </p:txBody>
      </p:sp>
    </p:spTree>
    <p:extLst>
      <p:ext uri="{BB962C8B-B14F-4D97-AF65-F5344CB8AC3E}">
        <p14:creationId xmlns:p14="http://schemas.microsoft.com/office/powerpoint/2010/main" val="162612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71</a:t>
            </a:fld>
            <a:endParaRPr lang="en-US" dirty="0"/>
          </a:p>
        </p:txBody>
      </p:sp>
      <p:sp>
        <p:nvSpPr>
          <p:cNvPr id="6" name="TextBox 5">
            <a:extLst>
              <a:ext uri="{FF2B5EF4-FFF2-40B4-BE49-F238E27FC236}">
                <a16:creationId xmlns:a16="http://schemas.microsoft.com/office/drawing/2014/main" id="{3B41F6FA-8C72-FF4D-A13F-FC4CBCF1FACC}"/>
              </a:ext>
            </a:extLst>
          </p:cNvPr>
          <p:cNvSpPr txBox="1"/>
          <p:nvPr/>
        </p:nvSpPr>
        <p:spPr>
          <a:xfrm>
            <a:off x="2372608" y="3438316"/>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7398" y="1877585"/>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2043219" y="2791985"/>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Tree>
    <p:extLst>
      <p:ext uri="{BB962C8B-B14F-4D97-AF65-F5344CB8AC3E}">
        <p14:creationId xmlns:p14="http://schemas.microsoft.com/office/powerpoint/2010/main" val="3375136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72</a:t>
            </a:fld>
            <a:endParaRPr lang="en-US" dirty="0"/>
          </a:p>
        </p:txBody>
      </p:sp>
      <p:sp>
        <p:nvSpPr>
          <p:cNvPr id="6" name="TextBox 5">
            <a:extLst>
              <a:ext uri="{FF2B5EF4-FFF2-40B4-BE49-F238E27FC236}">
                <a16:creationId xmlns:a16="http://schemas.microsoft.com/office/drawing/2014/main" id="{3B41F6FA-8C72-FF4D-A13F-FC4CBCF1FACC}"/>
              </a:ext>
            </a:extLst>
          </p:cNvPr>
          <p:cNvSpPr txBox="1"/>
          <p:nvPr/>
        </p:nvSpPr>
        <p:spPr>
          <a:xfrm>
            <a:off x="2372608" y="3438316"/>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499506" y="1870185"/>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a:cxnSpLocks/>
          </p:cNvCxnSpPr>
          <p:nvPr/>
        </p:nvCxnSpPr>
        <p:spPr>
          <a:xfrm flipV="1">
            <a:off x="4573357" y="2505694"/>
            <a:ext cx="778351" cy="461771"/>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7398" y="1877585"/>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2043219" y="2791985"/>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Tree>
    <p:extLst>
      <p:ext uri="{BB962C8B-B14F-4D97-AF65-F5344CB8AC3E}">
        <p14:creationId xmlns:p14="http://schemas.microsoft.com/office/powerpoint/2010/main" val="4734767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73</a:t>
            </a:fld>
            <a:endParaRPr lang="en-US" dirty="0"/>
          </a:p>
        </p:txBody>
      </p:sp>
      <p:sp>
        <p:nvSpPr>
          <p:cNvPr id="6" name="TextBox 5">
            <a:extLst>
              <a:ext uri="{FF2B5EF4-FFF2-40B4-BE49-F238E27FC236}">
                <a16:creationId xmlns:a16="http://schemas.microsoft.com/office/drawing/2014/main" id="{3B41F6FA-8C72-FF4D-A13F-FC4CBCF1FACC}"/>
              </a:ext>
            </a:extLst>
          </p:cNvPr>
          <p:cNvSpPr txBox="1"/>
          <p:nvPr/>
        </p:nvSpPr>
        <p:spPr>
          <a:xfrm>
            <a:off x="2372608" y="3438316"/>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499506" y="1870185"/>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a:cxnSpLocks/>
          </p:cNvCxnSpPr>
          <p:nvPr/>
        </p:nvCxnSpPr>
        <p:spPr>
          <a:xfrm flipV="1">
            <a:off x="4573357" y="2505694"/>
            <a:ext cx="778351" cy="461771"/>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7398" y="1877585"/>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2043219" y="2791985"/>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
        <p:nvSpPr>
          <p:cNvPr id="14" name="Rectangle 13">
            <a:extLst>
              <a:ext uri="{FF2B5EF4-FFF2-40B4-BE49-F238E27FC236}">
                <a16:creationId xmlns:a16="http://schemas.microsoft.com/office/drawing/2014/main" id="{94E0669B-3B66-5A44-87B1-D2EE33054CFD}"/>
              </a:ext>
            </a:extLst>
          </p:cNvPr>
          <p:cNvSpPr/>
          <p:nvPr/>
        </p:nvSpPr>
        <p:spPr>
          <a:xfrm>
            <a:off x="5499506" y="3552121"/>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cxnSp>
        <p:nvCxnSpPr>
          <p:cNvPr id="16" name="Straight Connector 15">
            <a:extLst>
              <a:ext uri="{FF2B5EF4-FFF2-40B4-BE49-F238E27FC236}">
                <a16:creationId xmlns:a16="http://schemas.microsoft.com/office/drawing/2014/main" id="{4B5F382A-45BC-E24C-90BF-6B9201FEEAAE}"/>
              </a:ext>
            </a:extLst>
          </p:cNvPr>
          <p:cNvCxnSpPr>
            <a:cxnSpLocks/>
          </p:cNvCxnSpPr>
          <p:nvPr/>
        </p:nvCxnSpPr>
        <p:spPr>
          <a:xfrm>
            <a:off x="4421729" y="3820244"/>
            <a:ext cx="929979" cy="280517"/>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3029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74</a:t>
            </a:fld>
            <a:endParaRPr lang="en-US" dirty="0"/>
          </a:p>
        </p:txBody>
      </p:sp>
      <p:sp>
        <p:nvSpPr>
          <p:cNvPr id="3" name="TextBox 2">
            <a:extLst>
              <a:ext uri="{FF2B5EF4-FFF2-40B4-BE49-F238E27FC236}">
                <a16:creationId xmlns:a16="http://schemas.microsoft.com/office/drawing/2014/main" id="{312D0E43-2CB8-2F46-A384-68C437511739}"/>
              </a:ext>
            </a:extLst>
          </p:cNvPr>
          <p:cNvSpPr txBox="1"/>
          <p:nvPr/>
        </p:nvSpPr>
        <p:spPr>
          <a:xfrm>
            <a:off x="8515454" y="3731429"/>
            <a:ext cx="1914562" cy="369332"/>
          </a:xfrm>
          <a:prstGeom prst="rect">
            <a:avLst/>
          </a:prstGeom>
          <a:noFill/>
        </p:spPr>
        <p:txBody>
          <a:bodyPr wrap="none" rtlCol="0">
            <a:spAutoFit/>
          </a:bodyPr>
          <a:lstStyle/>
          <a:p>
            <a:pPr algn="ctr"/>
            <a:r>
              <a:rPr lang="en-US" dirty="0"/>
              <a:t>Quiz Performance</a:t>
            </a:r>
          </a:p>
        </p:txBody>
      </p:sp>
      <p:pic>
        <p:nvPicPr>
          <p:cNvPr id="4" name="Picture 3" descr="quiz by Erik Arndt from the Noun Project">
            <a:extLst>
              <a:ext uri="{FF2B5EF4-FFF2-40B4-BE49-F238E27FC236}">
                <a16:creationId xmlns:a16="http://schemas.microsoft.com/office/drawing/2014/main" id="{11349D97-05C7-D849-BC64-4D6A23864F66}"/>
              </a:ext>
            </a:extLst>
          </p:cNvPr>
          <p:cNvPicPr>
            <a:picLocks noChangeAspect="1"/>
          </p:cNvPicPr>
          <p:nvPr/>
        </p:nvPicPr>
        <p:blipFill rotWithShape="1">
          <a:blip r:embed="rId3"/>
          <a:srcRect b="19151"/>
          <a:stretch/>
        </p:blipFill>
        <p:spPr>
          <a:xfrm>
            <a:off x="8777792" y="2607727"/>
            <a:ext cx="1389888" cy="1123702"/>
          </a:xfrm>
          <a:prstGeom prst="rect">
            <a:avLst/>
          </a:prstGeom>
        </p:spPr>
      </p:pic>
      <p:sp>
        <p:nvSpPr>
          <p:cNvPr id="6" name="TextBox 5">
            <a:extLst>
              <a:ext uri="{FF2B5EF4-FFF2-40B4-BE49-F238E27FC236}">
                <a16:creationId xmlns:a16="http://schemas.microsoft.com/office/drawing/2014/main" id="{3B41F6FA-8C72-FF4D-A13F-FC4CBCF1FACC}"/>
              </a:ext>
            </a:extLst>
          </p:cNvPr>
          <p:cNvSpPr txBox="1"/>
          <p:nvPr/>
        </p:nvSpPr>
        <p:spPr>
          <a:xfrm>
            <a:off x="2372608" y="3438316"/>
            <a:ext cx="1580689" cy="923330"/>
          </a:xfrm>
          <a:prstGeom prst="rect">
            <a:avLst/>
          </a:prstGeom>
          <a:noFill/>
        </p:spPr>
        <p:txBody>
          <a:bodyPr wrap="none" rtlCol="0">
            <a:spAutoFit/>
          </a:bodyPr>
          <a:lstStyle/>
          <a:p>
            <a:pPr algn="ctr"/>
            <a:r>
              <a:rPr lang="en-US" dirty="0"/>
              <a:t>Quiz Difficulty</a:t>
            </a:r>
          </a:p>
          <a:p>
            <a:pPr algn="ctr"/>
            <a:r>
              <a:rPr lang="en-US" dirty="0"/>
              <a:t>+</a:t>
            </a:r>
          </a:p>
          <a:p>
            <a:pPr algn="ctr"/>
            <a:r>
              <a:rPr lang="en-US" dirty="0"/>
              <a:t>Student Ability</a:t>
            </a:r>
          </a:p>
        </p:txBody>
      </p:sp>
      <p:sp>
        <p:nvSpPr>
          <p:cNvPr id="7" name="Rectangle 6">
            <a:extLst>
              <a:ext uri="{FF2B5EF4-FFF2-40B4-BE49-F238E27FC236}">
                <a16:creationId xmlns:a16="http://schemas.microsoft.com/office/drawing/2014/main" id="{9004E9FC-2E7D-D640-8F29-4693DF8D808B}"/>
              </a:ext>
            </a:extLst>
          </p:cNvPr>
          <p:cNvSpPr/>
          <p:nvPr/>
        </p:nvSpPr>
        <p:spPr>
          <a:xfrm>
            <a:off x="5499506" y="1870185"/>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cxnSp>
        <p:nvCxnSpPr>
          <p:cNvPr id="8" name="Straight Connector 7">
            <a:extLst>
              <a:ext uri="{FF2B5EF4-FFF2-40B4-BE49-F238E27FC236}">
                <a16:creationId xmlns:a16="http://schemas.microsoft.com/office/drawing/2014/main" id="{558AFD1B-B068-1646-A3F7-BD016C680C3E}"/>
              </a:ext>
            </a:extLst>
          </p:cNvPr>
          <p:cNvCxnSpPr>
            <a:cxnSpLocks/>
          </p:cNvCxnSpPr>
          <p:nvPr/>
        </p:nvCxnSpPr>
        <p:spPr>
          <a:xfrm flipV="1">
            <a:off x="4573357" y="2505694"/>
            <a:ext cx="778351" cy="461771"/>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14D78D-13E1-8642-B482-8C0B6F6A808A}"/>
              </a:ext>
            </a:extLst>
          </p:cNvPr>
          <p:cNvCxnSpPr/>
          <p:nvPr/>
        </p:nvCxnSpPr>
        <p:spPr>
          <a:xfrm>
            <a:off x="7834457" y="3365591"/>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0" name="Graphic 9" descr="Cursor">
            <a:extLst>
              <a:ext uri="{FF2B5EF4-FFF2-40B4-BE49-F238E27FC236}">
                <a16:creationId xmlns:a16="http://schemas.microsoft.com/office/drawing/2014/main" id="{31C1704A-8AAE-7848-9A74-0D2636B91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7398" y="1877585"/>
            <a:ext cx="914400" cy="914400"/>
          </a:xfrm>
          <a:prstGeom prst="rect">
            <a:avLst/>
          </a:prstGeom>
        </p:spPr>
      </p:pic>
      <p:sp>
        <p:nvSpPr>
          <p:cNvPr id="11" name="TextBox 10">
            <a:extLst>
              <a:ext uri="{FF2B5EF4-FFF2-40B4-BE49-F238E27FC236}">
                <a16:creationId xmlns:a16="http://schemas.microsoft.com/office/drawing/2014/main" id="{D9D0A249-4DAD-E14C-ADE1-2B95F4A9FFDC}"/>
              </a:ext>
            </a:extLst>
          </p:cNvPr>
          <p:cNvSpPr txBox="1"/>
          <p:nvPr/>
        </p:nvSpPr>
        <p:spPr>
          <a:xfrm>
            <a:off x="2043219" y="2791985"/>
            <a:ext cx="2267800" cy="646331"/>
          </a:xfrm>
          <a:prstGeom prst="rect">
            <a:avLst/>
          </a:prstGeom>
          <a:noFill/>
        </p:spPr>
        <p:txBody>
          <a:bodyPr wrap="none" rtlCol="0">
            <a:spAutoFit/>
          </a:bodyPr>
          <a:lstStyle/>
          <a:p>
            <a:pPr algn="ctr"/>
            <a:r>
              <a:rPr lang="en-US" dirty="0"/>
              <a:t>Interaction Click Data</a:t>
            </a:r>
          </a:p>
          <a:p>
            <a:pPr algn="ctr"/>
            <a:r>
              <a:rPr lang="en-US" dirty="0"/>
              <a:t>+</a:t>
            </a:r>
          </a:p>
        </p:txBody>
      </p:sp>
      <p:sp>
        <p:nvSpPr>
          <p:cNvPr id="14" name="Rectangle 13">
            <a:extLst>
              <a:ext uri="{FF2B5EF4-FFF2-40B4-BE49-F238E27FC236}">
                <a16:creationId xmlns:a16="http://schemas.microsoft.com/office/drawing/2014/main" id="{94E0669B-3B66-5A44-87B1-D2EE33054CFD}"/>
              </a:ext>
            </a:extLst>
          </p:cNvPr>
          <p:cNvSpPr/>
          <p:nvPr/>
        </p:nvSpPr>
        <p:spPr>
          <a:xfrm>
            <a:off x="5499506" y="3552121"/>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cxnSp>
        <p:nvCxnSpPr>
          <p:cNvPr id="16" name="Straight Connector 15">
            <a:extLst>
              <a:ext uri="{FF2B5EF4-FFF2-40B4-BE49-F238E27FC236}">
                <a16:creationId xmlns:a16="http://schemas.microsoft.com/office/drawing/2014/main" id="{4B5F382A-45BC-E24C-90BF-6B9201FEEAAE}"/>
              </a:ext>
            </a:extLst>
          </p:cNvPr>
          <p:cNvCxnSpPr>
            <a:cxnSpLocks/>
          </p:cNvCxnSpPr>
          <p:nvPr/>
        </p:nvCxnSpPr>
        <p:spPr>
          <a:xfrm>
            <a:off x="4421729" y="3820244"/>
            <a:ext cx="929979" cy="280517"/>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910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75</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extLst>
              <p:ext uri="{D42A27DB-BD31-4B8C-83A1-F6EECF244321}">
                <p14:modId xmlns:p14="http://schemas.microsoft.com/office/powerpoint/2010/main" val="952480655"/>
              </p:ext>
            </p:extLst>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
        <p:nvSpPr>
          <p:cNvPr id="13" name="Rectangle 12">
            <a:extLst>
              <a:ext uri="{FF2B5EF4-FFF2-40B4-BE49-F238E27FC236}">
                <a16:creationId xmlns:a16="http://schemas.microsoft.com/office/drawing/2014/main" id="{6F49D0E6-BB39-B540-88D2-3A9F6D6C077C}"/>
              </a:ext>
            </a:extLst>
          </p:cNvPr>
          <p:cNvSpPr/>
          <p:nvPr/>
        </p:nvSpPr>
        <p:spPr>
          <a:xfrm>
            <a:off x="2375065" y="3206338"/>
            <a:ext cx="7006441" cy="25769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4441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76</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
        <p:nvSpPr>
          <p:cNvPr id="8" name="Rectangle 7">
            <a:extLst>
              <a:ext uri="{FF2B5EF4-FFF2-40B4-BE49-F238E27FC236}">
                <a16:creationId xmlns:a16="http://schemas.microsoft.com/office/drawing/2014/main" id="{1EE83EDB-BA41-6748-9512-F98998DC9251}"/>
              </a:ext>
            </a:extLst>
          </p:cNvPr>
          <p:cNvSpPr/>
          <p:nvPr/>
        </p:nvSpPr>
        <p:spPr>
          <a:xfrm>
            <a:off x="2375065" y="3823855"/>
            <a:ext cx="7006441" cy="19594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36757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77</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
        <p:nvSpPr>
          <p:cNvPr id="8" name="Rectangle 7">
            <a:extLst>
              <a:ext uri="{FF2B5EF4-FFF2-40B4-BE49-F238E27FC236}">
                <a16:creationId xmlns:a16="http://schemas.microsoft.com/office/drawing/2014/main" id="{1EE83EDB-BA41-6748-9512-F98998DC9251}"/>
              </a:ext>
            </a:extLst>
          </p:cNvPr>
          <p:cNvSpPr/>
          <p:nvPr/>
        </p:nvSpPr>
        <p:spPr>
          <a:xfrm>
            <a:off x="2375065" y="4173449"/>
            <a:ext cx="7006441" cy="16098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382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78</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
        <p:nvSpPr>
          <p:cNvPr id="8" name="Rectangle 7">
            <a:extLst>
              <a:ext uri="{FF2B5EF4-FFF2-40B4-BE49-F238E27FC236}">
                <a16:creationId xmlns:a16="http://schemas.microsoft.com/office/drawing/2014/main" id="{1EE83EDB-BA41-6748-9512-F98998DC9251}"/>
              </a:ext>
            </a:extLst>
          </p:cNvPr>
          <p:cNvSpPr/>
          <p:nvPr/>
        </p:nvSpPr>
        <p:spPr>
          <a:xfrm>
            <a:off x="2375065" y="4512623"/>
            <a:ext cx="7006441" cy="12706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762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79</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
        <p:nvSpPr>
          <p:cNvPr id="8" name="Rectangle 7">
            <a:extLst>
              <a:ext uri="{FF2B5EF4-FFF2-40B4-BE49-F238E27FC236}">
                <a16:creationId xmlns:a16="http://schemas.microsoft.com/office/drawing/2014/main" id="{1EE83EDB-BA41-6748-9512-F98998DC9251}"/>
              </a:ext>
            </a:extLst>
          </p:cNvPr>
          <p:cNvSpPr/>
          <p:nvPr/>
        </p:nvSpPr>
        <p:spPr>
          <a:xfrm>
            <a:off x="2375065" y="4940135"/>
            <a:ext cx="7006441" cy="843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305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sp>
        <p:nvSpPr>
          <p:cNvPr id="19" name="Slide Number Placeholder 18">
            <a:extLst>
              <a:ext uri="{FF2B5EF4-FFF2-40B4-BE49-F238E27FC236}">
                <a16:creationId xmlns:a16="http://schemas.microsoft.com/office/drawing/2014/main" id="{216B7847-3E90-6445-BE6B-67DFFED8B4D4}"/>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6067593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8D71B9-0F78-8143-9775-755A69B3360C}"/>
              </a:ext>
            </a:extLst>
          </p:cNvPr>
          <p:cNvSpPr>
            <a:spLocks noGrp="1"/>
          </p:cNvSpPr>
          <p:nvPr>
            <p:ph type="title"/>
          </p:nvPr>
        </p:nvSpPr>
        <p:spPr/>
        <p:txBody>
          <a:bodyPr/>
          <a:lstStyle/>
          <a:p>
            <a:r>
              <a:rPr lang="en-US" dirty="0"/>
              <a:t>Top Features</a:t>
            </a:r>
          </a:p>
        </p:txBody>
      </p:sp>
      <p:sp>
        <p:nvSpPr>
          <p:cNvPr id="2" name="Slide Number Placeholder 1">
            <a:extLst>
              <a:ext uri="{FF2B5EF4-FFF2-40B4-BE49-F238E27FC236}">
                <a16:creationId xmlns:a16="http://schemas.microsoft.com/office/drawing/2014/main" id="{C26957BA-E812-EC41-90B4-9BB4ECE0B3EA}"/>
              </a:ext>
            </a:extLst>
          </p:cNvPr>
          <p:cNvSpPr>
            <a:spLocks noGrp="1"/>
          </p:cNvSpPr>
          <p:nvPr>
            <p:ph type="sldNum" sz="quarter" idx="12"/>
          </p:nvPr>
        </p:nvSpPr>
        <p:spPr/>
        <p:txBody>
          <a:bodyPr/>
          <a:lstStyle/>
          <a:p>
            <a:fld id="{69E57DC2-970A-4B3E-BB1C-7A09969E49DF}" type="slidenum">
              <a:rPr lang="en-US" smtClean="0"/>
              <a:t>80</a:t>
            </a:fld>
            <a:endParaRPr lang="en-US" dirty="0"/>
          </a:p>
        </p:txBody>
      </p:sp>
      <p:sp>
        <p:nvSpPr>
          <p:cNvPr id="7" name="Rectangle 6">
            <a:extLst>
              <a:ext uri="{FF2B5EF4-FFF2-40B4-BE49-F238E27FC236}">
                <a16:creationId xmlns:a16="http://schemas.microsoft.com/office/drawing/2014/main" id="{9004E9FC-2E7D-D640-8F29-4693DF8D808B}"/>
              </a:ext>
            </a:extLst>
          </p:cNvPr>
          <p:cNvSpPr/>
          <p:nvPr/>
        </p:nvSpPr>
        <p:spPr>
          <a:xfrm>
            <a:off x="2590052"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Regression</a:t>
            </a:r>
          </a:p>
        </p:txBody>
      </p:sp>
      <p:sp>
        <p:nvSpPr>
          <p:cNvPr id="14" name="Rectangle 13">
            <a:extLst>
              <a:ext uri="{FF2B5EF4-FFF2-40B4-BE49-F238E27FC236}">
                <a16:creationId xmlns:a16="http://schemas.microsoft.com/office/drawing/2014/main" id="{94E0669B-3B66-5A44-87B1-D2EE33054CFD}"/>
              </a:ext>
            </a:extLst>
          </p:cNvPr>
          <p:cNvSpPr/>
          <p:nvPr/>
        </p:nvSpPr>
        <p:spPr>
          <a:xfrm>
            <a:off x="6972047" y="1808757"/>
            <a:ext cx="1897380" cy="1097280"/>
          </a:xfrm>
          <a:prstGeom prst="rect">
            <a:avLst/>
          </a:prstGeom>
          <a:solidFill>
            <a:schemeClr val="accent1">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Regression</a:t>
            </a:r>
          </a:p>
        </p:txBody>
      </p:sp>
      <p:graphicFrame>
        <p:nvGraphicFramePr>
          <p:cNvPr id="12" name="Table 12">
            <a:extLst>
              <a:ext uri="{FF2B5EF4-FFF2-40B4-BE49-F238E27FC236}">
                <a16:creationId xmlns:a16="http://schemas.microsoft.com/office/drawing/2014/main" id="{88394ED8-5BFC-6943-A4F6-1D4BEF3DE675}"/>
              </a:ext>
            </a:extLst>
          </p:cNvPr>
          <p:cNvGraphicFramePr>
            <a:graphicFrameLocks noGrp="1"/>
          </p:cNvGraphicFramePr>
          <p:nvPr/>
        </p:nvGraphicFramePr>
        <p:xfrm>
          <a:off x="2590052" y="3439112"/>
          <a:ext cx="6279375" cy="1854200"/>
        </p:xfrm>
        <a:graphic>
          <a:graphicData uri="http://schemas.openxmlformats.org/drawingml/2006/table">
            <a:tbl>
              <a:tblPr firstRow="1" bandRow="1">
                <a:tableStyleId>{2D5ABB26-0587-4C30-8999-92F81FD0307C}</a:tableStyleId>
              </a:tblPr>
              <a:tblGrid>
                <a:gridCol w="1839444">
                  <a:extLst>
                    <a:ext uri="{9D8B030D-6E8A-4147-A177-3AD203B41FA5}">
                      <a16:colId xmlns:a16="http://schemas.microsoft.com/office/drawing/2014/main" val="2272041034"/>
                    </a:ext>
                  </a:extLst>
                </a:gridCol>
                <a:gridCol w="2600696">
                  <a:extLst>
                    <a:ext uri="{9D8B030D-6E8A-4147-A177-3AD203B41FA5}">
                      <a16:colId xmlns:a16="http://schemas.microsoft.com/office/drawing/2014/main" val="1411788066"/>
                    </a:ext>
                  </a:extLst>
                </a:gridCol>
                <a:gridCol w="1839235">
                  <a:extLst>
                    <a:ext uri="{9D8B030D-6E8A-4147-A177-3AD203B41FA5}">
                      <a16:colId xmlns:a16="http://schemas.microsoft.com/office/drawing/2014/main" val="3502185625"/>
                    </a:ext>
                  </a:extLst>
                </a:gridCol>
              </a:tblGrid>
              <a:tr h="370840">
                <a:tc>
                  <a:txBody>
                    <a:bodyPr/>
                    <a:lstStyle/>
                    <a:p>
                      <a:pPr algn="ctr"/>
                      <a:r>
                        <a:rPr lang="en-US" dirty="0"/>
                        <a:t>0.29</a:t>
                      </a:r>
                    </a:p>
                  </a:txBody>
                  <a:tcPr/>
                </a:tc>
                <a:tc>
                  <a:txBody>
                    <a:bodyPr/>
                    <a:lstStyle/>
                    <a:p>
                      <a:pPr algn="ctr"/>
                      <a:r>
                        <a:rPr lang="en-US" dirty="0"/>
                        <a:t>View Incorrect Item</a:t>
                      </a:r>
                    </a:p>
                  </a:txBody>
                  <a:tcPr/>
                </a:tc>
                <a:tc>
                  <a:txBody>
                    <a:bodyPr/>
                    <a:lstStyle/>
                    <a:p>
                      <a:pPr algn="ctr"/>
                      <a:r>
                        <a:rPr lang="en-US" dirty="0"/>
                        <a:t>+0.08</a:t>
                      </a:r>
                    </a:p>
                  </a:txBody>
                  <a:tcPr/>
                </a:tc>
                <a:extLst>
                  <a:ext uri="{0D108BD9-81ED-4DB2-BD59-A6C34878D82A}">
                    <a16:rowId xmlns:a16="http://schemas.microsoft.com/office/drawing/2014/main" val="1546210906"/>
                  </a:ext>
                </a:extLst>
              </a:tr>
              <a:tr h="370840">
                <a:tc>
                  <a:txBody>
                    <a:bodyPr/>
                    <a:lstStyle/>
                    <a:p>
                      <a:pPr algn="ctr"/>
                      <a:r>
                        <a:rPr lang="en-US" dirty="0"/>
                        <a:t>0.22</a:t>
                      </a:r>
                    </a:p>
                  </a:txBody>
                  <a:tcPr/>
                </a:tc>
                <a:tc>
                  <a:txBody>
                    <a:bodyPr/>
                    <a:lstStyle/>
                    <a:p>
                      <a:pPr algn="ctr"/>
                      <a:r>
                        <a:rPr lang="en-US" dirty="0"/>
                        <a:t>Quiz Difficulty</a:t>
                      </a:r>
                    </a:p>
                  </a:txBody>
                  <a:tcPr/>
                </a:tc>
                <a:tc>
                  <a:txBody>
                    <a:bodyPr/>
                    <a:lstStyle/>
                    <a:p>
                      <a:pPr algn="ctr"/>
                      <a:r>
                        <a:rPr lang="en-US" dirty="0"/>
                        <a:t>-  0.27</a:t>
                      </a:r>
                    </a:p>
                  </a:txBody>
                  <a:tcPr/>
                </a:tc>
                <a:extLst>
                  <a:ext uri="{0D108BD9-81ED-4DB2-BD59-A6C34878D82A}">
                    <a16:rowId xmlns:a16="http://schemas.microsoft.com/office/drawing/2014/main" val="376603079"/>
                  </a:ext>
                </a:extLst>
              </a:tr>
              <a:tr h="370840">
                <a:tc>
                  <a:txBody>
                    <a:bodyPr/>
                    <a:lstStyle/>
                    <a:p>
                      <a:pPr algn="ctr"/>
                      <a:r>
                        <a:rPr lang="en-US" dirty="0"/>
                        <a:t>0.22</a:t>
                      </a:r>
                    </a:p>
                  </a:txBody>
                  <a:tcPr/>
                </a:tc>
                <a:tc>
                  <a:txBody>
                    <a:bodyPr/>
                    <a:lstStyle/>
                    <a:p>
                      <a:pPr algn="ctr"/>
                      <a:r>
                        <a:rPr lang="en-US" dirty="0"/>
                        <a:t>Student Ability</a:t>
                      </a:r>
                    </a:p>
                  </a:txBody>
                  <a:tcPr/>
                </a:tc>
                <a:tc>
                  <a:txBody>
                    <a:bodyPr/>
                    <a:lstStyle/>
                    <a:p>
                      <a:pPr algn="ctr"/>
                      <a:r>
                        <a:rPr lang="en-US" dirty="0"/>
                        <a:t>+0.22</a:t>
                      </a:r>
                    </a:p>
                  </a:txBody>
                  <a:tcPr/>
                </a:tc>
                <a:extLst>
                  <a:ext uri="{0D108BD9-81ED-4DB2-BD59-A6C34878D82A}">
                    <a16:rowId xmlns:a16="http://schemas.microsoft.com/office/drawing/2014/main" val="2140134059"/>
                  </a:ext>
                </a:extLst>
              </a:tr>
              <a:tr h="370840">
                <a:tc>
                  <a:txBody>
                    <a:bodyPr/>
                    <a:lstStyle/>
                    <a:p>
                      <a:pPr algn="ctr"/>
                      <a:r>
                        <a:rPr lang="en-US" dirty="0"/>
                        <a:t>0.14</a:t>
                      </a:r>
                    </a:p>
                  </a:txBody>
                  <a:tcPr/>
                </a:tc>
                <a:tc>
                  <a:txBody>
                    <a:bodyPr/>
                    <a:lstStyle/>
                    <a:p>
                      <a:pPr algn="ctr"/>
                      <a:r>
                        <a:rPr lang="en-US" dirty="0"/>
                        <a:t>Load Discussion Board</a:t>
                      </a:r>
                    </a:p>
                  </a:txBody>
                  <a:tcPr/>
                </a:tc>
                <a:tc>
                  <a:txBody>
                    <a:bodyPr/>
                    <a:lstStyle/>
                    <a:p>
                      <a:pPr algn="ctr"/>
                      <a:r>
                        <a:rPr lang="en-US" dirty="0"/>
                        <a:t>-  0.13</a:t>
                      </a:r>
                    </a:p>
                  </a:txBody>
                  <a:tcPr/>
                </a:tc>
                <a:extLst>
                  <a:ext uri="{0D108BD9-81ED-4DB2-BD59-A6C34878D82A}">
                    <a16:rowId xmlns:a16="http://schemas.microsoft.com/office/drawing/2014/main" val="3614827486"/>
                  </a:ext>
                </a:extLst>
              </a:tr>
              <a:tr h="370840">
                <a:tc>
                  <a:txBody>
                    <a:bodyPr/>
                    <a:lstStyle/>
                    <a:p>
                      <a:pPr algn="ctr"/>
                      <a:r>
                        <a:rPr lang="en-US" dirty="0"/>
                        <a:t>0.05</a:t>
                      </a:r>
                    </a:p>
                  </a:txBody>
                  <a:tcPr/>
                </a:tc>
                <a:tc>
                  <a:txBody>
                    <a:bodyPr/>
                    <a:lstStyle/>
                    <a:p>
                      <a:pPr algn="ctr"/>
                      <a:r>
                        <a:rPr lang="en-US" dirty="0"/>
                        <a:t>Answer Item</a:t>
                      </a:r>
                    </a:p>
                  </a:txBody>
                  <a:tcPr/>
                </a:tc>
                <a:tc>
                  <a:txBody>
                    <a:bodyPr/>
                    <a:lstStyle/>
                    <a:p>
                      <a:pPr algn="ctr"/>
                      <a:r>
                        <a:rPr lang="en-US" dirty="0"/>
                        <a:t>- 0.21</a:t>
                      </a:r>
                    </a:p>
                  </a:txBody>
                  <a:tcPr/>
                </a:tc>
                <a:extLst>
                  <a:ext uri="{0D108BD9-81ED-4DB2-BD59-A6C34878D82A}">
                    <a16:rowId xmlns:a16="http://schemas.microsoft.com/office/drawing/2014/main" val="1495488908"/>
                  </a:ext>
                </a:extLst>
              </a:tr>
            </a:tbl>
          </a:graphicData>
        </a:graphic>
      </p:graphicFrame>
    </p:spTree>
    <p:extLst>
      <p:ext uri="{BB962C8B-B14F-4D97-AF65-F5344CB8AC3E}">
        <p14:creationId xmlns:p14="http://schemas.microsoft.com/office/powerpoint/2010/main" val="6886116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C87-544D-1043-A661-99B8B4C50B73}"/>
              </a:ext>
            </a:extLst>
          </p:cNvPr>
          <p:cNvSpPr>
            <a:spLocks noGrp="1"/>
          </p:cNvSpPr>
          <p:nvPr>
            <p:ph type="title"/>
          </p:nvPr>
        </p:nvSpPr>
        <p:spPr/>
        <p:txBody>
          <a:bodyPr/>
          <a:lstStyle/>
          <a:p>
            <a:r>
              <a:rPr lang="en-US" dirty="0"/>
              <a:t>Applications</a:t>
            </a:r>
          </a:p>
        </p:txBody>
      </p:sp>
      <p:sp>
        <p:nvSpPr>
          <p:cNvPr id="3" name="Slide Number Placeholder 2">
            <a:extLst>
              <a:ext uri="{FF2B5EF4-FFF2-40B4-BE49-F238E27FC236}">
                <a16:creationId xmlns:a16="http://schemas.microsoft.com/office/drawing/2014/main" id="{4B38CF52-7084-DC49-A79B-9D355751D5B6}"/>
              </a:ext>
            </a:extLst>
          </p:cNvPr>
          <p:cNvSpPr>
            <a:spLocks noGrp="1"/>
          </p:cNvSpPr>
          <p:nvPr>
            <p:ph type="sldNum" sz="quarter" idx="12"/>
          </p:nvPr>
        </p:nvSpPr>
        <p:spPr/>
        <p:txBody>
          <a:bodyPr/>
          <a:lstStyle/>
          <a:p>
            <a:fld id="{69E57DC2-970A-4B3E-BB1C-7A09969E49DF}" type="slidenum">
              <a:rPr lang="en-US" smtClean="0"/>
              <a:t>81</a:t>
            </a:fld>
            <a:endParaRPr lang="en-US" dirty="0"/>
          </a:p>
        </p:txBody>
      </p:sp>
    </p:spTree>
    <p:extLst>
      <p:ext uri="{BB962C8B-B14F-4D97-AF65-F5344CB8AC3E}">
        <p14:creationId xmlns:p14="http://schemas.microsoft.com/office/powerpoint/2010/main" val="2975812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C87-544D-1043-A661-99B8B4C50B73}"/>
              </a:ext>
            </a:extLst>
          </p:cNvPr>
          <p:cNvSpPr>
            <a:spLocks noGrp="1"/>
          </p:cNvSpPr>
          <p:nvPr>
            <p:ph type="title"/>
          </p:nvPr>
        </p:nvSpPr>
        <p:spPr/>
        <p:txBody>
          <a:bodyPr/>
          <a:lstStyle/>
          <a:p>
            <a:r>
              <a:rPr lang="en-US" dirty="0"/>
              <a:t>Applications</a:t>
            </a:r>
          </a:p>
        </p:txBody>
      </p:sp>
      <p:sp>
        <p:nvSpPr>
          <p:cNvPr id="3" name="Slide Number Placeholder 2">
            <a:extLst>
              <a:ext uri="{FF2B5EF4-FFF2-40B4-BE49-F238E27FC236}">
                <a16:creationId xmlns:a16="http://schemas.microsoft.com/office/drawing/2014/main" id="{4B38CF52-7084-DC49-A79B-9D355751D5B6}"/>
              </a:ext>
            </a:extLst>
          </p:cNvPr>
          <p:cNvSpPr>
            <a:spLocks noGrp="1"/>
          </p:cNvSpPr>
          <p:nvPr>
            <p:ph type="sldNum" sz="quarter" idx="12"/>
          </p:nvPr>
        </p:nvSpPr>
        <p:spPr/>
        <p:txBody>
          <a:bodyPr/>
          <a:lstStyle/>
          <a:p>
            <a:fld id="{69E57DC2-970A-4B3E-BB1C-7A09969E49DF}" type="slidenum">
              <a:rPr lang="en-US" smtClean="0"/>
              <a:t>82</a:t>
            </a:fld>
            <a:endParaRPr lang="en-US" dirty="0"/>
          </a:p>
        </p:txBody>
      </p:sp>
      <p:pic>
        <p:nvPicPr>
          <p:cNvPr id="4" name="Picture 3" descr="notification by SHAHAREA from the Noun Project">
            <a:extLst>
              <a:ext uri="{FF2B5EF4-FFF2-40B4-BE49-F238E27FC236}">
                <a16:creationId xmlns:a16="http://schemas.microsoft.com/office/drawing/2014/main" id="{E3191DFC-4C85-5744-B0F9-6836554B5AD3}"/>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5BFE752D-59D2-B34D-9511-E2B9B40AF893}"/>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6" name="Picture 5">
            <a:extLst>
              <a:ext uri="{FF2B5EF4-FFF2-40B4-BE49-F238E27FC236}">
                <a16:creationId xmlns:a16="http://schemas.microsoft.com/office/drawing/2014/main" id="{7C4084E1-C643-914F-8D90-27F0A0F4E83E}"/>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7" name="TextBox 6">
            <a:extLst>
              <a:ext uri="{FF2B5EF4-FFF2-40B4-BE49-F238E27FC236}">
                <a16:creationId xmlns:a16="http://schemas.microsoft.com/office/drawing/2014/main" id="{8F04F522-3D9D-7340-BADA-5960C73137C8}"/>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8" name="Picture 7" descr="User by jamhuden from the Noun Project">
            <a:extLst>
              <a:ext uri="{FF2B5EF4-FFF2-40B4-BE49-F238E27FC236}">
                <a16:creationId xmlns:a16="http://schemas.microsoft.com/office/drawing/2014/main" id="{C5576E37-8CF0-6A43-86C3-CC1539F925E1}"/>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9" name="TextBox 8">
            <a:extLst>
              <a:ext uri="{FF2B5EF4-FFF2-40B4-BE49-F238E27FC236}">
                <a16:creationId xmlns:a16="http://schemas.microsoft.com/office/drawing/2014/main" id="{99E930BB-E2A0-DF45-AF7F-DEB574107F81}"/>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0" name="Picture 9" descr="quiz by Erik Arndt from the Noun Project">
            <a:extLst>
              <a:ext uri="{FF2B5EF4-FFF2-40B4-BE49-F238E27FC236}">
                <a16:creationId xmlns:a16="http://schemas.microsoft.com/office/drawing/2014/main" id="{7487428A-F64E-1140-AEE9-A7437EE7D7CC}"/>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1" name="TextBox 10">
            <a:extLst>
              <a:ext uri="{FF2B5EF4-FFF2-40B4-BE49-F238E27FC236}">
                <a16:creationId xmlns:a16="http://schemas.microsoft.com/office/drawing/2014/main" id="{F06F55D2-C0F1-1546-B939-45682CFD3702}"/>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12" name="Left Bracket 11">
            <a:extLst>
              <a:ext uri="{FF2B5EF4-FFF2-40B4-BE49-F238E27FC236}">
                <a16:creationId xmlns:a16="http://schemas.microsoft.com/office/drawing/2014/main" id="{76805AB2-73C4-AB48-AFAD-FEE6D8555B92}"/>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84C6E89-B9B4-D747-8BAA-52CF82ED8088}"/>
              </a:ext>
            </a:extLst>
          </p:cNvPr>
          <p:cNvCxnSpPr>
            <a:stCxn id="8"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32EF21-39D7-DB44-85B0-3580E13CBD89}"/>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0B4248-56BB-DD4E-8975-F4F4C75FE499}"/>
              </a:ext>
            </a:extLst>
          </p:cNvPr>
          <p:cNvCxnSpPr/>
          <p:nvPr/>
        </p:nvCxnSpPr>
        <p:spPr>
          <a:xfrm>
            <a:off x="8280159" y="3700592"/>
            <a:ext cx="680997" cy="563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339749-FD74-4A44-A128-C9E0CEE18B9F}"/>
              </a:ext>
            </a:extLst>
          </p:cNvPr>
          <p:cNvCxnSpPr>
            <a:cxnSpLocks/>
          </p:cNvCxnSpPr>
          <p:nvPr/>
        </p:nvCxnSpPr>
        <p:spPr>
          <a:xfrm flipV="1">
            <a:off x="7461202" y="2451410"/>
            <a:ext cx="0" cy="49528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8A22DBF9-7CFB-9143-9008-87D634F35461}"/>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753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BC87-544D-1043-A661-99B8B4C50B73}"/>
              </a:ext>
            </a:extLst>
          </p:cNvPr>
          <p:cNvSpPr>
            <a:spLocks noGrp="1"/>
          </p:cNvSpPr>
          <p:nvPr>
            <p:ph type="title"/>
          </p:nvPr>
        </p:nvSpPr>
        <p:spPr/>
        <p:txBody>
          <a:bodyPr/>
          <a:lstStyle/>
          <a:p>
            <a:r>
              <a:rPr lang="en-US" dirty="0"/>
              <a:t>Applications</a:t>
            </a:r>
          </a:p>
        </p:txBody>
      </p:sp>
      <p:sp>
        <p:nvSpPr>
          <p:cNvPr id="3" name="Slide Number Placeholder 2">
            <a:extLst>
              <a:ext uri="{FF2B5EF4-FFF2-40B4-BE49-F238E27FC236}">
                <a16:creationId xmlns:a16="http://schemas.microsoft.com/office/drawing/2014/main" id="{4B38CF52-7084-DC49-A79B-9D355751D5B6}"/>
              </a:ext>
            </a:extLst>
          </p:cNvPr>
          <p:cNvSpPr>
            <a:spLocks noGrp="1"/>
          </p:cNvSpPr>
          <p:nvPr>
            <p:ph type="sldNum" sz="quarter" idx="12"/>
          </p:nvPr>
        </p:nvSpPr>
        <p:spPr/>
        <p:txBody>
          <a:bodyPr/>
          <a:lstStyle/>
          <a:p>
            <a:fld id="{69E57DC2-970A-4B3E-BB1C-7A09969E49DF}" type="slidenum">
              <a:rPr lang="en-US" smtClean="0"/>
              <a:t>83</a:t>
            </a:fld>
            <a:endParaRPr lang="en-US" dirty="0"/>
          </a:p>
        </p:txBody>
      </p:sp>
      <p:pic>
        <p:nvPicPr>
          <p:cNvPr id="4" name="Picture 3" descr="notification by SHAHAREA from the Noun Project">
            <a:extLst>
              <a:ext uri="{FF2B5EF4-FFF2-40B4-BE49-F238E27FC236}">
                <a16:creationId xmlns:a16="http://schemas.microsoft.com/office/drawing/2014/main" id="{E3191DFC-4C85-5744-B0F9-6836554B5AD3}"/>
              </a:ext>
            </a:extLst>
          </p:cNvPr>
          <p:cNvPicPr>
            <a:picLocks noChangeAspect="1"/>
          </p:cNvPicPr>
          <p:nvPr/>
        </p:nvPicPr>
        <p:blipFill rotWithShape="1">
          <a:blip r:embed="rId3"/>
          <a:srcRect b="13501"/>
          <a:stretch/>
        </p:blipFill>
        <p:spPr>
          <a:xfrm>
            <a:off x="6812575" y="3110215"/>
            <a:ext cx="1297255" cy="1122111"/>
          </a:xfrm>
          <a:prstGeom prst="rect">
            <a:avLst/>
          </a:prstGeom>
        </p:spPr>
      </p:pic>
      <p:sp>
        <p:nvSpPr>
          <p:cNvPr id="5" name="TextBox 4">
            <a:extLst>
              <a:ext uri="{FF2B5EF4-FFF2-40B4-BE49-F238E27FC236}">
                <a16:creationId xmlns:a16="http://schemas.microsoft.com/office/drawing/2014/main" id="{5BFE752D-59D2-B34D-9511-E2B9B40AF893}"/>
              </a:ext>
            </a:extLst>
          </p:cNvPr>
          <p:cNvSpPr txBox="1"/>
          <p:nvPr/>
        </p:nvSpPr>
        <p:spPr>
          <a:xfrm>
            <a:off x="6786113" y="4290969"/>
            <a:ext cx="1350178" cy="369332"/>
          </a:xfrm>
          <a:prstGeom prst="rect">
            <a:avLst/>
          </a:prstGeom>
          <a:noFill/>
        </p:spPr>
        <p:txBody>
          <a:bodyPr wrap="none" rtlCol="0">
            <a:spAutoFit/>
          </a:bodyPr>
          <a:lstStyle/>
          <a:p>
            <a:r>
              <a:rPr lang="en-US" dirty="0"/>
              <a:t>Intervention</a:t>
            </a:r>
          </a:p>
        </p:txBody>
      </p:sp>
      <p:pic>
        <p:nvPicPr>
          <p:cNvPr id="6" name="Picture 5">
            <a:extLst>
              <a:ext uri="{FF2B5EF4-FFF2-40B4-BE49-F238E27FC236}">
                <a16:creationId xmlns:a16="http://schemas.microsoft.com/office/drawing/2014/main" id="{7C4084E1-C643-914F-8D90-27F0A0F4E83E}"/>
              </a:ext>
            </a:extLst>
          </p:cNvPr>
          <p:cNvPicPr>
            <a:picLocks noChangeAspect="1"/>
          </p:cNvPicPr>
          <p:nvPr/>
        </p:nvPicPr>
        <p:blipFill rotWithShape="1">
          <a:blip r:embed="rId4">
            <a:extLst>
              <a:ext uri="{28A0092B-C50C-407E-A947-70E740481C1C}">
                <a14:useLocalDpi xmlns:a14="http://schemas.microsoft.com/office/drawing/2010/main" val="0"/>
              </a:ext>
            </a:extLst>
          </a:blip>
          <a:srcRect t="30684"/>
          <a:stretch/>
        </p:blipFill>
        <p:spPr>
          <a:xfrm>
            <a:off x="4272857" y="3110215"/>
            <a:ext cx="1618820" cy="1122111"/>
          </a:xfrm>
          <a:prstGeom prst="rect">
            <a:avLst/>
          </a:prstGeom>
        </p:spPr>
      </p:pic>
      <p:sp>
        <p:nvSpPr>
          <p:cNvPr id="7" name="TextBox 6">
            <a:extLst>
              <a:ext uri="{FF2B5EF4-FFF2-40B4-BE49-F238E27FC236}">
                <a16:creationId xmlns:a16="http://schemas.microsoft.com/office/drawing/2014/main" id="{8F04F522-3D9D-7340-BADA-5960C73137C8}"/>
              </a:ext>
            </a:extLst>
          </p:cNvPr>
          <p:cNvSpPr txBox="1"/>
          <p:nvPr/>
        </p:nvSpPr>
        <p:spPr>
          <a:xfrm>
            <a:off x="4207747" y="4290969"/>
            <a:ext cx="1740307" cy="646331"/>
          </a:xfrm>
          <a:prstGeom prst="rect">
            <a:avLst/>
          </a:prstGeom>
          <a:noFill/>
        </p:spPr>
        <p:txBody>
          <a:bodyPr wrap="square" rtlCol="0">
            <a:spAutoFit/>
          </a:bodyPr>
          <a:lstStyle/>
          <a:p>
            <a:pPr algn="ctr"/>
            <a:r>
              <a:rPr lang="en-US" dirty="0"/>
              <a:t>Estimate of </a:t>
            </a:r>
          </a:p>
          <a:p>
            <a:pPr algn="ctr"/>
            <a:r>
              <a:rPr lang="en-US" dirty="0"/>
              <a:t>quiz success</a:t>
            </a:r>
          </a:p>
        </p:txBody>
      </p:sp>
      <p:pic>
        <p:nvPicPr>
          <p:cNvPr id="8" name="Picture 7" descr="User by jamhuden from the Noun Project">
            <a:extLst>
              <a:ext uri="{FF2B5EF4-FFF2-40B4-BE49-F238E27FC236}">
                <a16:creationId xmlns:a16="http://schemas.microsoft.com/office/drawing/2014/main" id="{C5576E37-8CF0-6A43-86C3-CC1539F925E1}"/>
              </a:ext>
            </a:extLst>
          </p:cNvPr>
          <p:cNvPicPr>
            <a:picLocks noChangeAspect="1"/>
          </p:cNvPicPr>
          <p:nvPr/>
        </p:nvPicPr>
        <p:blipFill rotWithShape="1">
          <a:blip r:embed="rId5"/>
          <a:srcRect b="17111"/>
          <a:stretch/>
        </p:blipFill>
        <p:spPr>
          <a:xfrm>
            <a:off x="1948021" y="3110215"/>
            <a:ext cx="1424508" cy="1180754"/>
          </a:xfrm>
          <a:prstGeom prst="rect">
            <a:avLst/>
          </a:prstGeom>
        </p:spPr>
      </p:pic>
      <p:sp>
        <p:nvSpPr>
          <p:cNvPr id="9" name="TextBox 8">
            <a:extLst>
              <a:ext uri="{FF2B5EF4-FFF2-40B4-BE49-F238E27FC236}">
                <a16:creationId xmlns:a16="http://schemas.microsoft.com/office/drawing/2014/main" id="{99E930BB-E2A0-DF45-AF7F-DEB574107F81}"/>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pic>
        <p:nvPicPr>
          <p:cNvPr id="10" name="Picture 9" descr="quiz by Erik Arndt from the Noun Project">
            <a:extLst>
              <a:ext uri="{FF2B5EF4-FFF2-40B4-BE49-F238E27FC236}">
                <a16:creationId xmlns:a16="http://schemas.microsoft.com/office/drawing/2014/main" id="{7487428A-F64E-1140-AEE9-A7437EE7D7CC}"/>
              </a:ext>
            </a:extLst>
          </p:cNvPr>
          <p:cNvPicPr>
            <a:picLocks noChangeAspect="1"/>
          </p:cNvPicPr>
          <p:nvPr/>
        </p:nvPicPr>
        <p:blipFill rotWithShape="1">
          <a:blip r:embed="rId6"/>
          <a:srcRect b="19266"/>
          <a:stretch/>
        </p:blipFill>
        <p:spPr>
          <a:xfrm>
            <a:off x="9131486" y="3110215"/>
            <a:ext cx="1389888" cy="1122111"/>
          </a:xfrm>
          <a:prstGeom prst="rect">
            <a:avLst/>
          </a:prstGeom>
        </p:spPr>
      </p:pic>
      <p:sp>
        <p:nvSpPr>
          <p:cNvPr id="11" name="TextBox 10">
            <a:extLst>
              <a:ext uri="{FF2B5EF4-FFF2-40B4-BE49-F238E27FC236}">
                <a16:creationId xmlns:a16="http://schemas.microsoft.com/office/drawing/2014/main" id="{F06F55D2-C0F1-1546-B939-45682CFD3702}"/>
              </a:ext>
            </a:extLst>
          </p:cNvPr>
          <p:cNvSpPr txBox="1"/>
          <p:nvPr/>
        </p:nvSpPr>
        <p:spPr>
          <a:xfrm>
            <a:off x="8797365" y="4290969"/>
            <a:ext cx="2058130" cy="369332"/>
          </a:xfrm>
          <a:prstGeom prst="rect">
            <a:avLst/>
          </a:prstGeom>
          <a:noFill/>
        </p:spPr>
        <p:txBody>
          <a:bodyPr wrap="square" rtlCol="0">
            <a:spAutoFit/>
          </a:bodyPr>
          <a:lstStyle/>
          <a:p>
            <a:r>
              <a:rPr lang="en-US" dirty="0"/>
              <a:t>Student takes quiz</a:t>
            </a:r>
          </a:p>
        </p:txBody>
      </p:sp>
      <p:sp>
        <p:nvSpPr>
          <p:cNvPr id="12" name="Left Bracket 11">
            <a:extLst>
              <a:ext uri="{FF2B5EF4-FFF2-40B4-BE49-F238E27FC236}">
                <a16:creationId xmlns:a16="http://schemas.microsoft.com/office/drawing/2014/main" id="{76805AB2-73C4-AB48-AFAD-FEE6D8555B92}"/>
              </a:ext>
            </a:extLst>
          </p:cNvPr>
          <p:cNvSpPr/>
          <p:nvPr/>
        </p:nvSpPr>
        <p:spPr>
          <a:xfrm rot="5400000">
            <a:off x="6049619" y="-1035929"/>
            <a:ext cx="385552" cy="7168071"/>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84C6E89-B9B4-D747-8BAA-52CF82ED8088}"/>
              </a:ext>
            </a:extLst>
          </p:cNvPr>
          <p:cNvCxnSpPr>
            <a:stCxn id="8" idx="3"/>
          </p:cNvCxnSpPr>
          <p:nvPr/>
        </p:nvCxnSpPr>
        <p:spPr>
          <a:xfrm>
            <a:off x="3372529"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32EF21-39D7-DB44-85B0-3580E13CBD89}"/>
              </a:ext>
            </a:extLst>
          </p:cNvPr>
          <p:cNvCxnSpPr/>
          <p:nvPr/>
        </p:nvCxnSpPr>
        <p:spPr>
          <a:xfrm>
            <a:off x="6011627" y="3700592"/>
            <a:ext cx="680997" cy="5635"/>
          </a:xfrm>
          <a:prstGeom prst="line">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0B4248-56BB-DD4E-8975-F4F4C75FE499}"/>
              </a:ext>
            </a:extLst>
          </p:cNvPr>
          <p:cNvCxnSpPr/>
          <p:nvPr/>
        </p:nvCxnSpPr>
        <p:spPr>
          <a:xfrm>
            <a:off x="8280159" y="3700592"/>
            <a:ext cx="680997" cy="563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339749-FD74-4A44-A128-C9E0CEE18B9F}"/>
              </a:ext>
            </a:extLst>
          </p:cNvPr>
          <p:cNvCxnSpPr>
            <a:cxnSpLocks/>
          </p:cNvCxnSpPr>
          <p:nvPr/>
        </p:nvCxnSpPr>
        <p:spPr>
          <a:xfrm flipV="1">
            <a:off x="7461202" y="2451410"/>
            <a:ext cx="0" cy="495285"/>
          </a:xfrm>
          <a:prstGeom prst="line">
            <a:avLst/>
          </a:prstGeom>
          <a:ln w="22225">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8" name="Frame 17">
            <a:extLst>
              <a:ext uri="{FF2B5EF4-FFF2-40B4-BE49-F238E27FC236}">
                <a16:creationId xmlns:a16="http://schemas.microsoft.com/office/drawing/2014/main" id="{6F6CEAD2-C703-3346-BD5A-326F2EDC44A8}"/>
              </a:ext>
            </a:extLst>
          </p:cNvPr>
          <p:cNvSpPr/>
          <p:nvPr/>
        </p:nvSpPr>
        <p:spPr>
          <a:xfrm>
            <a:off x="6352125" y="2716101"/>
            <a:ext cx="2222319" cy="2225040"/>
          </a:xfrm>
          <a:prstGeom prst="frame">
            <a:avLst>
              <a:gd name="adj1" fmla="val 3365"/>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solidFill>
                <a:schemeClr val="tx1"/>
              </a:solidFill>
            </a:endParaRPr>
          </a:p>
        </p:txBody>
      </p:sp>
      <p:sp>
        <p:nvSpPr>
          <p:cNvPr id="19" name="Triangle 18">
            <a:extLst>
              <a:ext uri="{FF2B5EF4-FFF2-40B4-BE49-F238E27FC236}">
                <a16:creationId xmlns:a16="http://schemas.microsoft.com/office/drawing/2014/main" id="{EEFDC379-EB2D-2D43-BF16-F0899540A35F}"/>
              </a:ext>
            </a:extLst>
          </p:cNvPr>
          <p:cNvSpPr/>
          <p:nvPr/>
        </p:nvSpPr>
        <p:spPr>
          <a:xfrm rot="10800000">
            <a:off x="2635924" y="2693382"/>
            <a:ext cx="81809" cy="8850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88472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2BEC-FAFA-4A45-8ED7-ED3FDA310CB5}"/>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E52815B7-8762-7445-839E-1D53649E82A4}"/>
              </a:ext>
            </a:extLst>
          </p:cNvPr>
          <p:cNvSpPr>
            <a:spLocks noGrp="1"/>
          </p:cNvSpPr>
          <p:nvPr>
            <p:ph idx="1"/>
          </p:nvPr>
        </p:nvSpPr>
        <p:spPr/>
        <p:txBody>
          <a:bodyPr/>
          <a:lstStyle/>
          <a:p>
            <a:r>
              <a:rPr lang="en-US" dirty="0"/>
              <a:t>We propose an intervention workflow which provides nudges to students to use retrieval practice as a study strategy.</a:t>
            </a:r>
          </a:p>
          <a:p>
            <a:r>
              <a:rPr lang="en-US" dirty="0"/>
              <a:t>As a first step, we can use machine learning + interaction patterns to predict how a student will perform on a quiz </a:t>
            </a:r>
            <a:r>
              <a:rPr lang="en-US" b="1" dirty="0"/>
              <a:t>before the quiz starts</a:t>
            </a:r>
            <a:r>
              <a:rPr lang="en-US" dirty="0"/>
              <a:t>.</a:t>
            </a:r>
          </a:p>
          <a:p>
            <a:r>
              <a:rPr lang="en-US" dirty="0"/>
              <a:t>This doesn’t require a statistical model of learning but is aided by IRT estimates.</a:t>
            </a:r>
          </a:p>
        </p:txBody>
      </p:sp>
      <p:sp>
        <p:nvSpPr>
          <p:cNvPr id="4" name="Slide Number Placeholder 3">
            <a:extLst>
              <a:ext uri="{FF2B5EF4-FFF2-40B4-BE49-F238E27FC236}">
                <a16:creationId xmlns:a16="http://schemas.microsoft.com/office/drawing/2014/main" id="{56E682CD-209F-964A-833D-2A3387E4967B}"/>
              </a:ext>
            </a:extLst>
          </p:cNvPr>
          <p:cNvSpPr>
            <a:spLocks noGrp="1"/>
          </p:cNvSpPr>
          <p:nvPr>
            <p:ph type="sldNum" sz="quarter" idx="12"/>
          </p:nvPr>
        </p:nvSpPr>
        <p:spPr/>
        <p:txBody>
          <a:bodyPr/>
          <a:lstStyle/>
          <a:p>
            <a:fld id="{69E57DC2-970A-4B3E-BB1C-7A09969E49DF}" type="slidenum">
              <a:rPr lang="en-US" smtClean="0"/>
              <a:t>84</a:t>
            </a:fld>
            <a:endParaRPr lang="en-US" dirty="0"/>
          </a:p>
        </p:txBody>
      </p:sp>
    </p:spTree>
    <p:extLst>
      <p:ext uri="{BB962C8B-B14F-4D97-AF65-F5344CB8AC3E}">
        <p14:creationId xmlns:p14="http://schemas.microsoft.com/office/powerpoint/2010/main" val="464928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C03B-8AEF-BB42-B578-92BFF94A0324}"/>
              </a:ext>
            </a:extLst>
          </p:cNvPr>
          <p:cNvSpPr>
            <a:spLocks noGrp="1"/>
          </p:cNvSpPr>
          <p:nvPr>
            <p:ph type="title"/>
          </p:nvPr>
        </p:nvSpPr>
        <p:spPr>
          <a:xfrm>
            <a:off x="723900" y="1490870"/>
            <a:ext cx="3855720" cy="2157884"/>
          </a:xfrm>
        </p:spPr>
        <p:txBody>
          <a:bodyPr/>
          <a:lstStyle/>
          <a:p>
            <a:br>
              <a:rPr lang="en-US" dirty="0"/>
            </a:br>
            <a:br>
              <a:rPr lang="en-US" dirty="0"/>
            </a:br>
            <a:r>
              <a:rPr lang="en-US" dirty="0"/>
              <a:t>Thank you!</a:t>
            </a:r>
          </a:p>
        </p:txBody>
      </p:sp>
      <p:sp>
        <p:nvSpPr>
          <p:cNvPr id="4" name="Text Placeholder 3">
            <a:extLst>
              <a:ext uri="{FF2B5EF4-FFF2-40B4-BE49-F238E27FC236}">
                <a16:creationId xmlns:a16="http://schemas.microsoft.com/office/drawing/2014/main" id="{55F467F8-D6C9-4E4C-9CF9-195EA784F3C6}"/>
              </a:ext>
            </a:extLst>
          </p:cNvPr>
          <p:cNvSpPr>
            <a:spLocks noGrp="1"/>
          </p:cNvSpPr>
          <p:nvPr>
            <p:ph type="body" sz="half" idx="2"/>
          </p:nvPr>
        </p:nvSpPr>
        <p:spPr>
          <a:xfrm>
            <a:off x="723900" y="3661414"/>
            <a:ext cx="3855720" cy="652169"/>
          </a:xfrm>
        </p:spPr>
        <p:txBody>
          <a:bodyPr/>
          <a:lstStyle/>
          <a:p>
            <a:r>
              <a:rPr lang="en-US" sz="1800" dirty="0"/>
              <a:t>           </a:t>
            </a:r>
            <a:r>
              <a:rPr lang="en-US" sz="2000" dirty="0" err="1"/>
              <a:t>emily.jensen@colorado.edu</a:t>
            </a:r>
            <a:endParaRPr lang="en-US" dirty="0">
              <a:solidFill>
                <a:schemeClr val="bg2"/>
              </a:solidFill>
            </a:endParaRPr>
          </a:p>
        </p:txBody>
      </p:sp>
      <p:pic>
        <p:nvPicPr>
          <p:cNvPr id="5" name="Graphic 4" descr="email icon">
            <a:extLst>
              <a:ext uri="{FF2B5EF4-FFF2-40B4-BE49-F238E27FC236}">
                <a16:creationId xmlns:a16="http://schemas.microsoft.com/office/drawing/2014/main" id="{E9EC7221-C0B0-AC43-A0FC-46FBCF5A90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829" y="3488360"/>
            <a:ext cx="745710" cy="745710"/>
          </a:xfrm>
          <a:prstGeom prst="rect">
            <a:avLst/>
          </a:prstGeom>
        </p:spPr>
      </p:pic>
      <p:pic>
        <p:nvPicPr>
          <p:cNvPr id="6" name="Picture 5" descr="Institute of Education Sciences logo">
            <a:extLst>
              <a:ext uri="{FF2B5EF4-FFF2-40B4-BE49-F238E27FC236}">
                <a16:creationId xmlns:a16="http://schemas.microsoft.com/office/drawing/2014/main" id="{F469FD94-A233-1740-B2DC-53389E414A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754" y="4425282"/>
            <a:ext cx="2766159" cy="885171"/>
          </a:xfrm>
          <a:prstGeom prst="rect">
            <a:avLst/>
          </a:prstGeom>
        </p:spPr>
      </p:pic>
      <p:pic>
        <p:nvPicPr>
          <p:cNvPr id="7" name="Picture 6" descr="Virtual Learning Lab logo">
            <a:extLst>
              <a:ext uri="{FF2B5EF4-FFF2-40B4-BE49-F238E27FC236}">
                <a16:creationId xmlns:a16="http://schemas.microsoft.com/office/drawing/2014/main" id="{46141C88-0632-294B-BAFF-67C7AB514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55980" y="5314208"/>
            <a:ext cx="2500191" cy="1113893"/>
          </a:xfrm>
          <a:prstGeom prst="rect">
            <a:avLst/>
          </a:prstGeom>
        </p:spPr>
      </p:pic>
      <p:pic>
        <p:nvPicPr>
          <p:cNvPr id="8" name="Picture 7" descr="Department of Education logo">
            <a:extLst>
              <a:ext uri="{FF2B5EF4-FFF2-40B4-BE49-F238E27FC236}">
                <a16:creationId xmlns:a16="http://schemas.microsoft.com/office/drawing/2014/main" id="{728B1C15-68F8-D44A-B1FF-39A1A372AE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5439334"/>
            <a:ext cx="1113893" cy="1113893"/>
          </a:xfrm>
          <a:prstGeom prst="rect">
            <a:avLst/>
          </a:prstGeom>
        </p:spPr>
      </p:pic>
      <p:pic>
        <p:nvPicPr>
          <p:cNvPr id="9" name="Picture 8" descr="Algebra Nation logo">
            <a:extLst>
              <a:ext uri="{FF2B5EF4-FFF2-40B4-BE49-F238E27FC236}">
                <a16:creationId xmlns:a16="http://schemas.microsoft.com/office/drawing/2014/main" id="{552A5949-0A7B-B544-9924-DE30E6B2E9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22938" y="4368899"/>
            <a:ext cx="767642" cy="997935"/>
          </a:xfrm>
          <a:prstGeom prst="rect">
            <a:avLst/>
          </a:prstGeom>
        </p:spPr>
      </p:pic>
      <p:pic>
        <p:nvPicPr>
          <p:cNvPr id="10" name="Picture 9" descr="Intel logo">
            <a:extLst>
              <a:ext uri="{FF2B5EF4-FFF2-40B4-BE49-F238E27FC236}">
                <a16:creationId xmlns:a16="http://schemas.microsoft.com/office/drawing/2014/main" id="{70B6A9A3-2A0B-7A41-9404-55F6E5557B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57419" y="5439334"/>
            <a:ext cx="1486811" cy="985012"/>
          </a:xfrm>
          <a:prstGeom prst="rect">
            <a:avLst/>
          </a:prstGeom>
        </p:spPr>
      </p:pic>
      <p:pic>
        <p:nvPicPr>
          <p:cNvPr id="18" name="Picture 17" descr="University of Pennsylvania Logo">
            <a:extLst>
              <a:ext uri="{FF2B5EF4-FFF2-40B4-BE49-F238E27FC236}">
                <a16:creationId xmlns:a16="http://schemas.microsoft.com/office/drawing/2014/main" id="{84BD8DD5-4F42-F14B-AF9E-73AA108D59C0}"/>
              </a:ext>
            </a:extLst>
          </p:cNvPr>
          <p:cNvPicPr>
            <a:picLocks noChangeAspect="1"/>
          </p:cNvPicPr>
          <p:nvPr/>
        </p:nvPicPr>
        <p:blipFill>
          <a:blip r:embed="rId10"/>
          <a:stretch>
            <a:fillRect/>
          </a:stretch>
        </p:blipFill>
        <p:spPr>
          <a:xfrm>
            <a:off x="5942839" y="974680"/>
            <a:ext cx="1495929" cy="489168"/>
          </a:xfrm>
          <a:prstGeom prst="rect">
            <a:avLst/>
          </a:prstGeom>
        </p:spPr>
      </p:pic>
      <p:pic>
        <p:nvPicPr>
          <p:cNvPr id="20" name="Picture 19" descr="University of Florida Logo">
            <a:extLst>
              <a:ext uri="{FF2B5EF4-FFF2-40B4-BE49-F238E27FC236}">
                <a16:creationId xmlns:a16="http://schemas.microsoft.com/office/drawing/2014/main" id="{C2F24373-2542-054A-ABC0-02397EF4E70F}"/>
              </a:ext>
            </a:extLst>
          </p:cNvPr>
          <p:cNvPicPr>
            <a:picLocks noChangeAspect="1"/>
          </p:cNvPicPr>
          <p:nvPr/>
        </p:nvPicPr>
        <p:blipFill>
          <a:blip r:embed="rId11"/>
          <a:stretch>
            <a:fillRect/>
          </a:stretch>
        </p:blipFill>
        <p:spPr>
          <a:xfrm>
            <a:off x="5960754" y="1592729"/>
            <a:ext cx="2558610" cy="483737"/>
          </a:xfrm>
          <a:prstGeom prst="rect">
            <a:avLst/>
          </a:prstGeom>
        </p:spPr>
      </p:pic>
      <p:pic>
        <p:nvPicPr>
          <p:cNvPr id="22" name="Picture 21" descr="CU Boulder Logo">
            <a:extLst>
              <a:ext uri="{FF2B5EF4-FFF2-40B4-BE49-F238E27FC236}">
                <a16:creationId xmlns:a16="http://schemas.microsoft.com/office/drawing/2014/main" id="{F5E703E4-DC7C-1343-9EE5-7FD086E2CAD8}"/>
              </a:ext>
            </a:extLst>
          </p:cNvPr>
          <p:cNvPicPr>
            <a:picLocks noChangeAspect="1"/>
          </p:cNvPicPr>
          <p:nvPr/>
        </p:nvPicPr>
        <p:blipFill>
          <a:blip r:embed="rId12"/>
          <a:stretch>
            <a:fillRect/>
          </a:stretch>
        </p:blipFill>
        <p:spPr>
          <a:xfrm>
            <a:off x="5960754" y="356471"/>
            <a:ext cx="3262184" cy="489328"/>
          </a:xfrm>
          <a:prstGeom prst="rect">
            <a:avLst/>
          </a:prstGeom>
        </p:spPr>
      </p:pic>
      <p:sp>
        <p:nvSpPr>
          <p:cNvPr id="3" name="Slide Number Placeholder 2">
            <a:extLst>
              <a:ext uri="{FF2B5EF4-FFF2-40B4-BE49-F238E27FC236}">
                <a16:creationId xmlns:a16="http://schemas.microsoft.com/office/drawing/2014/main" id="{EAC86F3D-BD72-7F44-AD75-AE2649F85E98}"/>
              </a:ext>
            </a:extLst>
          </p:cNvPr>
          <p:cNvSpPr>
            <a:spLocks noGrp="1"/>
          </p:cNvSpPr>
          <p:nvPr>
            <p:ph type="sldNum" sz="quarter" idx="12"/>
          </p:nvPr>
        </p:nvSpPr>
        <p:spPr/>
        <p:txBody>
          <a:bodyPr/>
          <a:lstStyle/>
          <a:p>
            <a:fld id="{69E57DC2-970A-4B3E-BB1C-7A09969E49DF}" type="slidenum">
              <a:rPr lang="en-US" smtClean="0"/>
              <a:pPr/>
              <a:t>85</a:t>
            </a:fld>
            <a:endParaRPr lang="en-US" dirty="0"/>
          </a:p>
        </p:txBody>
      </p:sp>
    </p:spTree>
    <p:extLst>
      <p:ext uri="{BB962C8B-B14F-4D97-AF65-F5344CB8AC3E}">
        <p14:creationId xmlns:p14="http://schemas.microsoft.com/office/powerpoint/2010/main" val="38311082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1FD12E-EC12-F646-BB2A-49780579FCF0}"/>
              </a:ext>
            </a:extLst>
          </p:cNvPr>
          <p:cNvSpPr>
            <a:spLocks noGrp="1"/>
          </p:cNvSpPr>
          <p:nvPr>
            <p:ph type="title"/>
          </p:nvPr>
        </p:nvSpPr>
        <p:spPr/>
        <p:txBody>
          <a:bodyPr/>
          <a:lstStyle/>
          <a:p>
            <a:r>
              <a:rPr lang="en-US" dirty="0"/>
              <a:t>Quiz Details</a:t>
            </a:r>
          </a:p>
        </p:txBody>
      </p:sp>
      <p:sp>
        <p:nvSpPr>
          <p:cNvPr id="7" name="Text Placeholder 6">
            <a:extLst>
              <a:ext uri="{FF2B5EF4-FFF2-40B4-BE49-F238E27FC236}">
                <a16:creationId xmlns:a16="http://schemas.microsoft.com/office/drawing/2014/main" id="{6FE5CB57-72EF-934B-BA6F-C7F11EBC32B0}"/>
              </a:ext>
            </a:extLst>
          </p:cNvPr>
          <p:cNvSpPr>
            <a:spLocks noGrp="1"/>
          </p:cNvSpPr>
          <p:nvPr>
            <p:ph type="body" idx="1"/>
          </p:nvPr>
        </p:nvSpPr>
        <p:spPr/>
        <p:txBody>
          <a:bodyPr/>
          <a:lstStyle/>
          <a:p>
            <a:r>
              <a:rPr lang="en-US" dirty="0"/>
              <a:t>All Quizzes</a:t>
            </a:r>
          </a:p>
        </p:txBody>
      </p:sp>
      <p:sp>
        <p:nvSpPr>
          <p:cNvPr id="8" name="Content Placeholder 7">
            <a:extLst>
              <a:ext uri="{FF2B5EF4-FFF2-40B4-BE49-F238E27FC236}">
                <a16:creationId xmlns:a16="http://schemas.microsoft.com/office/drawing/2014/main" id="{465F8AD4-14EB-8141-87A9-53797D1EE3D6}"/>
              </a:ext>
            </a:extLst>
          </p:cNvPr>
          <p:cNvSpPr>
            <a:spLocks noGrp="1"/>
          </p:cNvSpPr>
          <p:nvPr>
            <p:ph sz="half" idx="2"/>
          </p:nvPr>
        </p:nvSpPr>
        <p:spPr/>
        <p:txBody>
          <a:bodyPr>
            <a:normAutofit/>
          </a:bodyPr>
          <a:lstStyle/>
          <a:p>
            <a:r>
              <a:rPr lang="en-US" dirty="0"/>
              <a:t>724,910 completed attempts </a:t>
            </a:r>
          </a:p>
          <a:p>
            <a:r>
              <a:rPr lang="en-US" dirty="0"/>
              <a:t>1,065 unique quizzes</a:t>
            </a:r>
          </a:p>
          <a:p>
            <a:r>
              <a:rPr lang="en-US" dirty="0"/>
              <a:t>Average 15.05 per student</a:t>
            </a:r>
          </a:p>
          <a:p>
            <a:r>
              <a:rPr lang="en-US" dirty="0"/>
              <a:t>Average score was 1.59/3</a:t>
            </a:r>
          </a:p>
          <a:p>
            <a:endParaRPr lang="en-US" dirty="0"/>
          </a:p>
        </p:txBody>
      </p:sp>
      <p:sp>
        <p:nvSpPr>
          <p:cNvPr id="9" name="Text Placeholder 8">
            <a:extLst>
              <a:ext uri="{FF2B5EF4-FFF2-40B4-BE49-F238E27FC236}">
                <a16:creationId xmlns:a16="http://schemas.microsoft.com/office/drawing/2014/main" id="{47FA7407-CC18-4F42-9651-EF1320C0A29E}"/>
              </a:ext>
            </a:extLst>
          </p:cNvPr>
          <p:cNvSpPr>
            <a:spLocks noGrp="1"/>
          </p:cNvSpPr>
          <p:nvPr>
            <p:ph type="body" sz="quarter" idx="3"/>
          </p:nvPr>
        </p:nvSpPr>
        <p:spPr/>
        <p:txBody>
          <a:bodyPr/>
          <a:lstStyle/>
          <a:p>
            <a:r>
              <a:rPr lang="en-US" dirty="0"/>
              <a:t>First Attempts</a:t>
            </a:r>
          </a:p>
        </p:txBody>
      </p:sp>
      <p:sp>
        <p:nvSpPr>
          <p:cNvPr id="10" name="Content Placeholder 9">
            <a:extLst>
              <a:ext uri="{FF2B5EF4-FFF2-40B4-BE49-F238E27FC236}">
                <a16:creationId xmlns:a16="http://schemas.microsoft.com/office/drawing/2014/main" id="{564E22D7-B73C-D547-963B-78B5CFE554F7}"/>
              </a:ext>
            </a:extLst>
          </p:cNvPr>
          <p:cNvSpPr>
            <a:spLocks noGrp="1"/>
          </p:cNvSpPr>
          <p:nvPr>
            <p:ph sz="quarter" idx="4"/>
          </p:nvPr>
        </p:nvSpPr>
        <p:spPr>
          <a:xfrm>
            <a:off x="6525013" y="3305207"/>
            <a:ext cx="5397813" cy="2562193"/>
          </a:xfrm>
        </p:spPr>
        <p:txBody>
          <a:bodyPr>
            <a:normAutofit/>
          </a:bodyPr>
          <a:lstStyle/>
          <a:p>
            <a:r>
              <a:rPr lang="en-US" dirty="0"/>
              <a:t>416,239 (57%) were first attempt </a:t>
            </a:r>
          </a:p>
          <a:p>
            <a:r>
              <a:rPr lang="en-US" dirty="0"/>
              <a:t>Complete IRT data yields 210,190 quizzes</a:t>
            </a:r>
          </a:p>
          <a:p>
            <a:r>
              <a:rPr lang="en-US" dirty="0"/>
              <a:t>Non-empty activity yields 210,020 quizzes</a:t>
            </a:r>
          </a:p>
          <a:p>
            <a:r>
              <a:rPr lang="en-US" dirty="0"/>
              <a:t>Average 6.42 per student </a:t>
            </a:r>
          </a:p>
          <a:p>
            <a:r>
              <a:rPr lang="en-US" dirty="0"/>
              <a:t>Average score was 1.15/3</a:t>
            </a:r>
          </a:p>
          <a:p>
            <a:endParaRPr lang="en-US" dirty="0"/>
          </a:p>
        </p:txBody>
      </p:sp>
      <p:sp>
        <p:nvSpPr>
          <p:cNvPr id="5" name="Slide Number Placeholder 4">
            <a:extLst>
              <a:ext uri="{FF2B5EF4-FFF2-40B4-BE49-F238E27FC236}">
                <a16:creationId xmlns:a16="http://schemas.microsoft.com/office/drawing/2014/main" id="{92C3EE7D-9865-7B42-9BE2-B4A9B079C805}"/>
              </a:ext>
            </a:extLst>
          </p:cNvPr>
          <p:cNvSpPr>
            <a:spLocks noGrp="1"/>
          </p:cNvSpPr>
          <p:nvPr>
            <p:ph type="sldNum" sz="quarter" idx="12"/>
          </p:nvPr>
        </p:nvSpPr>
        <p:spPr/>
        <p:txBody>
          <a:bodyPr/>
          <a:lstStyle/>
          <a:p>
            <a:fld id="{69E57DC2-970A-4B3E-BB1C-7A09969E49DF}" type="slidenum">
              <a:rPr lang="en-US" smtClean="0"/>
              <a:t>86</a:t>
            </a:fld>
            <a:endParaRPr lang="en-US" dirty="0"/>
          </a:p>
        </p:txBody>
      </p:sp>
    </p:spTree>
    <p:extLst>
      <p:ext uri="{BB962C8B-B14F-4D97-AF65-F5344CB8AC3E}">
        <p14:creationId xmlns:p14="http://schemas.microsoft.com/office/powerpoint/2010/main" val="13074916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0BF4-9F59-0C4C-9D23-66EED568D867}"/>
              </a:ext>
            </a:extLst>
          </p:cNvPr>
          <p:cNvSpPr>
            <a:spLocks noGrp="1"/>
          </p:cNvSpPr>
          <p:nvPr>
            <p:ph type="title"/>
          </p:nvPr>
        </p:nvSpPr>
        <p:spPr/>
        <p:txBody>
          <a:bodyPr/>
          <a:lstStyle/>
          <a:p>
            <a:r>
              <a:rPr lang="en-US" dirty="0"/>
              <a:t>Model Performance Details</a:t>
            </a:r>
          </a:p>
        </p:txBody>
      </p:sp>
      <p:graphicFrame>
        <p:nvGraphicFramePr>
          <p:cNvPr id="5" name="Table 5">
            <a:extLst>
              <a:ext uri="{FF2B5EF4-FFF2-40B4-BE49-F238E27FC236}">
                <a16:creationId xmlns:a16="http://schemas.microsoft.com/office/drawing/2014/main" id="{7537DD3D-1CF0-DE4E-A131-EAF035FD492E}"/>
              </a:ext>
            </a:extLst>
          </p:cNvPr>
          <p:cNvGraphicFramePr>
            <a:graphicFrameLocks noGrp="1"/>
          </p:cNvGraphicFramePr>
          <p:nvPr>
            <p:ph idx="1"/>
            <p:extLst>
              <p:ext uri="{D42A27DB-BD31-4B8C-83A1-F6EECF244321}">
                <p14:modId xmlns:p14="http://schemas.microsoft.com/office/powerpoint/2010/main" val="3129824177"/>
              </p:ext>
            </p:extLst>
          </p:nvPr>
        </p:nvGraphicFramePr>
        <p:xfrm>
          <a:off x="3657600" y="2171700"/>
          <a:ext cx="5029200" cy="3337560"/>
        </p:xfrm>
        <a:graphic>
          <a:graphicData uri="http://schemas.openxmlformats.org/drawingml/2006/table">
            <a:tbl>
              <a:tblPr firstRow="1">
                <a:tableStyleId>{7E9639D4-E3E2-4D34-9284-5A2195B3D0D7}</a:tableStyleId>
              </a:tblPr>
              <a:tblGrid>
                <a:gridCol w="3521034">
                  <a:extLst>
                    <a:ext uri="{9D8B030D-6E8A-4147-A177-3AD203B41FA5}">
                      <a16:colId xmlns:a16="http://schemas.microsoft.com/office/drawing/2014/main" val="3401898272"/>
                    </a:ext>
                  </a:extLst>
                </a:gridCol>
                <a:gridCol w="1508166">
                  <a:extLst>
                    <a:ext uri="{9D8B030D-6E8A-4147-A177-3AD203B41FA5}">
                      <a16:colId xmlns:a16="http://schemas.microsoft.com/office/drawing/2014/main" val="730492185"/>
                    </a:ext>
                  </a:extLst>
                </a:gridCol>
              </a:tblGrid>
              <a:tr h="370840">
                <a:tc>
                  <a:txBody>
                    <a:bodyPr/>
                    <a:lstStyle/>
                    <a:p>
                      <a:r>
                        <a:rPr lang="en-US" dirty="0"/>
                        <a:t>Features</a:t>
                      </a:r>
                    </a:p>
                  </a:txBody>
                  <a:tcPr/>
                </a:tc>
                <a:tc>
                  <a:txBody>
                    <a:bodyPr/>
                    <a:lstStyle/>
                    <a:p>
                      <a:r>
                        <a:rPr lang="en-US" dirty="0"/>
                        <a:t>Pearson </a:t>
                      </a:r>
                      <a:r>
                        <a:rPr lang="en-US" i="1" dirty="0"/>
                        <a:t>r</a:t>
                      </a:r>
                    </a:p>
                  </a:txBody>
                  <a:tcPr/>
                </a:tc>
                <a:extLst>
                  <a:ext uri="{0D108BD9-81ED-4DB2-BD59-A6C34878D82A}">
                    <a16:rowId xmlns:a16="http://schemas.microsoft.com/office/drawing/2014/main" val="880289819"/>
                  </a:ext>
                </a:extLst>
              </a:tr>
              <a:tr h="370840">
                <a:tc>
                  <a:txBody>
                    <a:bodyPr/>
                    <a:lstStyle/>
                    <a:p>
                      <a:r>
                        <a:rPr lang="en-US" dirty="0"/>
                        <a:t>Baseline (shuffle across students)</a:t>
                      </a:r>
                    </a:p>
                  </a:txBody>
                  <a:tcPr/>
                </a:tc>
                <a:tc>
                  <a:txBody>
                    <a:bodyPr/>
                    <a:lstStyle/>
                    <a:p>
                      <a:r>
                        <a:rPr lang="en-US" dirty="0"/>
                        <a:t>0.00</a:t>
                      </a:r>
                    </a:p>
                  </a:txBody>
                  <a:tcPr/>
                </a:tc>
                <a:extLst>
                  <a:ext uri="{0D108BD9-81ED-4DB2-BD59-A6C34878D82A}">
                    <a16:rowId xmlns:a16="http://schemas.microsoft.com/office/drawing/2014/main" val="2542393115"/>
                  </a:ext>
                </a:extLst>
              </a:tr>
              <a:tr h="370840">
                <a:tc>
                  <a:txBody>
                    <a:bodyPr/>
                    <a:lstStyle/>
                    <a:p>
                      <a:r>
                        <a:rPr lang="en-US" dirty="0"/>
                        <a:t>Baseline (shuffle within students)</a:t>
                      </a:r>
                    </a:p>
                  </a:txBody>
                  <a:tcPr/>
                </a:tc>
                <a:tc>
                  <a:txBody>
                    <a:bodyPr/>
                    <a:lstStyle/>
                    <a:p>
                      <a:r>
                        <a:rPr lang="en-US" dirty="0"/>
                        <a:t>0.24</a:t>
                      </a:r>
                    </a:p>
                  </a:txBody>
                  <a:tcPr/>
                </a:tc>
                <a:extLst>
                  <a:ext uri="{0D108BD9-81ED-4DB2-BD59-A6C34878D82A}">
                    <a16:rowId xmlns:a16="http://schemas.microsoft.com/office/drawing/2014/main" val="1548177443"/>
                  </a:ext>
                </a:extLst>
              </a:tr>
              <a:tr h="370840">
                <a:tc>
                  <a:txBody>
                    <a:bodyPr/>
                    <a:lstStyle/>
                    <a:p>
                      <a:r>
                        <a:rPr lang="en-US" dirty="0"/>
                        <a:t>Baseline (IRT-generated scores)</a:t>
                      </a:r>
                    </a:p>
                  </a:txBody>
                  <a:tcPr>
                    <a:lnB w="12700" cap="flat" cmpd="sng" algn="ctr">
                      <a:solidFill>
                        <a:schemeClr val="tx1"/>
                      </a:solidFill>
                      <a:prstDash val="solid"/>
                      <a:round/>
                      <a:headEnd type="none" w="med" len="med"/>
                      <a:tailEnd type="none" w="med" len="med"/>
                    </a:lnB>
                  </a:tcPr>
                </a:tc>
                <a:tc>
                  <a:txBody>
                    <a:bodyPr/>
                    <a:lstStyle/>
                    <a:p>
                      <a:r>
                        <a:rPr lang="en-US" dirty="0"/>
                        <a:t>0.16</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689527"/>
                  </a:ext>
                </a:extLst>
              </a:tr>
              <a:tr h="370840">
                <a:tc>
                  <a:txBody>
                    <a:bodyPr/>
                    <a:lstStyle/>
                    <a:p>
                      <a:r>
                        <a:rPr lang="en-US" dirty="0"/>
                        <a:t>All Activity Features</a:t>
                      </a:r>
                    </a:p>
                  </a:txBody>
                  <a:tcPr>
                    <a:lnT w="12700" cap="flat" cmpd="sng" algn="ctr">
                      <a:solidFill>
                        <a:schemeClr val="tx1"/>
                      </a:solidFill>
                      <a:prstDash val="solid"/>
                      <a:round/>
                      <a:headEnd type="none" w="med" len="med"/>
                      <a:tailEnd type="none" w="med" len="med"/>
                    </a:lnT>
                  </a:tcPr>
                </a:tc>
                <a:tc>
                  <a:txBody>
                    <a:bodyPr/>
                    <a:lstStyle/>
                    <a:p>
                      <a:r>
                        <a:rPr lang="en-US" dirty="0"/>
                        <a:t>0.42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58468872"/>
                  </a:ext>
                </a:extLst>
              </a:tr>
              <a:tr h="370840">
                <a:tc>
                  <a:txBody>
                    <a:bodyPr/>
                    <a:lstStyle/>
                    <a:p>
                      <a:r>
                        <a:rPr lang="en-US" dirty="0"/>
                        <a:t>Non-quiz Activities</a:t>
                      </a:r>
                    </a:p>
                  </a:txBody>
                  <a:tcPr/>
                </a:tc>
                <a:tc>
                  <a:txBody>
                    <a:bodyPr/>
                    <a:lstStyle/>
                    <a:p>
                      <a:r>
                        <a:rPr lang="en-US" dirty="0"/>
                        <a:t>0.33</a:t>
                      </a:r>
                    </a:p>
                  </a:txBody>
                  <a:tcPr/>
                </a:tc>
                <a:extLst>
                  <a:ext uri="{0D108BD9-81ED-4DB2-BD59-A6C34878D82A}">
                    <a16:rowId xmlns:a16="http://schemas.microsoft.com/office/drawing/2014/main" val="3541926756"/>
                  </a:ext>
                </a:extLst>
              </a:tr>
              <a:tr h="370840">
                <a:tc>
                  <a:txBody>
                    <a:bodyPr/>
                    <a:lstStyle/>
                    <a:p>
                      <a:r>
                        <a:rPr lang="en-US" dirty="0"/>
                        <a:t>Only Prior Quiz Activities</a:t>
                      </a:r>
                    </a:p>
                  </a:txBody>
                  <a:tcPr>
                    <a:lnB w="12700" cap="flat" cmpd="sng" algn="ctr">
                      <a:solidFill>
                        <a:schemeClr val="tx1"/>
                      </a:solidFill>
                      <a:prstDash val="solid"/>
                      <a:round/>
                      <a:headEnd type="none" w="med" len="med"/>
                      <a:tailEnd type="none" w="med" len="med"/>
                    </a:lnB>
                  </a:tcPr>
                </a:tc>
                <a:tc>
                  <a:txBody>
                    <a:bodyPr/>
                    <a:lstStyle/>
                    <a:p>
                      <a:r>
                        <a:rPr lang="en-US" dirty="0"/>
                        <a:t>0.41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059116"/>
                  </a:ext>
                </a:extLst>
              </a:tr>
              <a:tr h="370840">
                <a:tc>
                  <a:txBody>
                    <a:bodyPr/>
                    <a:lstStyle/>
                    <a:p>
                      <a:r>
                        <a:rPr lang="en-US" dirty="0"/>
                        <a:t>IRT Features</a:t>
                      </a:r>
                    </a:p>
                  </a:txBody>
                  <a:tcPr>
                    <a:lnT w="12700" cap="flat" cmpd="sng" algn="ctr">
                      <a:solidFill>
                        <a:schemeClr val="tx1"/>
                      </a:solidFill>
                      <a:prstDash val="solid"/>
                      <a:round/>
                      <a:headEnd type="none" w="med" len="med"/>
                      <a:tailEnd type="none" w="med" len="med"/>
                    </a:lnT>
                  </a:tcPr>
                </a:tc>
                <a:tc>
                  <a:txBody>
                    <a:bodyPr/>
                    <a:lstStyle/>
                    <a:p>
                      <a:r>
                        <a:rPr lang="en-US" dirty="0"/>
                        <a:t>0.34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96353080"/>
                  </a:ext>
                </a:extLst>
              </a:tr>
              <a:tr h="370840">
                <a:tc>
                  <a:txBody>
                    <a:bodyPr/>
                    <a:lstStyle/>
                    <a:p>
                      <a:r>
                        <a:rPr lang="en-US" dirty="0"/>
                        <a:t>Combined Features</a:t>
                      </a:r>
                    </a:p>
                  </a:txBody>
                  <a:tcPr/>
                </a:tc>
                <a:tc>
                  <a:txBody>
                    <a:bodyPr/>
                    <a:lstStyle/>
                    <a:p>
                      <a:r>
                        <a:rPr lang="en-US" dirty="0"/>
                        <a:t>0.53</a:t>
                      </a:r>
                    </a:p>
                  </a:txBody>
                  <a:tcPr/>
                </a:tc>
                <a:extLst>
                  <a:ext uri="{0D108BD9-81ED-4DB2-BD59-A6C34878D82A}">
                    <a16:rowId xmlns:a16="http://schemas.microsoft.com/office/drawing/2014/main" val="2431676770"/>
                  </a:ext>
                </a:extLst>
              </a:tr>
            </a:tbl>
          </a:graphicData>
        </a:graphic>
      </p:graphicFrame>
      <p:sp>
        <p:nvSpPr>
          <p:cNvPr id="4" name="Slide Number Placeholder 3">
            <a:extLst>
              <a:ext uri="{FF2B5EF4-FFF2-40B4-BE49-F238E27FC236}">
                <a16:creationId xmlns:a16="http://schemas.microsoft.com/office/drawing/2014/main" id="{FFBCC2C7-EB39-CD4B-AF6A-E48181269533}"/>
              </a:ext>
            </a:extLst>
          </p:cNvPr>
          <p:cNvSpPr>
            <a:spLocks noGrp="1"/>
          </p:cNvSpPr>
          <p:nvPr>
            <p:ph type="sldNum" sz="quarter" idx="12"/>
          </p:nvPr>
        </p:nvSpPr>
        <p:spPr/>
        <p:txBody>
          <a:bodyPr/>
          <a:lstStyle/>
          <a:p>
            <a:fld id="{69E57DC2-970A-4B3E-BB1C-7A09969E49DF}" type="slidenum">
              <a:rPr lang="en-US" smtClean="0"/>
              <a:t>87</a:t>
            </a:fld>
            <a:endParaRPr lang="en-US" dirty="0"/>
          </a:p>
        </p:txBody>
      </p:sp>
    </p:spTree>
    <p:extLst>
      <p:ext uri="{BB962C8B-B14F-4D97-AF65-F5344CB8AC3E}">
        <p14:creationId xmlns:p14="http://schemas.microsoft.com/office/powerpoint/2010/main" val="195440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8EAD-AEFA-0F45-9464-3C98DE73564B}"/>
              </a:ext>
            </a:extLst>
          </p:cNvPr>
          <p:cNvSpPr>
            <a:spLocks noGrp="1"/>
          </p:cNvSpPr>
          <p:nvPr>
            <p:ph type="title"/>
          </p:nvPr>
        </p:nvSpPr>
        <p:spPr/>
        <p:txBody>
          <a:bodyPr/>
          <a:lstStyle/>
          <a:p>
            <a:r>
              <a:rPr lang="en-US" dirty="0"/>
              <a:t>Proposed Workflow</a:t>
            </a:r>
          </a:p>
        </p:txBody>
      </p:sp>
      <p:pic>
        <p:nvPicPr>
          <p:cNvPr id="11" name="Picture 10" descr="User by jamhuden from the Noun Project">
            <a:extLst>
              <a:ext uri="{FF2B5EF4-FFF2-40B4-BE49-F238E27FC236}">
                <a16:creationId xmlns:a16="http://schemas.microsoft.com/office/drawing/2014/main" id="{81431B35-544A-C046-B499-10DA83388FE6}"/>
              </a:ext>
            </a:extLst>
          </p:cNvPr>
          <p:cNvPicPr>
            <a:picLocks noChangeAspect="1"/>
          </p:cNvPicPr>
          <p:nvPr/>
        </p:nvPicPr>
        <p:blipFill rotWithShape="1">
          <a:blip r:embed="rId3"/>
          <a:srcRect b="17111"/>
          <a:stretch/>
        </p:blipFill>
        <p:spPr>
          <a:xfrm>
            <a:off x="1948021" y="3110215"/>
            <a:ext cx="1424508" cy="1180754"/>
          </a:xfrm>
          <a:prstGeom prst="rect">
            <a:avLst/>
          </a:prstGeom>
        </p:spPr>
      </p:pic>
      <p:sp>
        <p:nvSpPr>
          <p:cNvPr id="12" name="TextBox 11">
            <a:extLst>
              <a:ext uri="{FF2B5EF4-FFF2-40B4-BE49-F238E27FC236}">
                <a16:creationId xmlns:a16="http://schemas.microsoft.com/office/drawing/2014/main" id="{B1EBDB2C-06E6-F64E-9BF1-1E678D1CCAA4}"/>
              </a:ext>
            </a:extLst>
          </p:cNvPr>
          <p:cNvSpPr txBox="1"/>
          <p:nvPr/>
        </p:nvSpPr>
        <p:spPr>
          <a:xfrm>
            <a:off x="1731559" y="4296622"/>
            <a:ext cx="1857432" cy="369332"/>
          </a:xfrm>
          <a:prstGeom prst="rect">
            <a:avLst/>
          </a:prstGeom>
          <a:noFill/>
        </p:spPr>
        <p:txBody>
          <a:bodyPr wrap="none" rtlCol="0">
            <a:spAutoFit/>
          </a:bodyPr>
          <a:lstStyle/>
          <a:p>
            <a:r>
              <a:rPr lang="en-US" dirty="0"/>
              <a:t>Student interacts</a:t>
            </a:r>
          </a:p>
        </p:txBody>
      </p:sp>
      <p:sp>
        <p:nvSpPr>
          <p:cNvPr id="3" name="Slide Number Placeholder 2">
            <a:extLst>
              <a:ext uri="{FF2B5EF4-FFF2-40B4-BE49-F238E27FC236}">
                <a16:creationId xmlns:a16="http://schemas.microsoft.com/office/drawing/2014/main" id="{9F2B9D05-3EFF-5D40-BFF8-A541DDBAD59C}"/>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7064245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1029</TotalTime>
  <Words>2648</Words>
  <Application>Microsoft Macintosh PowerPoint</Application>
  <PresentationFormat>Widescreen</PresentationFormat>
  <Paragraphs>773</Paragraphs>
  <Slides>87</Slides>
  <Notes>83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87</vt:i4>
      </vt:variant>
    </vt:vector>
  </HeadingPairs>
  <TitlesOfParts>
    <vt:vector size="90" baseType="lpstr">
      <vt:lpstr>Calibri</vt:lpstr>
      <vt:lpstr>Franklin Gothic Book</vt:lpstr>
      <vt:lpstr>Crop</vt:lpstr>
      <vt:lpstr>What You Do Predicts How You Do: s Prospectively Modeling Student Quiz Performance Using Activity Features in an Online Learning Environment</vt:lpstr>
      <vt:lpstr>PowerPoint Presentation</vt:lpstr>
      <vt:lpstr>PowerPoint Presentation</vt:lpstr>
      <vt:lpstr>PowerPoint Presentation</vt:lpstr>
      <vt:lpstr>PowerPoint Presentation</vt:lpstr>
      <vt:lpstr>PowerPoint Presentation</vt:lpstr>
      <vt:lpstr>PowerPoint Presentation</vt:lpstr>
      <vt:lpstr>Proposed Workflow</vt:lpstr>
      <vt:lpstr>Proposed Workflow</vt:lpstr>
      <vt:lpstr>Proposed Workflow</vt:lpstr>
      <vt:lpstr>Proposed Workflow</vt:lpstr>
      <vt:lpstr>Proposed Workflow</vt:lpstr>
      <vt:lpstr>Proposed Workflow</vt:lpstr>
      <vt:lpstr>Proposed Workflow</vt:lpstr>
      <vt:lpstr>Proposed Workflow</vt:lpstr>
      <vt:lpstr>Proposed Workflow</vt:lpstr>
      <vt:lpstr>Prediction Granularity</vt:lpstr>
      <vt:lpstr>Prediction Granularity</vt:lpstr>
      <vt:lpstr>Prediction Granularity</vt:lpstr>
      <vt:lpstr>Prediction Granularity</vt:lpstr>
      <vt:lpstr>Prediction Granularity</vt:lpstr>
      <vt:lpstr>Prediction Granularity</vt:lpstr>
      <vt:lpstr>Prediction Granularity</vt:lpstr>
      <vt:lpstr>PowerPoint Presentation</vt:lpstr>
      <vt:lpstr>Algebra Nation</vt:lpstr>
      <vt:lpstr>Algebra Nation</vt:lpstr>
      <vt:lpstr>Algebra Nation</vt:lpstr>
      <vt:lpstr>Data</vt:lpstr>
      <vt:lpstr>Data</vt:lpstr>
      <vt:lpstr>PowerPoint Presentation</vt:lpstr>
      <vt:lpstr>Quizzes</vt:lpstr>
      <vt:lpstr>Data</vt:lpstr>
      <vt:lpstr>Data</vt:lpstr>
      <vt:lpstr>Instance Building</vt:lpstr>
      <vt:lpstr>Instance Building</vt:lpstr>
      <vt:lpstr>Instance Building</vt:lpstr>
      <vt:lpstr>Instance Building</vt:lpstr>
      <vt:lpstr>Instance Building</vt:lpstr>
      <vt:lpstr>Model Building</vt:lpstr>
      <vt:lpstr>How well can we predict quiz performance using immediate learning context?</vt:lpstr>
      <vt:lpstr>PowerPoint Presentation</vt:lpstr>
      <vt:lpstr>PowerPoint Presentation</vt:lpstr>
      <vt:lpstr>PowerPoint Presentation</vt:lpstr>
      <vt:lpstr>PowerPoint Presentation</vt:lpstr>
      <vt:lpstr>What is the influence of prior retrieval practice on quiz performance?</vt:lpstr>
      <vt:lpstr>PowerPoint Presentation</vt:lpstr>
      <vt:lpstr>PowerPoint Presentation</vt:lpstr>
      <vt:lpstr>PowerPoint Presentation</vt:lpstr>
      <vt:lpstr>PowerPoint Presentation</vt:lpstr>
      <vt:lpstr>PowerPoint Presentation</vt:lpstr>
      <vt:lpstr>How well can we predict quiz performance using context-independent features?</vt:lpstr>
      <vt:lpstr>Context-independent features</vt:lpstr>
      <vt:lpstr>Context-independent features</vt:lpstr>
      <vt:lpstr>Context-independent features</vt:lpstr>
      <vt:lpstr>Context-independent features</vt:lpstr>
      <vt:lpstr>Context-independent features</vt:lpstr>
      <vt:lpstr>Context-independent features</vt:lpstr>
      <vt:lpstr>PowerPoint Presentation</vt:lpstr>
      <vt:lpstr>PowerPoint Presentation</vt:lpstr>
      <vt:lpstr>PowerPoint Presentation</vt:lpstr>
      <vt:lpstr>PowerPoint Presentation</vt:lpstr>
      <vt:lpstr>PowerPoint Presentation</vt:lpstr>
      <vt:lpstr>How much context is needed to predict quiz performance?</vt:lpstr>
      <vt:lpstr>Instance Building</vt:lpstr>
      <vt:lpstr>PowerPoint Presentation</vt:lpstr>
      <vt:lpstr>PowerPoint Presentation</vt:lpstr>
      <vt:lpstr>PowerPoint Presentation</vt:lpstr>
      <vt:lpstr>PowerPoint Presentation</vt:lpstr>
      <vt:lpstr>PowerPoint Presentation</vt:lpstr>
      <vt:lpstr>Which features are most influential for predicting quiz performance?</vt:lpstr>
      <vt:lpstr>PowerPoint Presentation</vt:lpstr>
      <vt:lpstr>PowerPoint Presentation</vt:lpstr>
      <vt:lpstr>PowerPoint Presentation</vt:lpstr>
      <vt:lpstr>PowerPoint Presentation</vt:lpstr>
      <vt:lpstr>Top Features</vt:lpstr>
      <vt:lpstr>Top Features</vt:lpstr>
      <vt:lpstr>Top Features</vt:lpstr>
      <vt:lpstr>Top Features</vt:lpstr>
      <vt:lpstr>Top Features</vt:lpstr>
      <vt:lpstr>Top Features</vt:lpstr>
      <vt:lpstr>Applications</vt:lpstr>
      <vt:lpstr>Applications</vt:lpstr>
      <vt:lpstr>Applications</vt:lpstr>
      <vt:lpstr>In Summary</vt:lpstr>
      <vt:lpstr>  Thank you!</vt:lpstr>
      <vt:lpstr>Quiz Details</vt:lpstr>
      <vt:lpstr>Model Performance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You Do Predicts How You Do: s Prospectively Modeling Student Quiz Performance Using Activity Features in an Online Learning Environment</dc:title>
  <dc:creator>Emily Jensen</dc:creator>
  <cp:lastModifiedBy>Emily Jensen</cp:lastModifiedBy>
  <cp:revision>55</cp:revision>
  <dcterms:created xsi:type="dcterms:W3CDTF">2021-04-02T16:48:36Z</dcterms:created>
  <dcterms:modified xsi:type="dcterms:W3CDTF">2021-05-19T20:48:28Z</dcterms:modified>
</cp:coreProperties>
</file>