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0"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82"/>
  </p:normalViewPr>
  <p:slideViewPr>
    <p:cSldViewPr snapToGrid="0" snapToObjects="1">
      <p:cViewPr varScale="1">
        <p:scale>
          <a:sx n="90" d="100"/>
          <a:sy n="90" d="100"/>
        </p:scale>
        <p:origin x="232"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1BB0C5-5E8F-C545-80C0-99764405FA9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12453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BB0C5-5E8F-C545-80C0-99764405FA9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198011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BB0C5-5E8F-C545-80C0-99764405FA9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17612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BB0C5-5E8F-C545-80C0-99764405FA9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156275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BB0C5-5E8F-C545-80C0-99764405FA9F}" type="datetimeFigureOut">
              <a:rPr lang="en-US" smtClean="0"/>
              <a:t>3/21/17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64861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1BB0C5-5E8F-C545-80C0-99764405FA9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65966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1BB0C5-5E8F-C545-80C0-99764405FA9F}" type="datetimeFigureOut">
              <a:rPr lang="en-US" smtClean="0"/>
              <a:t>3/21/17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169597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BB0C5-5E8F-C545-80C0-99764405FA9F}" type="datetimeFigureOut">
              <a:rPr lang="en-US" smtClean="0"/>
              <a:t>3/21/17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73546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BB0C5-5E8F-C545-80C0-99764405FA9F}" type="datetimeFigureOut">
              <a:rPr lang="en-US" smtClean="0"/>
              <a:t>3/21/17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1018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BB0C5-5E8F-C545-80C0-99764405FA9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145452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BB0C5-5E8F-C545-80C0-99764405FA9F}" type="datetimeFigureOut">
              <a:rPr lang="en-US" smtClean="0"/>
              <a:t>3/21/17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6F2-5C2A-8149-A091-EFF8243FC53A}" type="slidenum">
              <a:rPr lang="en-US" smtClean="0"/>
              <a:t>‹#›</a:t>
            </a:fld>
            <a:endParaRPr lang="en-US"/>
          </a:p>
        </p:txBody>
      </p:sp>
    </p:spTree>
    <p:extLst>
      <p:ext uri="{BB962C8B-B14F-4D97-AF65-F5344CB8AC3E}">
        <p14:creationId xmlns:p14="http://schemas.microsoft.com/office/powerpoint/2010/main" val="1355791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BB0C5-5E8F-C545-80C0-99764405FA9F}" type="datetimeFigureOut">
              <a:rPr lang="en-US" smtClean="0"/>
              <a:t>3/21/17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D76F2-5C2A-8149-A091-EFF8243FC53A}" type="slidenum">
              <a:rPr lang="en-US" smtClean="0"/>
              <a:t>‹#›</a:t>
            </a:fld>
            <a:endParaRPr lang="en-US"/>
          </a:p>
        </p:txBody>
      </p:sp>
    </p:spTree>
    <p:extLst>
      <p:ext uri="{BB962C8B-B14F-4D97-AF65-F5344CB8AC3E}">
        <p14:creationId xmlns:p14="http://schemas.microsoft.com/office/powerpoint/2010/main" val="161908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d1/women_in_tech_summit_DC2017" TargetMode="External"/><Relationship Id="rId3" Type="http://schemas.openxmlformats.org/officeDocument/2006/relationships/hyperlink" Target="https://nd1.github.io/women_in_tech_summit_DC2017/#/"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hbitik.deviantart.com/" TargetMode="External"/><Relationship Id="rId4" Type="http://schemas.openxmlformats.org/officeDocument/2006/relationships/hyperlink" Target="https://creativecommons.org/licenses/by-nc-nd/3.0/" TargetMode="External"/><Relationship Id="rId5" Type="http://schemas.openxmlformats.org/officeDocument/2006/relationships/image" Target="../media/image2.jpg"/><Relationship Id="rId6" Type="http://schemas.openxmlformats.org/officeDocument/2006/relationships/hyperlink" Target="https://github.com/bbengfort/baleen" TargetMode="External"/><Relationship Id="rId1" Type="http://schemas.openxmlformats.org/officeDocument/2006/relationships/slideLayout" Target="../slideLayouts/slideLayout2.xml"/><Relationship Id="rId2" Type="http://schemas.openxmlformats.org/officeDocument/2006/relationships/hyperlink" Target="http://hbitik.deviantart.com/art/Space-Whale-25377069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feathers.wordpress.com/2014/02/16/api-types/" TargetMode="External"/><Relationship Id="rId3" Type="http://schemas.openxmlformats.org/officeDocument/2006/relationships/hyperlink" Target="http://dvd.netflix.com/NewReleasesRS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feathers.wordpress.com/2014/02/16/api-types/" TargetMode="External"/><Relationship Id="rId3" Type="http://schemas.openxmlformats.org/officeDocument/2006/relationships/hyperlink" Target="http://dev.markitondemand.com/Api/Quote/json?symbol=AAP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dp.la/v2/items?api_key=0123456789&amp;q=goats+AND+ca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markitondemand.com/Api/Quote/json?symbol=AAPL" TargetMode="External"/><Relationship Id="rId3" Type="http://schemas.openxmlformats.org/officeDocument/2006/relationships/hyperlink" Target="http://dev.markitondemand.com/Api/Quote/xml?symbol=AAP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nedrive.live.com/view.aspx?resid=5A8D2641E0963A97!6929&amp;ithint=file%2cpdf&amp;app=WordPdf&amp;authkey=!AJdUaNzW7L9yC18" TargetMode="External"/><Relationship Id="rId4" Type="http://schemas.openxmlformats.org/officeDocument/2006/relationships/hyperlink" Target="https://git-scm.com/" TargetMode="External"/><Relationship Id="rId5" Type="http://schemas.openxmlformats.org/officeDocument/2006/relationships/hyperlink" Target="https://github.com/" TargetMode="External"/><Relationship Id="rId6" Type="http://schemas.openxmlformats.org/officeDocument/2006/relationships/hyperlink" Target="http://product.hubspot.com/blog/git-and-github-tutorial-for-beginners" TargetMode="External"/><Relationship Id="rId1" Type="http://schemas.openxmlformats.org/officeDocument/2006/relationships/slideLayout" Target="../slideLayouts/slideLayout2.xml"/><Relationship Id="rId2" Type="http://schemas.openxmlformats.org/officeDocument/2006/relationships/hyperlink" Target="https://learnpythonthehardway.org/book/appendixa.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utomatetheboringstuff.com/" TargetMode="External"/><Relationship Id="rId4" Type="http://schemas.openxmlformats.org/officeDocument/2006/relationships/hyperlink" Target="https://www.hackerrank.com/domains/python/py-introduction" TargetMode="External"/><Relationship Id="rId5" Type="http://schemas.openxmlformats.org/officeDocument/2006/relationships/hyperlink" Target="https://www.dataquest.io/path/data-scientist" TargetMode="External"/><Relationship Id="rId1" Type="http://schemas.openxmlformats.org/officeDocument/2006/relationships/slideLayout" Target="../slideLayouts/slideLayout2.xml"/><Relationship Id="rId2" Type="http://schemas.openxmlformats.org/officeDocument/2006/relationships/hyperlink" Target="https://learnpythonthehardway.org/book/"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d1" TargetMode="External"/><Relationship Id="rId4" Type="http://schemas.openxmlformats.org/officeDocument/2006/relationships/hyperlink" Target="https://www.linkedin.com/in/nicoleadonnelly" TargetMode="External"/><Relationship Id="rId5" Type="http://schemas.openxmlformats.org/officeDocument/2006/relationships/hyperlink" Target="mailto:nicole@nicoledonnelly.me" TargetMode="External"/><Relationship Id="rId1" Type="http://schemas.openxmlformats.org/officeDocument/2006/relationships/slideLayout" Target="../slideLayouts/slideLayout2.xml"/><Relationship Id="rId2" Type="http://schemas.openxmlformats.org/officeDocument/2006/relationships/hyperlink" Target="https://twitter.com/NicoleADonnel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omenintechsummit.net/washing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adwrite.com/2013/09/19/api-defin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windevelopment.techtarget.com/definition/R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fontAlgn="base">
              <a:buNone/>
            </a:pPr>
            <a:r>
              <a:rPr lang="en-US" b="1" dirty="0"/>
              <a:t>Hi</a:t>
            </a:r>
            <a:r>
              <a:rPr lang="en-US" b="1" dirty="0" smtClean="0"/>
              <a:t>.</a:t>
            </a:r>
          </a:p>
          <a:p>
            <a:pPr marL="0" indent="0" algn="ctr" fontAlgn="base">
              <a:buNone/>
            </a:pPr>
            <a:endParaRPr lang="en-US" b="1" dirty="0"/>
          </a:p>
          <a:p>
            <a:pPr marL="0" indent="0" algn="ctr" fontAlgn="base">
              <a:buNone/>
            </a:pPr>
            <a:r>
              <a:rPr lang="en-US" dirty="0"/>
              <a:t>Everything for this workshop is available online here </a:t>
            </a:r>
            <a:r>
              <a:rPr lang="en-US" dirty="0">
                <a:hlinkClick r:id="rId2"/>
              </a:rPr>
              <a:t>https://</a:t>
            </a:r>
            <a:r>
              <a:rPr lang="en-US" dirty="0" smtClean="0">
                <a:hlinkClick r:id="rId2"/>
              </a:rPr>
              <a:t>github.com/nd1/women_in_tech_summit_DC2017</a:t>
            </a:r>
            <a:endParaRPr lang="en-US" dirty="0" smtClean="0"/>
          </a:p>
          <a:p>
            <a:pPr marL="0" indent="0" algn="ctr" fontAlgn="base">
              <a:buNone/>
            </a:pPr>
            <a:endParaRPr lang="en-US" dirty="0"/>
          </a:p>
          <a:p>
            <a:pPr marL="0" indent="0" algn="ctr" fontAlgn="base">
              <a:buNone/>
            </a:pPr>
            <a:endParaRPr lang="en-US" dirty="0" smtClean="0"/>
          </a:p>
          <a:p>
            <a:pPr marL="0" indent="0" algn="ctr" fontAlgn="base">
              <a:buNone/>
            </a:pPr>
            <a:endParaRPr lang="en-US" dirty="0"/>
          </a:p>
          <a:p>
            <a:pPr marL="0" indent="0" fontAlgn="base">
              <a:buNone/>
            </a:pPr>
            <a:r>
              <a:rPr lang="en-US" sz="1600" dirty="0" smtClean="0"/>
              <a:t>(This presentation is best viewed </a:t>
            </a:r>
            <a:r>
              <a:rPr lang="en-US" sz="1600" dirty="0" smtClean="0">
                <a:hlinkClick r:id="rId3"/>
              </a:rPr>
              <a:t>online</a:t>
            </a:r>
            <a:r>
              <a:rPr lang="en-US" sz="1600" dirty="0" smtClean="0"/>
              <a:t>.)</a:t>
            </a:r>
            <a:endParaRPr lang="en-US" sz="1600" dirty="0"/>
          </a:p>
        </p:txBody>
      </p:sp>
    </p:spTree>
    <p:extLst>
      <p:ext uri="{BB962C8B-B14F-4D97-AF65-F5344CB8AC3E}">
        <p14:creationId xmlns:p14="http://schemas.microsoft.com/office/powerpoint/2010/main" val="1433474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6" y="5281370"/>
            <a:ext cx="10515600" cy="1325563"/>
          </a:xfrm>
        </p:spPr>
        <p:txBody>
          <a:bodyPr/>
          <a:lstStyle/>
          <a:p>
            <a:r>
              <a:rPr lang="en-US" sz="2800" u="sng" dirty="0">
                <a:latin typeface="+mn-lt"/>
                <a:hlinkClick r:id="rId2"/>
              </a:rPr>
              <a:t>"Space Whale"</a:t>
            </a:r>
            <a:r>
              <a:rPr lang="en-US" sz="2800" dirty="0">
                <a:latin typeface="+mn-lt"/>
              </a:rPr>
              <a:t> by </a:t>
            </a:r>
            <a:r>
              <a:rPr lang="en-US" sz="2800" u="sng" dirty="0">
                <a:latin typeface="+mn-lt"/>
                <a:hlinkClick r:id="rId3"/>
              </a:rPr>
              <a:t>hbitik</a:t>
            </a:r>
            <a:r>
              <a:rPr lang="en-US" sz="2800" dirty="0">
                <a:latin typeface="+mn-lt"/>
              </a:rPr>
              <a:t> is licensed under </a:t>
            </a:r>
            <a:r>
              <a:rPr lang="en-US" sz="2800" u="sng" dirty="0">
                <a:latin typeface="+mn-lt"/>
                <a:hlinkClick r:id="rId4"/>
              </a:rPr>
              <a:t>CC BY-NC-ND 3.0</a:t>
            </a:r>
            <a:endParaRPr lang="en-US" sz="2800" dirty="0">
              <a:latin typeface="+mn-lt"/>
            </a:endParaRP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812090" y="1147894"/>
            <a:ext cx="6503272" cy="4351338"/>
          </a:xfrm>
        </p:spPr>
      </p:pic>
      <p:sp>
        <p:nvSpPr>
          <p:cNvPr id="6" name="Title 1"/>
          <p:cNvSpPr txBox="1">
            <a:spLocks/>
          </p:cNvSpPr>
          <p:nvPr/>
        </p:nvSpPr>
        <p:spPr>
          <a:xfrm>
            <a:off x="397136" y="1732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mn-lt"/>
                <a:hlinkClick r:id="rId6"/>
              </a:rPr>
              <a:t>Baleen</a:t>
            </a:r>
            <a:endParaRPr lang="en-US" dirty="0">
              <a:latin typeface="+mn-lt"/>
            </a:endParaRPr>
          </a:p>
        </p:txBody>
      </p:sp>
    </p:spTree>
    <p:extLst>
      <p:ext uri="{BB962C8B-B14F-4D97-AF65-F5344CB8AC3E}">
        <p14:creationId xmlns:p14="http://schemas.microsoft.com/office/powerpoint/2010/main" val="1375760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579"/>
            <a:ext cx="10515600" cy="1325563"/>
          </a:xfrm>
        </p:spPr>
        <p:txBody>
          <a:bodyPr/>
          <a:lstStyle/>
          <a:p>
            <a:r>
              <a:rPr lang="en-US" b="1" dirty="0"/>
              <a:t>How do I access RSS and APIs?</a:t>
            </a:r>
            <a:endParaRPr lang="en-US" dirty="0"/>
          </a:p>
        </p:txBody>
      </p:sp>
      <p:sp>
        <p:nvSpPr>
          <p:cNvPr id="3" name="Content Placeholder 2"/>
          <p:cNvSpPr>
            <a:spLocks noGrp="1"/>
          </p:cNvSpPr>
          <p:nvPr>
            <p:ph idx="1"/>
          </p:nvPr>
        </p:nvSpPr>
        <p:spPr>
          <a:xfrm>
            <a:off x="838200" y="1226372"/>
            <a:ext cx="10515600" cy="4950591"/>
          </a:xfrm>
        </p:spPr>
        <p:txBody>
          <a:bodyPr>
            <a:normAutofit fontScale="70000" lnSpcReduction="20000"/>
          </a:bodyPr>
          <a:lstStyle/>
          <a:p>
            <a:pPr marL="0" indent="0" fontAlgn="base">
              <a:buNone/>
            </a:pPr>
            <a:endParaRPr lang="en-US" sz="2600" dirty="0" smtClean="0"/>
          </a:p>
          <a:p>
            <a:pPr marL="0" indent="0" fontAlgn="base">
              <a:buNone/>
            </a:pPr>
            <a:r>
              <a:rPr lang="en-US" sz="2000" dirty="0" smtClean="0"/>
              <a:t>Context</a:t>
            </a:r>
            <a:r>
              <a:rPr lang="en-US" sz="2000" dirty="0"/>
              <a:t>: I will focus on RSS and REST APIs with </a:t>
            </a:r>
            <a:r>
              <a:rPr lang="en-US" sz="2000" dirty="0" smtClean="0"/>
              <a:t>JSON. Read </a:t>
            </a:r>
            <a:r>
              <a:rPr lang="en-US" sz="2000" dirty="0"/>
              <a:t>more about API types </a:t>
            </a:r>
            <a:r>
              <a:rPr lang="en-US" sz="2000" u="sng" dirty="0">
                <a:hlinkClick r:id="rId2"/>
              </a:rPr>
              <a:t>here</a:t>
            </a:r>
            <a:endParaRPr lang="en-US" sz="2000" dirty="0"/>
          </a:p>
          <a:p>
            <a:pPr marL="0" indent="0">
              <a:buNone/>
            </a:pPr>
            <a:endParaRPr lang="en-US" sz="2600" dirty="0" smtClean="0"/>
          </a:p>
          <a:p>
            <a:pPr marL="0" indent="0" algn="ctr" fontAlgn="base">
              <a:buNone/>
            </a:pPr>
            <a:r>
              <a:rPr lang="en-US" sz="2600" b="1" dirty="0"/>
              <a:t>RSS</a:t>
            </a:r>
          </a:p>
          <a:p>
            <a:pPr marL="0" indent="0" fontAlgn="base">
              <a:buNone/>
            </a:pPr>
            <a:r>
              <a:rPr lang="en-US" sz="2600" u="sng" dirty="0">
                <a:hlinkClick r:id="rId3"/>
              </a:rPr>
              <a:t>http://</a:t>
            </a:r>
            <a:r>
              <a:rPr lang="en-US" sz="2600" u="sng" dirty="0" smtClean="0">
                <a:hlinkClick r:id="rId3"/>
              </a:rPr>
              <a:t>dvd.netflix.com/NewReleasesRSS</a:t>
            </a:r>
            <a:endParaRPr lang="en-US" sz="2600" u="sng" dirty="0" smtClean="0"/>
          </a:p>
          <a:p>
            <a:pPr marL="0" indent="0" fontAlgn="base">
              <a:buNone/>
            </a:pPr>
            <a:endParaRPr lang="en-US" sz="2600" dirty="0"/>
          </a:p>
          <a:p>
            <a:pPr marL="0" indent="0" fontAlgn="base">
              <a:buNone/>
            </a:pPr>
            <a:r>
              <a:rPr lang="en-US" sz="2600" dirty="0"/>
              <a:t>&lt;?xml version="1.0" encoding="UTF-8" standalone="yes"?&gt; &lt;</a:t>
            </a:r>
            <a:r>
              <a:rPr lang="en-US" sz="2600" dirty="0" err="1"/>
              <a:t>rss</a:t>
            </a:r>
            <a:r>
              <a:rPr lang="en-US" sz="2600" dirty="0"/>
              <a:t> version="2.0" </a:t>
            </a:r>
            <a:r>
              <a:rPr lang="en-US" sz="2600" dirty="0" err="1"/>
              <a:t>xmlns:atom</a:t>
            </a:r>
            <a:r>
              <a:rPr lang="en-US" sz="2600" dirty="0"/>
              <a:t>="http://www.w3.org/2005/Atom" &gt; &lt;channel &gt; &lt;title&gt;New Releases This Week&lt;/title&gt; &lt;</a:t>
            </a:r>
            <a:r>
              <a:rPr lang="en-US" sz="2600" dirty="0" err="1"/>
              <a:t>ttl</a:t>
            </a:r>
            <a:r>
              <a:rPr lang="en-US" sz="2600" dirty="0"/>
              <a:t>&gt;10080&lt;/</a:t>
            </a:r>
            <a:r>
              <a:rPr lang="en-US" sz="2600" dirty="0" err="1"/>
              <a:t>ttl</a:t>
            </a:r>
            <a:r>
              <a:rPr lang="en-US" sz="2600" dirty="0"/>
              <a:t>&gt; &lt;link&gt;http://</a:t>
            </a:r>
            <a:r>
              <a:rPr lang="en-US" sz="2600" dirty="0" err="1"/>
              <a:t>dvd.netflix.com</a:t>
            </a:r>
            <a:r>
              <a:rPr lang="en-US" sz="2600" dirty="0"/>
              <a:t>&lt;/link&gt; &lt;description&gt;New movies at Netflix this week&lt;/description&gt; &lt;language&gt;</a:t>
            </a:r>
            <a:r>
              <a:rPr lang="en-US" sz="2600" dirty="0" err="1"/>
              <a:t>en</a:t>
            </a:r>
            <a:r>
              <a:rPr lang="en-US" sz="2600" dirty="0"/>
              <a:t>-us&lt;/language&gt; &lt;</a:t>
            </a:r>
            <a:r>
              <a:rPr lang="en-US" sz="2600" dirty="0" err="1"/>
              <a:t>cf:treatAs</a:t>
            </a:r>
            <a:r>
              <a:rPr lang="en-US" sz="2600" dirty="0"/>
              <a:t> </a:t>
            </a:r>
            <a:r>
              <a:rPr lang="en-US" sz="2600" dirty="0" err="1"/>
              <a:t>xmlns:cf</a:t>
            </a:r>
            <a:r>
              <a:rPr lang="en-US" sz="2600" dirty="0"/>
              <a:t>="http://</a:t>
            </a:r>
            <a:r>
              <a:rPr lang="en-US" sz="2600" dirty="0" err="1"/>
              <a:t>www.microsoft.com</a:t>
            </a:r>
            <a:r>
              <a:rPr lang="en-US" sz="2600" dirty="0"/>
              <a:t>/schemas/</a:t>
            </a:r>
            <a:r>
              <a:rPr lang="en-US" sz="2600" dirty="0" err="1"/>
              <a:t>rss</a:t>
            </a:r>
            <a:r>
              <a:rPr lang="en-US" sz="2600" dirty="0"/>
              <a:t>/core/2005"&gt;list&lt;/</a:t>
            </a:r>
            <a:r>
              <a:rPr lang="en-US" sz="2600" dirty="0" err="1"/>
              <a:t>cf:treatAs</a:t>
            </a:r>
            <a:r>
              <a:rPr lang="en-US" sz="2600" dirty="0"/>
              <a:t>&gt; &lt;</a:t>
            </a:r>
            <a:r>
              <a:rPr lang="en-US" sz="2600" dirty="0" err="1"/>
              <a:t>atom:link</a:t>
            </a:r>
            <a:r>
              <a:rPr lang="en-US" sz="2600" dirty="0"/>
              <a:t> </a:t>
            </a:r>
            <a:r>
              <a:rPr lang="en-US" sz="2600" dirty="0" err="1"/>
              <a:t>href</a:t>
            </a:r>
            <a:r>
              <a:rPr lang="en-US" sz="2600" dirty="0"/>
              <a:t>="http://</a:t>
            </a:r>
            <a:r>
              <a:rPr lang="en-US" sz="2600" dirty="0" err="1"/>
              <a:t>dvd.netflix.com</a:t>
            </a:r>
            <a:r>
              <a:rPr lang="en-US" sz="2600" dirty="0"/>
              <a:t>/</a:t>
            </a:r>
            <a:r>
              <a:rPr lang="en-US" sz="2600" dirty="0" err="1"/>
              <a:t>NewReleasesRSS</a:t>
            </a:r>
            <a:r>
              <a:rPr lang="en-US" sz="2600" dirty="0"/>
              <a:t>" </a:t>
            </a:r>
            <a:r>
              <a:rPr lang="en-US" sz="2600" dirty="0" err="1"/>
              <a:t>rel</a:t>
            </a:r>
            <a:r>
              <a:rPr lang="en-US" sz="2600" dirty="0"/>
              <a:t>="self" type="application/</a:t>
            </a:r>
            <a:r>
              <a:rPr lang="en-US" sz="2600" dirty="0" err="1"/>
              <a:t>rss+xml</a:t>
            </a:r>
            <a:r>
              <a:rPr lang="en-US" sz="2600" dirty="0"/>
              <a:t>"/&gt; &lt;item&gt; &lt;title&gt;Bakery in Brooklyn&lt;/title&gt; &lt;link&gt;https://</a:t>
            </a:r>
            <a:r>
              <a:rPr lang="en-US" sz="2600" dirty="0" err="1"/>
              <a:t>dvd.netflix.com</a:t>
            </a:r>
            <a:r>
              <a:rPr lang="en-US" sz="2600" dirty="0"/>
              <a:t>/Movie/Bakery-in-Brooklyn/80152426&lt;/link&gt; &lt;</a:t>
            </a:r>
            <a:r>
              <a:rPr lang="en-US" sz="2600" dirty="0" err="1"/>
              <a:t>guid</a:t>
            </a:r>
            <a:r>
              <a:rPr lang="en-US" sz="2600" dirty="0"/>
              <a:t> </a:t>
            </a:r>
            <a:r>
              <a:rPr lang="en-US" sz="2600" dirty="0" err="1"/>
              <a:t>isPermaLink</a:t>
            </a:r>
            <a:r>
              <a:rPr lang="en-US" sz="2600" dirty="0"/>
              <a:t>="true"&gt;https://</a:t>
            </a:r>
            <a:r>
              <a:rPr lang="en-US" sz="2600" dirty="0" err="1"/>
              <a:t>dvd.netflix.com</a:t>
            </a:r>
            <a:r>
              <a:rPr lang="en-US" sz="2600" dirty="0"/>
              <a:t>/Movie/Bakery-in-Brooklyn/80152426&lt;/</a:t>
            </a:r>
            <a:r>
              <a:rPr lang="en-US" sz="2600" dirty="0" err="1"/>
              <a:t>guid</a:t>
            </a:r>
            <a:r>
              <a:rPr lang="en-US" sz="2600" dirty="0"/>
              <a:t>&gt; &lt;description&gt;&lt;a </a:t>
            </a:r>
            <a:r>
              <a:rPr lang="en-US" sz="2600" dirty="0" err="1"/>
              <a:t>href</a:t>
            </a:r>
            <a:r>
              <a:rPr lang="en-US" sz="2600" dirty="0"/>
              <a:t>="https://</a:t>
            </a:r>
            <a:r>
              <a:rPr lang="en-US" sz="2600" dirty="0" err="1"/>
              <a:t>dvd.netflix.com</a:t>
            </a:r>
            <a:r>
              <a:rPr lang="en-US" sz="2600" dirty="0"/>
              <a:t>/Movie/Bakery-in-Brooklyn/80152426"&gt;&lt;</a:t>
            </a:r>
            <a:r>
              <a:rPr lang="en-US" sz="2600" dirty="0" err="1"/>
              <a:t>img</a:t>
            </a:r>
            <a:r>
              <a:rPr lang="en-US" sz="2600" dirty="0"/>
              <a:t> </a:t>
            </a:r>
            <a:r>
              <a:rPr lang="en-US" sz="2600" dirty="0" err="1"/>
              <a:t>src</a:t>
            </a:r>
            <a:r>
              <a:rPr lang="en-US" sz="2600" dirty="0"/>
              <a:t>="//</a:t>
            </a:r>
            <a:r>
              <a:rPr lang="en-US" sz="2600" dirty="0" err="1"/>
              <a:t>secure.netflix.com</a:t>
            </a:r>
            <a:r>
              <a:rPr lang="en-US" sz="2600" dirty="0"/>
              <a:t>/us/</a:t>
            </a:r>
            <a:r>
              <a:rPr lang="en-US" sz="2600" dirty="0" err="1"/>
              <a:t>boxshots</a:t>
            </a:r>
            <a:r>
              <a:rPr lang="en-US" sz="2600" dirty="0"/>
              <a:t>/small/80152426.jpg"/&gt;&lt;/a&gt;&lt;</a:t>
            </a:r>
            <a:r>
              <a:rPr lang="en-US" sz="2600" dirty="0" err="1"/>
              <a:t>br</a:t>
            </a:r>
            <a:r>
              <a:rPr lang="en-US" sz="2600" dirty="0"/>
              <a:t>&gt;Vivien and Chloe have just inherited their Aunt's bakery, a </a:t>
            </a:r>
            <a:r>
              <a:rPr lang="en-US" sz="2600" dirty="0" err="1"/>
              <a:t>boulangerie</a:t>
            </a:r>
            <a:r>
              <a:rPr lang="en-US" sz="2600" dirty="0"/>
              <a:t> that has been a cornerstone of the neighborhood for years. Chloe wants a new image and product, while Vivien wants to make sure nothing changes. Their clash of ideas leads to a peculiar solution, they split the shop in half. But Vivien and Chloe will have to learn to overcome their differences in order to save the bakery and everything that truly matters in their lives.&lt;/description&gt; &lt;/item</a:t>
            </a:r>
            <a:r>
              <a:rPr lang="en-US" sz="2600" dirty="0" smtClean="0"/>
              <a:t>&gt;</a:t>
            </a:r>
            <a:r>
              <a:rPr lang="en-US" sz="2400" dirty="0"/>
              <a:t/>
            </a:r>
            <a:br>
              <a:rPr lang="en-US" sz="2400" dirty="0"/>
            </a:br>
            <a:endParaRPr lang="en-US" sz="2400" dirty="0"/>
          </a:p>
          <a:p>
            <a:pPr marL="0" indent="0">
              <a:buNone/>
            </a:pPr>
            <a:endParaRPr lang="en-US" sz="2400" dirty="0"/>
          </a:p>
        </p:txBody>
      </p:sp>
    </p:spTree>
    <p:extLst>
      <p:ext uri="{BB962C8B-B14F-4D97-AF65-F5344CB8AC3E}">
        <p14:creationId xmlns:p14="http://schemas.microsoft.com/office/powerpoint/2010/main" val="1592227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6094"/>
          </a:xfrm>
        </p:spPr>
        <p:txBody>
          <a:bodyPr>
            <a:normAutofit fontScale="90000"/>
          </a:bodyPr>
          <a:lstStyle/>
          <a:p>
            <a:endParaRPr lang="en-US" dirty="0"/>
          </a:p>
        </p:txBody>
      </p:sp>
      <p:sp>
        <p:nvSpPr>
          <p:cNvPr id="4" name="Content Placeholder 2"/>
          <p:cNvSpPr>
            <a:spLocks noGrp="1"/>
          </p:cNvSpPr>
          <p:nvPr>
            <p:ph idx="1"/>
          </p:nvPr>
        </p:nvSpPr>
        <p:spPr>
          <a:xfrm>
            <a:off x="838200" y="1269402"/>
            <a:ext cx="10515600" cy="4907561"/>
          </a:xfrm>
        </p:spPr>
        <p:txBody>
          <a:bodyPr>
            <a:normAutofit/>
          </a:bodyPr>
          <a:lstStyle/>
          <a:p>
            <a:pPr marL="0" indent="0" fontAlgn="base">
              <a:buNone/>
            </a:pPr>
            <a:r>
              <a:rPr lang="en-US" sz="1400" dirty="0"/>
              <a:t>Context: I will focus on RSS and REST APIs with </a:t>
            </a:r>
            <a:r>
              <a:rPr lang="en-US" sz="1400" dirty="0" smtClean="0"/>
              <a:t>JSON. Read </a:t>
            </a:r>
            <a:r>
              <a:rPr lang="en-US" sz="1400" dirty="0"/>
              <a:t>more about API types </a:t>
            </a:r>
            <a:r>
              <a:rPr lang="en-US" sz="1400" u="sng" dirty="0" smtClean="0">
                <a:hlinkClick r:id="rId2"/>
              </a:rPr>
              <a:t>here</a:t>
            </a:r>
            <a:r>
              <a:rPr lang="en-US" sz="1400" u="sng" dirty="0" smtClean="0"/>
              <a:t>.</a:t>
            </a:r>
            <a:endParaRPr lang="en-US" sz="1400" dirty="0"/>
          </a:p>
          <a:p>
            <a:pPr marL="0" indent="0">
              <a:buNone/>
            </a:pPr>
            <a:endParaRPr lang="en-US" sz="2400" dirty="0" smtClean="0"/>
          </a:p>
          <a:p>
            <a:pPr marL="0" indent="0" algn="ctr" fontAlgn="base">
              <a:buNone/>
            </a:pPr>
            <a:r>
              <a:rPr lang="en-US" sz="1800" b="1" dirty="0"/>
              <a:t>API</a:t>
            </a:r>
          </a:p>
          <a:p>
            <a:pPr marL="0" indent="0" fontAlgn="base">
              <a:buNone/>
            </a:pPr>
            <a:r>
              <a:rPr lang="en-US" sz="1800" u="sng" dirty="0">
                <a:hlinkClick r:id="rId3"/>
              </a:rPr>
              <a:t>http://dev.markitondemand.com/Api/Quote/json?symbol=AAPL</a:t>
            </a:r>
            <a:endParaRPr lang="en-US" sz="1800" dirty="0"/>
          </a:p>
          <a:p>
            <a:pPr marL="0" indent="0">
              <a:buNone/>
            </a:pPr>
            <a:r>
              <a:rPr lang="en-US" sz="1800" dirty="0" smtClean="0"/>
              <a:t>{"Data":{"</a:t>
            </a:r>
            <a:r>
              <a:rPr lang="en-US" sz="1800" dirty="0" err="1" smtClean="0"/>
              <a:t>Status":"SUCCESS","Name":"Apple</a:t>
            </a:r>
            <a:r>
              <a:rPr lang="en-US" sz="1800" dirty="0" smtClean="0"/>
              <a:t> Inc","Symbol":"AAPL","LastPrice":117.12,"Change":-0.349999999999994,"ChangePercent":-0.297948412360598,"Timestamp":"Wed Oct 19 00:00:00 UTC-04:00 2016","MarketCap":631094444160,"Volume":20034594,"ChangeYTD":105.26,"ChangePercentYTD":11.2673380201406,"High":117.76,"Low":113.8,"Open":117.25}} </a:t>
            </a:r>
            <a:r>
              <a:rPr lang="en-US" sz="2400" dirty="0"/>
              <a:t/>
            </a:r>
            <a:br>
              <a:rPr lang="en-US" sz="2400" dirty="0"/>
            </a:br>
            <a:endParaRPr lang="en-US" sz="2400" dirty="0"/>
          </a:p>
          <a:p>
            <a:pPr marL="0" indent="0">
              <a:buNone/>
            </a:pPr>
            <a:endParaRPr lang="en-US" sz="2400" dirty="0"/>
          </a:p>
        </p:txBody>
      </p:sp>
    </p:spTree>
    <p:extLst>
      <p:ext uri="{BB962C8B-B14F-4D97-AF65-F5344CB8AC3E}">
        <p14:creationId xmlns:p14="http://schemas.microsoft.com/office/powerpoint/2010/main" val="91242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050"/>
            <a:ext cx="10515600" cy="5776913"/>
          </a:xfrm>
        </p:spPr>
        <p:txBody>
          <a:bodyPr>
            <a:normAutofit fontScale="77500" lnSpcReduction="20000"/>
          </a:bodyPr>
          <a:lstStyle/>
          <a:p>
            <a:pPr marL="0" indent="0">
              <a:buNone/>
            </a:pPr>
            <a:r>
              <a:rPr lang="en-US" sz="2300" u="sng" dirty="0">
                <a:hlinkClick r:id="rId2"/>
              </a:rPr>
              <a:t>http://</a:t>
            </a:r>
            <a:r>
              <a:rPr lang="en-US" sz="2300" u="sng" dirty="0" smtClean="0">
                <a:hlinkClick r:id="rId2"/>
              </a:rPr>
              <a:t>api.dp.la/v2/items?api_key=</a:t>
            </a:r>
            <a:r>
              <a:rPr lang="en-US" sz="2300" dirty="0" smtClean="0">
                <a:hlinkClick r:id="rId2"/>
              </a:rPr>
              <a:t>0123456789&amp;q=goats+AND+cats</a:t>
            </a:r>
            <a:endParaRPr lang="en-US" sz="2300" dirty="0" smtClean="0"/>
          </a:p>
          <a:p>
            <a:pPr marL="0" indent="0">
              <a:buNone/>
            </a:pPr>
            <a:endParaRPr lang="en-US" sz="1800" dirty="0"/>
          </a:p>
          <a:p>
            <a:pPr marL="0" indent="0">
              <a:buNone/>
            </a:pPr>
            <a:r>
              <a:rPr lang="en-US" sz="1800" dirty="0"/>
              <a:t>{"count":29, "start":0, "limit":10, "docs":[{"@</a:t>
            </a:r>
            <a:r>
              <a:rPr lang="en-US" sz="1800" dirty="0" err="1"/>
              <a:t>context":"http</a:t>
            </a:r>
            <a:r>
              <a:rPr lang="en-US" sz="1800" dirty="0"/>
              <a:t>://</a:t>
            </a:r>
            <a:r>
              <a:rPr lang="en-US" sz="1800" dirty="0" err="1"/>
              <a:t>dp.la</a:t>
            </a:r>
            <a:r>
              <a:rPr lang="en-US" sz="1800" dirty="0"/>
              <a:t>/</a:t>
            </a:r>
            <a:r>
              <a:rPr lang="en-US" sz="1800" dirty="0" err="1"/>
              <a:t>api</a:t>
            </a:r>
            <a:r>
              <a:rPr lang="en-US" sz="1800" dirty="0"/>
              <a:t>/items/context","</a:t>
            </a:r>
            <a:r>
              <a:rPr lang="en-US" sz="1800" dirty="0" err="1"/>
              <a:t>isShownAt</a:t>
            </a:r>
            <a:r>
              <a:rPr lang="en-US" sz="1800" dirty="0"/>
              <a:t>":"http://cdm16795.contentdm.oclc.org/</a:t>
            </a:r>
            <a:r>
              <a:rPr lang="en-US" sz="1800" dirty="0" err="1"/>
              <a:t>cdm</a:t>
            </a:r>
            <a:r>
              <a:rPr lang="en-US" sz="1800" dirty="0"/>
              <a:t>/ref/collection/</a:t>
            </a:r>
            <a:r>
              <a:rPr lang="en-US" sz="1800" dirty="0" err="1"/>
              <a:t>divtour</a:t>
            </a:r>
            <a:r>
              <a:rPr lang="en-US" sz="1800" dirty="0"/>
              <a:t>/id/88","dataProvider":"Missouri State Archives through Missouri Digital Heritage","@type":"</a:t>
            </a:r>
            <a:r>
              <a:rPr lang="en-US" sz="1800" dirty="0" err="1"/>
              <a:t>ore:Aggregation</a:t>
            </a:r>
            <a:r>
              <a:rPr lang="en-US" sz="1800" dirty="0"/>
              <a:t>","provider":{"@</a:t>
            </a:r>
            <a:r>
              <a:rPr lang="en-US" sz="1800" dirty="0" err="1"/>
              <a:t>id":"http</a:t>
            </a:r>
            <a:r>
              <a:rPr lang="en-US" sz="1800" dirty="0"/>
              <a:t>://</a:t>
            </a:r>
            <a:r>
              <a:rPr lang="en-US" sz="1800" dirty="0" err="1"/>
              <a:t>dp.la</a:t>
            </a:r>
            <a:r>
              <a:rPr lang="en-US" sz="1800" dirty="0"/>
              <a:t>/</a:t>
            </a:r>
            <a:r>
              <a:rPr lang="en-US" sz="1800" dirty="0" err="1"/>
              <a:t>api</a:t>
            </a:r>
            <a:r>
              <a:rPr lang="en-US" sz="1800" dirty="0"/>
              <a:t>/contributor/</a:t>
            </a:r>
            <a:r>
              <a:rPr lang="en-US" sz="1800" dirty="0" err="1"/>
              <a:t>missouri</a:t>
            </a:r>
            <a:r>
              <a:rPr lang="en-US" sz="1800" dirty="0"/>
              <a:t>-</a:t>
            </a:r>
            <a:r>
              <a:rPr lang="en-US" sz="1800" dirty="0" err="1"/>
              <a:t>hub","name":"Missouri</a:t>
            </a:r>
            <a:r>
              <a:rPr lang="en-US" sz="1800" dirty="0"/>
              <a:t> Hub"},"</a:t>
            </a:r>
            <a:r>
              <a:rPr lang="en-US" sz="1800" dirty="0" err="1"/>
              <a:t>hasView</a:t>
            </a:r>
            <a:r>
              <a:rPr lang="en-US" sz="1800" dirty="0"/>
              <a:t>":{"@</a:t>
            </a:r>
            <a:r>
              <a:rPr lang="en-US" sz="1800" dirty="0" err="1"/>
              <a:t>id":"http</a:t>
            </a:r>
            <a:r>
              <a:rPr lang="en-US" sz="1800" dirty="0"/>
              <a:t>://cdm16795.contentdm.oclc.org/</a:t>
            </a:r>
            <a:r>
              <a:rPr lang="en-US" sz="1800" dirty="0" err="1"/>
              <a:t>cdm</a:t>
            </a:r>
            <a:r>
              <a:rPr lang="en-US" sz="1800" dirty="0"/>
              <a:t>/ref/collection/</a:t>
            </a:r>
            <a:r>
              <a:rPr lang="en-US" sz="1800" dirty="0" err="1"/>
              <a:t>divtour</a:t>
            </a:r>
            <a:r>
              <a:rPr lang="en-US" sz="1800" dirty="0"/>
              <a:t>/id/88"},"</a:t>
            </a:r>
            <a:r>
              <a:rPr lang="en-US" sz="1800" dirty="0" err="1"/>
              <a:t>object":"http</a:t>
            </a:r>
            <a:r>
              <a:rPr lang="en-US" sz="1800" dirty="0"/>
              <a:t>://</a:t>
            </a:r>
            <a:r>
              <a:rPr lang="en-US" sz="1800" dirty="0" err="1"/>
              <a:t>data.mohistory.org</a:t>
            </a:r>
            <a:r>
              <a:rPr lang="en-US" sz="1800" dirty="0"/>
              <a:t>/files/thumbnails/cdm16795_contentdm_oclc_org568ad334407e0.jpg","ingestionSequence":12,"id":"9e05f398ca95f9bbfd733e6d3493fd74","ingestDate":"2016-10-11T13:21:48.399681Z","_rev":"7-6bee4d18708d1d16efceeea1e061b316","aggregatedCHO":"#</a:t>
            </a:r>
            <a:r>
              <a:rPr lang="en-US" sz="1800" dirty="0" err="1"/>
              <a:t>sourceResource</a:t>
            </a:r>
            <a:r>
              <a:rPr lang="en-US" sz="1800" dirty="0"/>
              <a:t>","_id":"</a:t>
            </a:r>
            <a:r>
              <a:rPr lang="en-US" sz="1800" dirty="0" err="1"/>
              <a:t>missouri</a:t>
            </a:r>
            <a:r>
              <a:rPr lang="en-US" sz="1800" dirty="0"/>
              <a:t>--urn:data.mohistory.org:mdh_all:oai:cdm16795.contentdm.oclc.org:divtour/88","sourceResource":{"title":["Alabama Big Cats Safari Adventure"],"description":["Children bottle feeding goats"],"subject":[{"</a:t>
            </a:r>
            <a:r>
              <a:rPr lang="en-US" sz="1800" dirty="0" err="1"/>
              <a:t>name":"Transparencies</a:t>
            </a:r>
            <a:r>
              <a:rPr lang="en-US" sz="1800" dirty="0"/>
              <a:t>, Slides"},{"</a:t>
            </a:r>
            <a:r>
              <a:rPr lang="en-US" sz="1800" dirty="0" err="1"/>
              <a:t>name":"Tourist</a:t>
            </a:r>
            <a:r>
              <a:rPr lang="en-US" sz="1800" dirty="0"/>
              <a:t> Destination"}],"rights":["Copyright is in the public domain. Items reproduced for publication should carry the credit line: Courtesy of the Missouri State Archives."],"relation":["Division of Tourism Photograph Collection"],"language":[{"iso639_3":"eng","name":"English"}],"</a:t>
            </a:r>
            <a:r>
              <a:rPr lang="en-US" sz="1800" dirty="0" err="1"/>
              <a:t>format":"Image","collection</a:t>
            </a:r>
            <a:r>
              <a:rPr lang="en-US" sz="1800" dirty="0"/>
              <a:t>":{"id":"594a2b3666ab0c55245f6640555554cd","description":"","title":"Mdh_divtour","@id":"http://</a:t>
            </a:r>
            <a:r>
              <a:rPr lang="en-US" sz="1800" dirty="0" err="1"/>
              <a:t>dp.la</a:t>
            </a:r>
            <a:r>
              <a:rPr lang="en-US" sz="1800" dirty="0"/>
              <a:t>/</a:t>
            </a:r>
            <a:r>
              <a:rPr lang="en-US" sz="1800" dirty="0" err="1"/>
              <a:t>api</a:t>
            </a:r>
            <a:r>
              <a:rPr lang="en-US" sz="1800" dirty="0"/>
              <a:t>/collections/594a2b3666ab0c55245f6640555554cd"},"</a:t>
            </a:r>
            <a:r>
              <a:rPr lang="en-US" sz="1800" dirty="0" err="1"/>
              <a:t>stateLocatedIn</a:t>
            </a:r>
            <a:r>
              <a:rPr lang="en-US" sz="1800" dirty="0"/>
              <a:t>":[{"</a:t>
            </a:r>
            <a:r>
              <a:rPr lang="en-US" sz="1800" dirty="0" err="1"/>
              <a:t>name":"Missouri</a:t>
            </a:r>
            <a:r>
              <a:rPr lang="en-US" sz="1800" dirty="0"/>
              <a:t>"}],"@</a:t>
            </a:r>
            <a:r>
              <a:rPr lang="en-US" sz="1800" dirty="0" err="1"/>
              <a:t>id":"http</a:t>
            </a:r>
            <a:r>
              <a:rPr lang="en-US" sz="1800" dirty="0"/>
              <a:t>://</a:t>
            </a:r>
            <a:r>
              <a:rPr lang="en-US" sz="1800" dirty="0" err="1"/>
              <a:t>dp.la</a:t>
            </a:r>
            <a:r>
              <a:rPr lang="en-US" sz="1800" dirty="0"/>
              <a:t>/</a:t>
            </a:r>
            <a:r>
              <a:rPr lang="en-US" sz="1800" dirty="0" err="1"/>
              <a:t>api</a:t>
            </a:r>
            <a:r>
              <a:rPr lang="en-US" sz="1800" dirty="0"/>
              <a:t>/items/9e05f398ca95f9bbfd733e6d3493fd74#sourceResource","identifier":["001_070","http://cdm16795.contentdm.oclc.org/</a:t>
            </a:r>
            <a:r>
              <a:rPr lang="en-US" sz="1800" dirty="0" err="1"/>
              <a:t>cdm</a:t>
            </a:r>
            <a:r>
              <a:rPr lang="en-US" sz="1800" dirty="0"/>
              <a:t>/ref/collection/</a:t>
            </a:r>
            <a:r>
              <a:rPr lang="en-US" sz="1800" dirty="0" err="1"/>
              <a:t>divtour</a:t>
            </a:r>
            <a:r>
              <a:rPr lang="en-US" sz="1800" dirty="0"/>
              <a:t>/id/88"],"creator":["GD"]},"admin":{"validation_message":null,"</a:t>
            </a:r>
            <a:r>
              <a:rPr lang="en-US" sz="1800" dirty="0" err="1"/>
              <a:t>sourceResource</a:t>
            </a:r>
            <a:r>
              <a:rPr lang="en-US" sz="1800" dirty="0"/>
              <a:t>":{"</a:t>
            </a:r>
            <a:r>
              <a:rPr lang="en-US" sz="1800" dirty="0" err="1"/>
              <a:t>title":"Alabama</a:t>
            </a:r>
            <a:r>
              <a:rPr lang="en-US" sz="1800" dirty="0"/>
              <a:t> Big Cats Safari Adventure"},"</a:t>
            </a:r>
            <a:r>
              <a:rPr lang="en-US" sz="1800" dirty="0" err="1"/>
              <a:t>valid_after_enrich":true</a:t>
            </a:r>
            <a:r>
              <a:rPr lang="en-US" sz="1800" dirty="0"/>
              <a:t>},"</a:t>
            </a:r>
            <a:r>
              <a:rPr lang="en-US" sz="1800" dirty="0" err="1"/>
              <a:t>ingestType</a:t>
            </a:r>
            <a:r>
              <a:rPr lang="en-US" sz="1800" dirty="0"/>
              <a:t>":"</a:t>
            </a:r>
            <a:r>
              <a:rPr lang="en-US" sz="1800" dirty="0" err="1"/>
              <a:t>item","@id":"http</a:t>
            </a:r>
            <a:r>
              <a:rPr lang="en-US" sz="1800" dirty="0"/>
              <a:t>://</a:t>
            </a:r>
            <a:r>
              <a:rPr lang="en-US" sz="1800" dirty="0" err="1"/>
              <a:t>dp.la</a:t>
            </a:r>
            <a:r>
              <a:rPr lang="en-US" sz="1800" dirty="0"/>
              <a:t>/</a:t>
            </a:r>
            <a:r>
              <a:rPr lang="en-US" sz="1800" dirty="0" err="1"/>
              <a:t>api</a:t>
            </a:r>
            <a:r>
              <a:rPr lang="en-US" sz="1800" dirty="0"/>
              <a:t>/items/9e05f398ca95f9bbfd733e6d3493fd74","originalRecord":{"id":"urn:data.mohistory.org:mdh_all:oai:cdm16795.contentdm.oclc.org:divtour/88","provider":{"@</a:t>
            </a:r>
            <a:r>
              <a:rPr lang="en-US" sz="1800" dirty="0" err="1"/>
              <a:t>id":"http</a:t>
            </a:r>
            <a:r>
              <a:rPr lang="en-US" sz="1800" dirty="0"/>
              <a:t>://</a:t>
            </a:r>
            <a:r>
              <a:rPr lang="en-US" sz="1800" dirty="0" err="1"/>
              <a:t>dp.la</a:t>
            </a:r>
            <a:r>
              <a:rPr lang="en-US" sz="1800" dirty="0"/>
              <a:t>/</a:t>
            </a:r>
            <a:r>
              <a:rPr lang="en-US" sz="1800" dirty="0" err="1"/>
              <a:t>api</a:t>
            </a:r>
            <a:r>
              <a:rPr lang="en-US" sz="1800" dirty="0"/>
              <a:t>/contributor/</a:t>
            </a:r>
            <a:r>
              <a:rPr lang="en-US" sz="1800" dirty="0" err="1"/>
              <a:t>missouri</a:t>
            </a:r>
            <a:r>
              <a:rPr lang="en-US" sz="1800" dirty="0"/>
              <a:t>-</a:t>
            </a:r>
            <a:r>
              <a:rPr lang="en-US" sz="1800" dirty="0" err="1"/>
              <a:t>hub","name":"Missouri</a:t>
            </a:r>
            <a:r>
              <a:rPr lang="en-US" sz="1800" dirty="0"/>
              <a:t> Hub"},"collection":{"id":"594a2b3666ab0c55245f6640555554cd","description":"","title":"mdh_divtour","@id":"http://</a:t>
            </a:r>
            <a:r>
              <a:rPr lang="en-US" sz="1800" dirty="0" err="1"/>
              <a:t>dp.la</a:t>
            </a:r>
            <a:r>
              <a:rPr lang="en-US" sz="1800" dirty="0"/>
              <a:t>/</a:t>
            </a:r>
            <a:r>
              <a:rPr lang="en-US" sz="1800" dirty="0" err="1"/>
              <a:t>api</a:t>
            </a:r>
            <a:r>
              <a:rPr lang="en-US" sz="1800" dirty="0"/>
              <a:t>/collections/594a2b3666ab0c55245f6640555554cd"},"header":{"expirationdatetime":"2016-10-08T17:04:17Z","datestamp":"2016-10-04T13:19:05Z","identifier":"urn:data.mohistory.org:mdh_all:oai:cdm16795.contentdm.oclc.org:divtour/88","setSpec":"mdh_divtour"},"metadata":{"mods":{"</a:t>
            </a:r>
            <a:r>
              <a:rPr lang="en-US" sz="1800" dirty="0" err="1"/>
              <a:t>accessCondition</a:t>
            </a:r>
            <a:r>
              <a:rPr lang="en-US" sz="1800" dirty="0"/>
              <a:t>":"Copyright is in the public domain. Items reproduced for publication should carry the credit line: Courtesy of the Missouri State </a:t>
            </a:r>
            <a:r>
              <a:rPr lang="en-US" sz="1800" dirty="0" err="1"/>
              <a:t>Archives.","location</a:t>
            </a:r>
            <a:r>
              <a:rPr lang="en-US" sz="1800" dirty="0"/>
              <a:t>":{"</a:t>
            </a:r>
            <a:r>
              <a:rPr lang="en-US" sz="1800" dirty="0" err="1"/>
              <a:t>url</a:t>
            </a:r>
            <a:r>
              <a:rPr lang="en-US" sz="1800" dirty="0"/>
              <a:t>":[{"#</a:t>
            </a:r>
            <a:r>
              <a:rPr lang="en-US" sz="1800" dirty="0" err="1"/>
              <a:t>text":"http</a:t>
            </a:r>
            <a:r>
              <a:rPr lang="en-US" sz="1800" dirty="0"/>
              <a:t>://cdm16795.contentdm.oclc.org/</a:t>
            </a:r>
            <a:r>
              <a:rPr lang="en-US" sz="1800" dirty="0" err="1"/>
              <a:t>cdm</a:t>
            </a:r>
            <a:r>
              <a:rPr lang="en-US" sz="1800" dirty="0"/>
              <a:t>/ref/collection/</a:t>
            </a:r>
            <a:r>
              <a:rPr lang="en-US" sz="1800" dirty="0" err="1"/>
              <a:t>divtour</a:t>
            </a:r>
            <a:r>
              <a:rPr lang="en-US" sz="1800" dirty="0"/>
              <a:t>/id/88","access":"object in context"},{"#</a:t>
            </a:r>
            <a:r>
              <a:rPr lang="en-US" sz="1800" dirty="0" err="1"/>
              <a:t>text":"http</a:t>
            </a:r>
            <a:r>
              <a:rPr lang="en-US" sz="1800" dirty="0"/>
              <a:t>://</a:t>
            </a:r>
            <a:r>
              <a:rPr lang="en-US" sz="1800" dirty="0" err="1"/>
              <a:t>data.mohistory.org</a:t>
            </a:r>
            <a:r>
              <a:rPr lang="en-US" sz="1800" dirty="0"/>
              <a:t>/files/thumbnails/cdm16795_contentdm_oclc_org568ad334407e0.jpg","access":"preview"}]},"subject":[{"</a:t>
            </a:r>
            <a:r>
              <a:rPr lang="en-US" sz="1800" dirty="0" err="1"/>
              <a:t>topic":"Transparencies</a:t>
            </a:r>
            <a:r>
              <a:rPr lang="en-US" sz="1800" dirty="0"/>
              <a:t>, Slides"},{"</a:t>
            </a:r>
            <a:r>
              <a:rPr lang="en-US" sz="1800" dirty="0" err="1"/>
              <a:t>topic":"Tourist</a:t>
            </a:r>
            <a:r>
              <a:rPr lang="en-US" sz="1800" dirty="0"/>
              <a:t> Destination"}],"name":{"</a:t>
            </a:r>
            <a:r>
              <a:rPr lang="en-US" sz="1800" dirty="0" err="1"/>
              <a:t>namePart</a:t>
            </a:r>
            <a:r>
              <a:rPr lang="en-US" sz="1800" dirty="0"/>
              <a:t>":"</a:t>
            </a:r>
            <a:r>
              <a:rPr lang="en-US" sz="1800" dirty="0" err="1"/>
              <a:t>GD","role</a:t>
            </a:r>
            <a:r>
              <a:rPr lang="en-US" sz="1800" dirty="0"/>
              <a:t>":{"</a:t>
            </a:r>
            <a:r>
              <a:rPr lang="en-US" sz="1800" dirty="0" err="1"/>
              <a:t>roleTerm</a:t>
            </a:r>
            <a:r>
              <a:rPr lang="en-US" sz="1800" dirty="0"/>
              <a:t>":"creator"}},"</a:t>
            </a:r>
            <a:r>
              <a:rPr lang="en-US" sz="1800" dirty="0" err="1"/>
              <a:t>relatedItem</a:t>
            </a:r>
            <a:r>
              <a:rPr lang="en-US" sz="1800" dirty="0"/>
              <a:t>":{"</a:t>
            </a:r>
            <a:r>
              <a:rPr lang="en-US" sz="1800" dirty="0" err="1"/>
              <a:t>titleInfo</a:t>
            </a:r>
            <a:r>
              <a:rPr lang="en-US" sz="1800" dirty="0"/>
              <a:t>":{"</a:t>
            </a:r>
            <a:r>
              <a:rPr lang="en-US" sz="1800" dirty="0" err="1"/>
              <a:t>title":"Division</a:t>
            </a:r>
            <a:r>
              <a:rPr lang="en-US" sz="1800" dirty="0"/>
              <a:t> of Tourism Photograph Collection"}},"</a:t>
            </a:r>
            <a:r>
              <a:rPr lang="en-US" sz="1800" dirty="0" err="1"/>
              <a:t>physicalDescription</a:t>
            </a:r>
            <a:r>
              <a:rPr lang="en-US" sz="1800" dirty="0"/>
              <a:t>":{"</a:t>
            </a:r>
            <a:r>
              <a:rPr lang="en-US" sz="1800" dirty="0" err="1"/>
              <a:t>note":"Image</a:t>
            </a:r>
            <a:r>
              <a:rPr lang="en-US" sz="1800" dirty="0"/>
              <a:t>"},"</a:t>
            </a:r>
            <a:r>
              <a:rPr lang="en-US" sz="1800" dirty="0" err="1"/>
              <a:t>xmlns</a:t>
            </a:r>
            <a:r>
              <a:rPr lang="en-US" sz="1800" dirty="0"/>
              <a:t>":"http://</a:t>
            </a:r>
            <a:r>
              <a:rPr lang="en-US" sz="1800" dirty="0" err="1"/>
              <a:t>www.loc.gov</a:t>
            </a:r>
            <a:r>
              <a:rPr lang="en-US" sz="1800" dirty="0"/>
              <a:t>/mods/v3","language":{"</a:t>
            </a:r>
            <a:r>
              <a:rPr lang="en-US" sz="1800" dirty="0" err="1"/>
              <a:t>languageTerm</a:t>
            </a:r>
            <a:r>
              <a:rPr lang="en-US" sz="1800" dirty="0"/>
              <a:t>":"</a:t>
            </a:r>
            <a:r>
              <a:rPr lang="en-US" sz="1800" dirty="0" err="1"/>
              <a:t>eng</a:t>
            </a:r>
            <a:r>
              <a:rPr lang="en-US" sz="1800" dirty="0"/>
              <a:t>"},"</a:t>
            </a:r>
            <a:r>
              <a:rPr lang="en-US" sz="1800" dirty="0" err="1"/>
              <a:t>titleInfo</a:t>
            </a:r>
            <a:r>
              <a:rPr lang="en-US" sz="1800" dirty="0"/>
              <a:t>":{"</a:t>
            </a:r>
            <a:r>
              <a:rPr lang="en-US" sz="1800" dirty="0" err="1"/>
              <a:t>title":"Alabama</a:t>
            </a:r>
            <a:r>
              <a:rPr lang="en-US" sz="1800" dirty="0"/>
              <a:t> Big Cats Safari Adventure"},"identifier":["001_070","http://cdm16795.contentdm.oclc.org/</a:t>
            </a:r>
            <a:r>
              <a:rPr lang="en-US" sz="1800" dirty="0" err="1"/>
              <a:t>cdm</a:t>
            </a:r>
            <a:r>
              <a:rPr lang="en-US" sz="1800" dirty="0"/>
              <a:t>/ref/collection/</a:t>
            </a:r>
            <a:r>
              <a:rPr lang="en-US" sz="1800" dirty="0" err="1"/>
              <a:t>divtour</a:t>
            </a:r>
            <a:r>
              <a:rPr lang="en-US" sz="1800" dirty="0"/>
              <a:t>/id/88"],"note":["Children bottle feeding goats",{"#</a:t>
            </a:r>
            <a:r>
              <a:rPr lang="en-US" sz="1800" dirty="0" err="1"/>
              <a:t>text":"Missouri</a:t>
            </a:r>
            <a:r>
              <a:rPr lang="en-US" sz="1800" dirty="0"/>
              <a:t> State Archives through Missouri Digital </a:t>
            </a:r>
            <a:r>
              <a:rPr lang="en-US" sz="1800" dirty="0" err="1"/>
              <a:t>Heritage","type":"ownership</a:t>
            </a:r>
            <a:r>
              <a:rPr lang="en-US" sz="1800" dirty="0"/>
              <a:t>"}]}}},"score":4.534843}, ... "facets":[]}</a:t>
            </a:r>
          </a:p>
        </p:txBody>
      </p:sp>
    </p:spTree>
    <p:extLst>
      <p:ext uri="{BB962C8B-B14F-4D97-AF65-F5344CB8AC3E}">
        <p14:creationId xmlns:p14="http://schemas.microsoft.com/office/powerpoint/2010/main" val="1590902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What is the API giving me?</a:t>
            </a:r>
            <a:endParaRPr lang="en-US" dirty="0"/>
          </a:p>
        </p:txBody>
      </p:sp>
      <p:sp>
        <p:nvSpPr>
          <p:cNvPr id="3" name="Content Placeholder 2"/>
          <p:cNvSpPr>
            <a:spLocks noGrp="1"/>
          </p:cNvSpPr>
          <p:nvPr>
            <p:ph idx="1"/>
          </p:nvPr>
        </p:nvSpPr>
        <p:spPr>
          <a:xfrm>
            <a:off x="838200" y="1371600"/>
            <a:ext cx="10515600" cy="5300663"/>
          </a:xfrm>
        </p:spPr>
        <p:txBody>
          <a:bodyPr>
            <a:normAutofit fontScale="85000" lnSpcReduction="10000"/>
          </a:bodyPr>
          <a:lstStyle/>
          <a:p>
            <a:pPr marL="0" indent="0" fontAlgn="base">
              <a:buNone/>
            </a:pPr>
            <a:r>
              <a:rPr lang="en-US" u="sng" dirty="0">
                <a:hlinkClick r:id="rId2"/>
              </a:rPr>
              <a:t>http://dev.markitondemand.com/Api/Quote/json?symbol=AAPL</a:t>
            </a:r>
            <a:endParaRPr lang="en-US" dirty="0"/>
          </a:p>
          <a:p>
            <a:pPr marL="0" indent="0" fontAlgn="base">
              <a:buNone/>
            </a:pPr>
            <a:r>
              <a:rPr lang="en-US" dirty="0" smtClean="0"/>
              <a:t>{"Data":{"</a:t>
            </a:r>
            <a:r>
              <a:rPr lang="en-US" dirty="0" err="1" smtClean="0"/>
              <a:t>Status":"SUCCESS","Name":"Apple</a:t>
            </a:r>
            <a:r>
              <a:rPr lang="en-US" dirty="0" smtClean="0"/>
              <a:t> Inc","Symbol":"AAPL","LastPrice":117.06,"Change":-0.0600000000000023,"ChangePercent":-0.0512295081967233,"Timestamp":"Thu Oct 20 00:00:00 UTC-04:00 2016","MarketCap":630771137580,"Volume":24059570,"ChangeYTD":105.26,"ChangePercentYTD":11.2103363100893,"High":117.38,"Low":116.33,"Open":116.86}} </a:t>
            </a:r>
          </a:p>
          <a:p>
            <a:pPr marL="0" indent="0" fontAlgn="base">
              <a:buNone/>
            </a:pPr>
            <a:endParaRPr lang="en-US" u="sng" dirty="0">
              <a:hlinkClick r:id="rId3"/>
            </a:endParaRPr>
          </a:p>
          <a:p>
            <a:pPr marL="0" indent="0" fontAlgn="base">
              <a:buNone/>
            </a:pPr>
            <a:r>
              <a:rPr lang="en-US" u="sng" dirty="0" smtClean="0">
                <a:hlinkClick r:id="rId3"/>
              </a:rPr>
              <a:t>http</a:t>
            </a:r>
            <a:r>
              <a:rPr lang="en-US" u="sng" dirty="0">
                <a:hlinkClick r:id="rId3"/>
              </a:rPr>
              <a:t>://dev.markitondemand.com/Api/Quote/xml?symbol=AAPL</a:t>
            </a:r>
            <a:endParaRPr lang="en-US" dirty="0"/>
          </a:p>
          <a:p>
            <a:pPr marL="0" indent="0">
              <a:buNone/>
            </a:pPr>
            <a:r>
              <a:rPr lang="en-US" dirty="0" smtClean="0"/>
              <a:t>&lt;</a:t>
            </a:r>
            <a:r>
              <a:rPr lang="en-US" dirty="0" err="1" smtClean="0"/>
              <a:t>QuoteApiModel</a:t>
            </a:r>
            <a:r>
              <a:rPr lang="en-US" dirty="0" smtClean="0"/>
              <a:t>&gt; &lt;Data&gt; &lt;Status&gt;SUCCESS&lt;/Status&gt; &lt;Name&gt;Apple </a:t>
            </a:r>
            <a:r>
              <a:rPr lang="en-US" dirty="0" err="1" smtClean="0"/>
              <a:t>Inc</a:t>
            </a:r>
            <a:r>
              <a:rPr lang="en-US" dirty="0" smtClean="0"/>
              <a:t>&lt;/Name&gt; &lt;Symbol&gt;AAPL&lt;/Symbol&gt; &lt;</a:t>
            </a:r>
            <a:r>
              <a:rPr lang="en-US" dirty="0" err="1" smtClean="0"/>
              <a:t>LastPrice</a:t>
            </a:r>
            <a:r>
              <a:rPr lang="en-US" dirty="0" smtClean="0"/>
              <a:t>&gt;117.06&lt;/</a:t>
            </a:r>
            <a:r>
              <a:rPr lang="en-US" dirty="0" err="1" smtClean="0"/>
              <a:t>LastPrice</a:t>
            </a:r>
            <a:r>
              <a:rPr lang="en-US" dirty="0" smtClean="0"/>
              <a:t>&gt; &lt;Change&gt;-0.06&lt;/Change&gt; &lt;</a:t>
            </a:r>
            <a:r>
              <a:rPr lang="en-US" dirty="0" err="1" smtClean="0"/>
              <a:t>ChangePercent</a:t>
            </a:r>
            <a:r>
              <a:rPr lang="en-US" dirty="0" smtClean="0"/>
              <a:t>&gt;-0.0512295082&lt;/</a:t>
            </a:r>
            <a:r>
              <a:rPr lang="en-US" dirty="0" err="1" smtClean="0"/>
              <a:t>ChangePercent</a:t>
            </a:r>
            <a:r>
              <a:rPr lang="en-US" dirty="0" smtClean="0"/>
              <a:t>&gt; &lt;Timestamp&gt;Thu Oct 20 00:00:00 UTC-04:00 2016&lt;/Timestamp&gt; &lt;</a:t>
            </a:r>
            <a:r>
              <a:rPr lang="en-US" dirty="0" err="1" smtClean="0"/>
              <a:t>MarketCap</a:t>
            </a:r>
            <a:r>
              <a:rPr lang="en-US" dirty="0" smtClean="0"/>
              <a:t>&gt;630771137580&lt;/</a:t>
            </a:r>
            <a:r>
              <a:rPr lang="en-US" dirty="0" err="1" smtClean="0"/>
              <a:t>MarketCap</a:t>
            </a:r>
            <a:r>
              <a:rPr lang="en-US" dirty="0" smtClean="0"/>
              <a:t>&gt; &lt;Volume&gt;24059570&lt;/Volume&gt; &lt;</a:t>
            </a:r>
            <a:r>
              <a:rPr lang="en-US" dirty="0" err="1" smtClean="0"/>
              <a:t>ChangeYTD</a:t>
            </a:r>
            <a:r>
              <a:rPr lang="en-US" dirty="0" smtClean="0"/>
              <a:t>&gt;105.26&lt;/</a:t>
            </a:r>
            <a:r>
              <a:rPr lang="en-US" dirty="0" err="1" smtClean="0"/>
              <a:t>ChangeYTD</a:t>
            </a:r>
            <a:r>
              <a:rPr lang="en-US" dirty="0" smtClean="0"/>
              <a:t>&gt; &lt;</a:t>
            </a:r>
            <a:r>
              <a:rPr lang="en-US" dirty="0" err="1" smtClean="0"/>
              <a:t>ChangePercentYTD</a:t>
            </a:r>
            <a:r>
              <a:rPr lang="en-US" dirty="0" smtClean="0"/>
              <a:t>&gt;11.2103363101&lt;/</a:t>
            </a:r>
            <a:r>
              <a:rPr lang="en-US" dirty="0" err="1" smtClean="0"/>
              <a:t>ChangePercentYTD</a:t>
            </a:r>
            <a:r>
              <a:rPr lang="en-US" dirty="0" smtClean="0"/>
              <a:t>&gt; &lt;High&gt;117.38&lt;/High&gt; &lt;Low&gt;116.33&lt;/Low&gt; &lt;Open&gt;116.86&lt;/Open&gt; &lt;/Data&gt; &lt;/</a:t>
            </a:r>
            <a:r>
              <a:rPr lang="en-US" dirty="0" err="1" smtClean="0"/>
              <a:t>QuoteApiModel</a:t>
            </a:r>
            <a:r>
              <a:rPr lang="en-US" dirty="0" smtClean="0"/>
              <a:t>&gt;</a:t>
            </a:r>
            <a:endParaRPr lang="en-US" dirty="0"/>
          </a:p>
        </p:txBody>
      </p:sp>
    </p:spTree>
    <p:extLst>
      <p:ext uri="{BB962C8B-B14F-4D97-AF65-F5344CB8AC3E}">
        <p14:creationId xmlns:p14="http://schemas.microsoft.com/office/powerpoint/2010/main" val="1227764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Workshop</a:t>
            </a:r>
            <a:endParaRPr lang="en-US" dirty="0"/>
          </a:p>
        </p:txBody>
      </p:sp>
      <p:sp>
        <p:nvSpPr>
          <p:cNvPr id="3" name="Content Placeholder 2"/>
          <p:cNvSpPr>
            <a:spLocks noGrp="1"/>
          </p:cNvSpPr>
          <p:nvPr>
            <p:ph idx="1"/>
          </p:nvPr>
        </p:nvSpPr>
        <p:spPr/>
        <p:txBody>
          <a:bodyPr/>
          <a:lstStyle/>
          <a:p>
            <a:pPr marL="0" indent="0" fontAlgn="base">
              <a:buNone/>
            </a:pPr>
            <a:endParaRPr lang="en-US" b="1" dirty="0" smtClean="0"/>
          </a:p>
          <a:p>
            <a:pPr marL="0" indent="0" fontAlgn="base">
              <a:buNone/>
            </a:pPr>
            <a:r>
              <a:rPr lang="en-US" b="1" dirty="0" smtClean="0"/>
              <a:t>Please </a:t>
            </a:r>
            <a:r>
              <a:rPr lang="en-US" b="1" dirty="0"/>
              <a:t>download the notebooks to try this out.</a:t>
            </a:r>
          </a:p>
          <a:p>
            <a:pPr marL="0" indent="0" fontAlgn="base">
              <a:buNone/>
            </a:pPr>
            <a:endParaRPr lang="en-US" dirty="0" smtClean="0"/>
          </a:p>
          <a:p>
            <a:pPr marL="0" indent="0" fontAlgn="base">
              <a:buNone/>
            </a:pPr>
            <a:r>
              <a:rPr lang="en-US" dirty="0" smtClean="0"/>
              <a:t>RSS </a:t>
            </a:r>
            <a:r>
              <a:rPr lang="en-US" dirty="0"/>
              <a:t>(notebook)</a:t>
            </a:r>
          </a:p>
          <a:p>
            <a:pPr marL="0" indent="0" fontAlgn="base">
              <a:buNone/>
            </a:pPr>
            <a:r>
              <a:rPr lang="en-US" dirty="0"/>
              <a:t>REST APIs with Authentication (notebook)</a:t>
            </a:r>
          </a:p>
          <a:p>
            <a:pPr marL="0" indent="0" fontAlgn="base">
              <a:buNone/>
            </a:pPr>
            <a:r>
              <a:rPr lang="en-US" dirty="0"/>
              <a:t>Scripting API Calls (script)</a:t>
            </a:r>
          </a:p>
          <a:p>
            <a:endParaRPr lang="en-US" dirty="0"/>
          </a:p>
        </p:txBody>
      </p:sp>
    </p:spTree>
    <p:extLst>
      <p:ext uri="{BB962C8B-B14F-4D97-AF65-F5344CB8AC3E}">
        <p14:creationId xmlns:p14="http://schemas.microsoft.com/office/powerpoint/2010/main" val="1150681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Resources</a:t>
            </a:r>
            <a:endParaRPr lang="en-US" dirty="0"/>
          </a:p>
        </p:txBody>
      </p:sp>
      <p:sp>
        <p:nvSpPr>
          <p:cNvPr id="3" name="Content Placeholder 2"/>
          <p:cNvSpPr>
            <a:spLocks noGrp="1"/>
          </p:cNvSpPr>
          <p:nvPr>
            <p:ph idx="1"/>
          </p:nvPr>
        </p:nvSpPr>
        <p:spPr/>
        <p:txBody>
          <a:bodyPr/>
          <a:lstStyle/>
          <a:p>
            <a:pPr marL="0" indent="0" algn="ctr" fontAlgn="base">
              <a:buNone/>
            </a:pPr>
            <a:r>
              <a:rPr lang="en-US" b="1" dirty="0"/>
              <a:t>Command Line</a:t>
            </a:r>
          </a:p>
          <a:p>
            <a:pPr marL="0" indent="0" fontAlgn="base">
              <a:buNone/>
            </a:pPr>
            <a:r>
              <a:rPr lang="en-US" u="sng" dirty="0">
                <a:hlinkClick r:id="rId2"/>
              </a:rPr>
              <a:t>Command Line Crash Course</a:t>
            </a:r>
            <a:r>
              <a:rPr lang="en-US" dirty="0"/>
              <a:t> - *nix based users (Linux/ OS X)</a:t>
            </a:r>
          </a:p>
          <a:p>
            <a:pPr marL="0" indent="0" fontAlgn="base">
              <a:buNone/>
            </a:pPr>
            <a:r>
              <a:rPr lang="en-US" u="sng" dirty="0">
                <a:hlinkClick r:id="rId3"/>
              </a:rPr>
              <a:t>Effective Windows PowerShell</a:t>
            </a:r>
            <a:r>
              <a:rPr lang="en-US" dirty="0"/>
              <a:t> - Windows </a:t>
            </a:r>
            <a:r>
              <a:rPr lang="en-US" dirty="0" smtClean="0"/>
              <a:t>users</a:t>
            </a:r>
          </a:p>
          <a:p>
            <a:pPr fontAlgn="base"/>
            <a:endParaRPr lang="en-US" dirty="0"/>
          </a:p>
          <a:p>
            <a:pPr marL="0" indent="0" algn="ctr" fontAlgn="base">
              <a:buNone/>
            </a:pPr>
            <a:r>
              <a:rPr lang="en-US" b="1" dirty="0" err="1"/>
              <a:t>Git</a:t>
            </a:r>
            <a:r>
              <a:rPr lang="en-US" b="1" dirty="0"/>
              <a:t> and GitHub</a:t>
            </a:r>
          </a:p>
          <a:p>
            <a:pPr marL="0" indent="0" fontAlgn="base">
              <a:buNone/>
            </a:pPr>
            <a:r>
              <a:rPr lang="en-US" dirty="0"/>
              <a:t>There are a lot of online resources for using </a:t>
            </a:r>
            <a:r>
              <a:rPr lang="en-US" u="sng" dirty="0">
                <a:hlinkClick r:id="rId4"/>
              </a:rPr>
              <a:t>Git</a:t>
            </a:r>
            <a:r>
              <a:rPr lang="en-US" dirty="0"/>
              <a:t> and </a:t>
            </a:r>
            <a:r>
              <a:rPr lang="en-US" u="sng" dirty="0">
                <a:hlinkClick r:id="rId5"/>
              </a:rPr>
              <a:t>GitHub</a:t>
            </a:r>
            <a:r>
              <a:rPr lang="en-US" dirty="0"/>
              <a:t>. Here is a good one to start with </a:t>
            </a:r>
            <a:r>
              <a:rPr lang="en-US" u="sng" dirty="0">
                <a:hlinkClick r:id="rId6"/>
              </a:rPr>
              <a:t>An Intro to Git and GitHub for Beginners (Tutorial)</a:t>
            </a:r>
            <a:r>
              <a:rPr lang="en-US" dirty="0"/>
              <a:t>.</a:t>
            </a:r>
          </a:p>
          <a:p>
            <a:pPr fontAlgn="base"/>
            <a:endParaRPr lang="en-US" dirty="0"/>
          </a:p>
          <a:p>
            <a:endParaRPr lang="en-US" dirty="0"/>
          </a:p>
        </p:txBody>
      </p:sp>
    </p:spTree>
    <p:extLst>
      <p:ext uri="{BB962C8B-B14F-4D97-AF65-F5344CB8AC3E}">
        <p14:creationId xmlns:p14="http://schemas.microsoft.com/office/powerpoint/2010/main" val="1213708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Resources</a:t>
            </a:r>
            <a:endParaRPr lang="en-US" dirty="0"/>
          </a:p>
        </p:txBody>
      </p:sp>
      <p:sp>
        <p:nvSpPr>
          <p:cNvPr id="3" name="Content Placeholder 2"/>
          <p:cNvSpPr>
            <a:spLocks noGrp="1"/>
          </p:cNvSpPr>
          <p:nvPr>
            <p:ph idx="1"/>
          </p:nvPr>
        </p:nvSpPr>
        <p:spPr/>
        <p:txBody>
          <a:bodyPr/>
          <a:lstStyle/>
          <a:p>
            <a:pPr marL="0" indent="0" algn="ctr" fontAlgn="base">
              <a:buNone/>
            </a:pPr>
            <a:r>
              <a:rPr lang="en-US" b="1" dirty="0" smtClean="0"/>
              <a:t>Python</a:t>
            </a:r>
          </a:p>
          <a:p>
            <a:pPr marL="0" indent="0" algn="ctr" fontAlgn="base">
              <a:buNone/>
            </a:pPr>
            <a:endParaRPr lang="en-US" b="1" dirty="0"/>
          </a:p>
          <a:p>
            <a:pPr marL="0" indent="0" fontAlgn="base">
              <a:buNone/>
            </a:pPr>
            <a:r>
              <a:rPr lang="en-US" dirty="0"/>
              <a:t>There are a lot of Python references available. I used </a:t>
            </a:r>
            <a:r>
              <a:rPr lang="en-US" u="sng" dirty="0">
                <a:hlinkClick r:id="rId2"/>
              </a:rPr>
              <a:t>Learn Python the Hard Way</a:t>
            </a:r>
            <a:r>
              <a:rPr lang="en-US" dirty="0"/>
              <a:t> and </a:t>
            </a:r>
            <a:r>
              <a:rPr lang="en-US" u="sng" dirty="0">
                <a:hlinkClick r:id="rId3"/>
              </a:rPr>
              <a:t>Automate the Boring Stuff with Python</a:t>
            </a:r>
            <a:r>
              <a:rPr lang="en-US" dirty="0"/>
              <a:t> when I was first learning. I like the challenges on </a:t>
            </a:r>
            <a:r>
              <a:rPr lang="en-US" u="sng" dirty="0">
                <a:hlinkClick r:id="rId4"/>
              </a:rPr>
              <a:t>HackerRank</a:t>
            </a:r>
            <a:r>
              <a:rPr lang="en-US" dirty="0"/>
              <a:t> to practice. The discussion on each challenge is great for seeing how other people approach the problem and to ask questions. The free beginner lesson on </a:t>
            </a:r>
            <a:r>
              <a:rPr lang="en-US" u="sng" dirty="0" err="1">
                <a:hlinkClick r:id="rId5"/>
              </a:rPr>
              <a:t>DataQuest</a:t>
            </a:r>
            <a:r>
              <a:rPr lang="en-US" dirty="0" err="1"/>
              <a:t>are</a:t>
            </a:r>
            <a:r>
              <a:rPr lang="en-US" dirty="0"/>
              <a:t> also great if you are just starting out or want more </a:t>
            </a:r>
            <a:r>
              <a:rPr lang="en-US" dirty="0" smtClean="0"/>
              <a:t>practice</a:t>
            </a:r>
            <a:r>
              <a:rPr lang="en-US" dirty="0"/>
              <a:t>.</a:t>
            </a:r>
          </a:p>
          <a:p>
            <a:endParaRPr lang="en-US" dirty="0"/>
          </a:p>
        </p:txBody>
      </p:sp>
    </p:spTree>
    <p:extLst>
      <p:ext uri="{BB962C8B-B14F-4D97-AF65-F5344CB8AC3E}">
        <p14:creationId xmlns:p14="http://schemas.microsoft.com/office/powerpoint/2010/main" val="176079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Stay in touch!</a:t>
            </a:r>
            <a:endParaRPr lang="en-US" dirty="0"/>
          </a:p>
        </p:txBody>
      </p:sp>
      <p:sp>
        <p:nvSpPr>
          <p:cNvPr id="3" name="Content Placeholder 2"/>
          <p:cNvSpPr>
            <a:spLocks noGrp="1"/>
          </p:cNvSpPr>
          <p:nvPr>
            <p:ph idx="1"/>
          </p:nvPr>
        </p:nvSpPr>
        <p:spPr/>
        <p:txBody>
          <a:bodyPr/>
          <a:lstStyle/>
          <a:p>
            <a:r>
              <a:rPr lang="en-US" dirty="0" smtClean="0"/>
              <a:t>Twitter: </a:t>
            </a:r>
            <a:r>
              <a:rPr lang="en-US" u="sng" dirty="0">
                <a:hlinkClick r:id="rId2"/>
              </a:rPr>
              <a:t>@</a:t>
            </a:r>
            <a:r>
              <a:rPr lang="en-US" u="sng" dirty="0" smtClean="0">
                <a:hlinkClick r:id="rId2"/>
              </a:rPr>
              <a:t>NicoleADonnelly</a:t>
            </a:r>
            <a:endParaRPr lang="en-US" u="sng" dirty="0" smtClean="0"/>
          </a:p>
          <a:p>
            <a:r>
              <a:rPr lang="en-US" dirty="0" smtClean="0"/>
              <a:t>GitHub: </a:t>
            </a:r>
            <a:r>
              <a:rPr lang="en-US" u="sng" dirty="0" smtClean="0">
                <a:hlinkClick r:id="rId3"/>
              </a:rPr>
              <a:t>nd1</a:t>
            </a:r>
            <a:endParaRPr lang="en-US" u="sng" dirty="0" smtClean="0"/>
          </a:p>
          <a:p>
            <a:r>
              <a:rPr lang="en-US" dirty="0" smtClean="0"/>
              <a:t>LinkedIn: </a:t>
            </a:r>
            <a:r>
              <a:rPr lang="en-US" u="sng" dirty="0" smtClean="0">
                <a:hlinkClick r:id="rId4"/>
              </a:rPr>
              <a:t>nicoleadonnelly</a:t>
            </a:r>
            <a:endParaRPr lang="en-US" u="sng" dirty="0" smtClean="0"/>
          </a:p>
          <a:p>
            <a:r>
              <a:rPr lang="en-US" dirty="0" smtClean="0"/>
              <a:t>Email: </a:t>
            </a:r>
            <a:r>
              <a:rPr lang="en-US" u="sng" dirty="0">
                <a:hlinkClick r:id="rId5"/>
              </a:rPr>
              <a:t>Nicole Donnelly</a:t>
            </a:r>
            <a:endParaRPr lang="en-US" dirty="0"/>
          </a:p>
        </p:txBody>
      </p:sp>
    </p:spTree>
    <p:extLst>
      <p:ext uri="{BB962C8B-B14F-4D97-AF65-F5344CB8AC3E}">
        <p14:creationId xmlns:p14="http://schemas.microsoft.com/office/powerpoint/2010/main" val="2106235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fontAlgn="base">
              <a:buNone/>
            </a:pPr>
            <a:r>
              <a:rPr lang="en-US" b="1" dirty="0"/>
              <a:t>Accessing APIs with Python</a:t>
            </a:r>
          </a:p>
          <a:p>
            <a:pPr marL="0" indent="0" algn="ctr" fontAlgn="base">
              <a:buNone/>
            </a:pPr>
            <a:r>
              <a:rPr lang="en-US" dirty="0"/>
              <a:t/>
            </a:r>
            <a:br>
              <a:rPr lang="en-US" dirty="0"/>
            </a:br>
            <a:endParaRPr lang="en-US" dirty="0"/>
          </a:p>
          <a:p>
            <a:pPr marL="0" indent="0" algn="ctr" fontAlgn="base">
              <a:buNone/>
            </a:pPr>
            <a:r>
              <a:rPr lang="en-US" b="1" dirty="0"/>
              <a:t>Nicole Donnelly</a:t>
            </a:r>
            <a:endParaRPr lang="en-US" dirty="0"/>
          </a:p>
          <a:p>
            <a:pPr marL="0" indent="0" algn="ctr" fontAlgn="base">
              <a:buNone/>
            </a:pPr>
            <a:r>
              <a:rPr lang="en-US" u="sng" dirty="0">
                <a:hlinkClick r:id="rId2"/>
              </a:rPr>
              <a:t>The Women in Technology Summit, Washington DC </a:t>
            </a:r>
            <a:r>
              <a:rPr lang="en-US" u="sng" dirty="0" smtClean="0">
                <a:hlinkClick r:id="rId2"/>
              </a:rPr>
              <a:t>2017</a:t>
            </a:r>
            <a:endParaRPr lang="en-US" dirty="0"/>
          </a:p>
        </p:txBody>
      </p:sp>
    </p:spTree>
    <p:extLst>
      <p:ext uri="{BB962C8B-B14F-4D97-AF65-F5344CB8AC3E}">
        <p14:creationId xmlns:p14="http://schemas.microsoft.com/office/powerpoint/2010/main" val="1061657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smtClean="0"/>
              <a:t>Who Are </a:t>
            </a:r>
            <a:r>
              <a:rPr lang="en-US" b="1" dirty="0"/>
              <a:t>You</a:t>
            </a:r>
            <a:r>
              <a:rPr lang="en-US" b="1" dirty="0" smtClean="0"/>
              <a:t>?</a:t>
            </a:r>
          </a:p>
          <a:p>
            <a:pPr marL="0" indent="0" algn="ctr">
              <a:buNone/>
            </a:pPr>
            <a:endParaRPr lang="en-US" b="1" dirty="0"/>
          </a:p>
          <a:p>
            <a:pPr marL="0" indent="0" algn="ctr">
              <a:buNone/>
            </a:pPr>
            <a:r>
              <a:rPr lang="en-US" dirty="0" smtClean="0"/>
              <a:t>How many people know python?</a:t>
            </a:r>
          </a:p>
          <a:p>
            <a:pPr marL="0" indent="0" algn="ctr">
              <a:buNone/>
            </a:pPr>
            <a:r>
              <a:rPr lang="en-US" dirty="0" smtClean="0"/>
              <a:t>How many people have used RSS?</a:t>
            </a:r>
          </a:p>
          <a:p>
            <a:pPr marL="0" indent="0" algn="ctr">
              <a:buNone/>
            </a:pPr>
            <a:r>
              <a:rPr lang="en-US" dirty="0" smtClean="0"/>
              <a:t>How many people have used APIs?</a:t>
            </a:r>
            <a:endParaRPr lang="en-US" dirty="0"/>
          </a:p>
        </p:txBody>
      </p:sp>
    </p:spTree>
    <p:extLst>
      <p:ext uri="{BB962C8B-B14F-4D97-AF65-F5344CB8AC3E}">
        <p14:creationId xmlns:p14="http://schemas.microsoft.com/office/powerpoint/2010/main" val="26542651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fontAlgn="base">
              <a:buNone/>
            </a:pPr>
            <a:r>
              <a:rPr lang="en-US" b="1" dirty="0"/>
              <a:t>Who Am I</a:t>
            </a:r>
            <a:r>
              <a:rPr lang="en-US" b="1" dirty="0" smtClean="0"/>
              <a:t>?</a:t>
            </a:r>
          </a:p>
          <a:p>
            <a:pPr marL="0" indent="0" algn="ctr" fontAlgn="base">
              <a:buNone/>
            </a:pPr>
            <a:endParaRPr lang="en-US" b="1" dirty="0"/>
          </a:p>
          <a:p>
            <a:pPr marL="0" indent="0" algn="ctr" fontAlgn="base">
              <a:buNone/>
            </a:pPr>
            <a:r>
              <a:rPr lang="en-US" dirty="0"/>
              <a:t>I really love data</a:t>
            </a:r>
            <a:r>
              <a:rPr lang="en-US" dirty="0" smtClean="0"/>
              <a:t>.</a:t>
            </a:r>
          </a:p>
          <a:p>
            <a:pPr marL="0" indent="0" algn="ctr" fontAlgn="base">
              <a:buNone/>
            </a:pPr>
            <a:r>
              <a:rPr lang="en-US" dirty="0" smtClean="0"/>
              <a:t>I </a:t>
            </a:r>
            <a:r>
              <a:rPr lang="en-US" dirty="0"/>
              <a:t>work for DC.</a:t>
            </a:r>
          </a:p>
          <a:p>
            <a:pPr marL="0" indent="0">
              <a:buNone/>
            </a:pPr>
            <a:endParaRPr lang="en-US" dirty="0"/>
          </a:p>
        </p:txBody>
      </p:sp>
    </p:spTree>
    <p:extLst>
      <p:ext uri="{BB962C8B-B14F-4D97-AF65-F5344CB8AC3E}">
        <p14:creationId xmlns:p14="http://schemas.microsoft.com/office/powerpoint/2010/main" val="85813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fontAlgn="base">
              <a:buNone/>
            </a:pPr>
            <a:r>
              <a:rPr lang="en-US" sz="3000" b="1" dirty="0"/>
              <a:t>Agenda</a:t>
            </a:r>
          </a:p>
          <a:p>
            <a:pPr marL="0" indent="0" fontAlgn="base">
              <a:buNone/>
            </a:pPr>
            <a:r>
              <a:rPr lang="en-US" sz="2200" b="1" dirty="0"/>
              <a:t>An Overview</a:t>
            </a:r>
          </a:p>
          <a:p>
            <a:pPr fontAlgn="base"/>
            <a:r>
              <a:rPr lang="en-US" sz="2000" dirty="0"/>
              <a:t>What are APIs?</a:t>
            </a:r>
          </a:p>
          <a:p>
            <a:pPr fontAlgn="base"/>
            <a:r>
              <a:rPr lang="en-US" sz="2000" dirty="0"/>
              <a:t>Where are APIs?</a:t>
            </a:r>
          </a:p>
          <a:p>
            <a:pPr fontAlgn="base"/>
            <a:r>
              <a:rPr lang="en-US" sz="2000" dirty="0"/>
              <a:t>How do I access APIs?</a:t>
            </a:r>
          </a:p>
          <a:p>
            <a:pPr fontAlgn="base"/>
            <a:r>
              <a:rPr lang="en-US" sz="2000" dirty="0"/>
              <a:t>What is the API giving me?</a:t>
            </a:r>
          </a:p>
          <a:p>
            <a:pPr marL="0" indent="0" fontAlgn="base">
              <a:buNone/>
            </a:pPr>
            <a:r>
              <a:rPr lang="en-US" sz="2000" b="1" dirty="0"/>
              <a:t>Hands-on</a:t>
            </a:r>
          </a:p>
          <a:p>
            <a:pPr fontAlgn="base"/>
            <a:r>
              <a:rPr lang="en-US" sz="2000" dirty="0"/>
              <a:t>RSS (notebook)</a:t>
            </a:r>
          </a:p>
          <a:p>
            <a:pPr fontAlgn="base"/>
            <a:r>
              <a:rPr lang="en-US" sz="2000" dirty="0"/>
              <a:t>REST APIs with Authentication (notebook)</a:t>
            </a:r>
          </a:p>
          <a:p>
            <a:pPr fontAlgn="base"/>
            <a:r>
              <a:rPr lang="en-US" sz="2000" dirty="0"/>
              <a:t>Scripting API Calls (script)</a:t>
            </a:r>
          </a:p>
          <a:p>
            <a:pPr marL="0" indent="0">
              <a:buNone/>
            </a:pPr>
            <a:endParaRPr lang="en-US" dirty="0"/>
          </a:p>
        </p:txBody>
      </p:sp>
    </p:spTree>
    <p:extLst>
      <p:ext uri="{BB962C8B-B14F-4D97-AF65-F5344CB8AC3E}">
        <p14:creationId xmlns:p14="http://schemas.microsoft.com/office/powerpoint/2010/main" val="1777001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APIs?</a:t>
            </a:r>
            <a:endParaRPr lang="en-US" dirty="0"/>
          </a:p>
        </p:txBody>
      </p:sp>
      <p:sp>
        <p:nvSpPr>
          <p:cNvPr id="3" name="Content Placeholder 2"/>
          <p:cNvSpPr>
            <a:spLocks noGrp="1"/>
          </p:cNvSpPr>
          <p:nvPr>
            <p:ph idx="1"/>
          </p:nvPr>
        </p:nvSpPr>
        <p:spPr/>
        <p:txBody>
          <a:bodyPr/>
          <a:lstStyle/>
          <a:p>
            <a:pPr marL="0" indent="0" algn="ctr" fontAlgn="base">
              <a:buNone/>
            </a:pPr>
            <a:r>
              <a:rPr lang="en-US" b="1" dirty="0"/>
              <a:t>Application Programming </a:t>
            </a:r>
            <a:r>
              <a:rPr lang="en-US" b="1" dirty="0" smtClean="0"/>
              <a:t>Interface</a:t>
            </a:r>
          </a:p>
          <a:p>
            <a:pPr marL="0" indent="0" algn="ctr" fontAlgn="base">
              <a:buNone/>
            </a:pPr>
            <a:endParaRPr lang="en-US" b="1" dirty="0"/>
          </a:p>
          <a:p>
            <a:pPr marL="0" indent="0" fontAlgn="base">
              <a:buNone/>
            </a:pPr>
            <a:r>
              <a:rPr lang="en-US" dirty="0"/>
              <a:t>“In the simplest terms, APIs are sets of requirements that govern how one application can talk to another</a:t>
            </a:r>
            <a:r>
              <a:rPr lang="en-US" dirty="0" smtClean="0"/>
              <a:t>.”</a:t>
            </a:r>
          </a:p>
          <a:p>
            <a:pPr marL="0" indent="0" fontAlgn="base">
              <a:buNone/>
            </a:pPr>
            <a:endParaRPr lang="en-US" dirty="0"/>
          </a:p>
          <a:p>
            <a:pPr marL="0" indent="0" fontAlgn="base">
              <a:buNone/>
            </a:pPr>
            <a:r>
              <a:rPr lang="en-US" dirty="0"/>
              <a:t>“APIs are what make it possible to move information between programs</a:t>
            </a:r>
            <a:r>
              <a:rPr lang="en-US" dirty="0" smtClean="0"/>
              <a:t>....”</a:t>
            </a:r>
          </a:p>
          <a:p>
            <a:pPr marL="0" indent="0" fontAlgn="base">
              <a:buNone/>
            </a:pPr>
            <a:endParaRPr lang="en-US" dirty="0"/>
          </a:p>
          <a:p>
            <a:pPr marL="0" indent="0" fontAlgn="base">
              <a:buNone/>
            </a:pPr>
            <a:r>
              <a:rPr lang="en-US" i="1" dirty="0"/>
              <a:t>Source: </a:t>
            </a:r>
            <a:r>
              <a:rPr lang="en-US" i="1" u="sng" dirty="0">
                <a:hlinkClick r:id="rId2"/>
              </a:rPr>
              <a:t>http://readwrite.com/2013/09/19/api-defined</a:t>
            </a:r>
            <a:endParaRPr lang="en-US" dirty="0"/>
          </a:p>
          <a:p>
            <a:pPr marL="0" indent="0">
              <a:buNone/>
            </a:pPr>
            <a:endParaRPr lang="en-US" dirty="0"/>
          </a:p>
        </p:txBody>
      </p:sp>
    </p:spTree>
    <p:extLst>
      <p:ext uri="{BB962C8B-B14F-4D97-AF65-F5344CB8AC3E}">
        <p14:creationId xmlns:p14="http://schemas.microsoft.com/office/powerpoint/2010/main" val="1416275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are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9794" y="1825625"/>
            <a:ext cx="6432412" cy="4351338"/>
          </a:xfrm>
        </p:spPr>
      </p:pic>
    </p:spTree>
    <p:extLst>
      <p:ext uri="{BB962C8B-B14F-4D97-AF65-F5344CB8AC3E}">
        <p14:creationId xmlns:p14="http://schemas.microsoft.com/office/powerpoint/2010/main" val="1203656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RSS?</a:t>
            </a:r>
            <a:endParaRPr lang="en-US" dirty="0"/>
          </a:p>
        </p:txBody>
      </p:sp>
      <p:sp>
        <p:nvSpPr>
          <p:cNvPr id="3" name="Content Placeholder 2"/>
          <p:cNvSpPr>
            <a:spLocks noGrp="1"/>
          </p:cNvSpPr>
          <p:nvPr>
            <p:ph idx="1"/>
          </p:nvPr>
        </p:nvSpPr>
        <p:spPr/>
        <p:txBody>
          <a:bodyPr/>
          <a:lstStyle/>
          <a:p>
            <a:pPr marL="0" indent="0" algn="ctr" fontAlgn="base">
              <a:buNone/>
            </a:pPr>
            <a:r>
              <a:rPr lang="en-US" b="1" dirty="0" smtClean="0"/>
              <a:t>RSS</a:t>
            </a:r>
          </a:p>
          <a:p>
            <a:pPr marL="0" indent="0" algn="ctr" fontAlgn="base">
              <a:buNone/>
            </a:pPr>
            <a:endParaRPr lang="en-US" b="1" dirty="0"/>
          </a:p>
          <a:p>
            <a:pPr marL="0" indent="0" fontAlgn="base">
              <a:buNone/>
            </a:pPr>
            <a:r>
              <a:rPr lang="en-US" dirty="0"/>
              <a:t>“RSS is an XML-based vocabulary for distributing Web content in opt-in feeds. Feeds allow the user to have new content delivered to a computer or mobile device as soon as it is published. </a:t>
            </a:r>
            <a:r>
              <a:rPr lang="en-US" dirty="0" smtClean="0"/>
              <a:t>”</a:t>
            </a:r>
          </a:p>
          <a:p>
            <a:pPr marL="0" indent="0" fontAlgn="base">
              <a:buNone/>
            </a:pPr>
            <a:endParaRPr lang="en-US" dirty="0"/>
          </a:p>
          <a:p>
            <a:pPr marL="0" indent="0" fontAlgn="base">
              <a:buNone/>
            </a:pPr>
            <a:r>
              <a:rPr lang="en-US" i="1" dirty="0"/>
              <a:t>Source: </a:t>
            </a:r>
            <a:r>
              <a:rPr lang="en-US" i="1" u="sng" dirty="0">
                <a:hlinkClick r:id="rId2"/>
              </a:rPr>
              <a:t>http://searchwindevelopment.techtarget.com/definition/RSS</a:t>
            </a:r>
            <a:endParaRPr lang="en-US" dirty="0"/>
          </a:p>
          <a:p>
            <a:pPr marL="0" indent="0">
              <a:buNone/>
            </a:pPr>
            <a:endParaRPr lang="en-US" dirty="0"/>
          </a:p>
        </p:txBody>
      </p:sp>
    </p:spTree>
    <p:extLst>
      <p:ext uri="{BB962C8B-B14F-4D97-AF65-F5344CB8AC3E}">
        <p14:creationId xmlns:p14="http://schemas.microsoft.com/office/powerpoint/2010/main" val="625705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a:t>Is RSS an API?</a:t>
            </a:r>
            <a:endParaRPr lang="en-US" dirty="0"/>
          </a:p>
        </p:txBody>
      </p:sp>
    </p:spTree>
    <p:extLst>
      <p:ext uri="{BB962C8B-B14F-4D97-AF65-F5344CB8AC3E}">
        <p14:creationId xmlns:p14="http://schemas.microsoft.com/office/powerpoint/2010/main" val="1878744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936</Words>
  <Application>Microsoft Macintosh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What are APIs?</vt:lpstr>
      <vt:lpstr>Where are APIs?</vt:lpstr>
      <vt:lpstr>What is RSS?</vt:lpstr>
      <vt:lpstr>PowerPoint Presentation</vt:lpstr>
      <vt:lpstr>"Space Whale" by hbitik is licensed under CC BY-NC-ND 3.0</vt:lpstr>
      <vt:lpstr>How do I access RSS and APIs?</vt:lpstr>
      <vt:lpstr>PowerPoint Presentation</vt:lpstr>
      <vt:lpstr>PowerPoint Presentation</vt:lpstr>
      <vt:lpstr>What is the API giving me?</vt:lpstr>
      <vt:lpstr>Workshop</vt:lpstr>
      <vt:lpstr>Resources</vt:lpstr>
      <vt:lpstr>Resources</vt:lpstr>
      <vt:lpstr>Stay in touch!</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2017-03-22T01:33:52Z</dcterms:created>
  <dcterms:modified xsi:type="dcterms:W3CDTF">2017-03-22T02:07:48Z</dcterms:modified>
</cp:coreProperties>
</file>