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88" r:id="rId5"/>
    <p:sldId id="257" r:id="rId6"/>
    <p:sldId id="283" r:id="rId7"/>
    <p:sldId id="267" r:id="rId8"/>
    <p:sldId id="284" r:id="rId9"/>
    <p:sldId id="289" r:id="rId10"/>
    <p:sldId id="290" r:id="rId11"/>
    <p:sldId id="291" r:id="rId12"/>
    <p:sldId id="285" r:id="rId13"/>
    <p:sldId id="265" r:id="rId14"/>
    <p:sldId id="261" r:id="rId15"/>
    <p:sldId id="262" r:id="rId16"/>
    <p:sldId id="263" r:id="rId17"/>
    <p:sldId id="274" r:id="rId18"/>
    <p:sldId id="264" r:id="rId19"/>
    <p:sldId id="268" r:id="rId20"/>
    <p:sldId id="269" r:id="rId21"/>
    <p:sldId id="271" r:id="rId22"/>
    <p:sldId id="272" r:id="rId23"/>
    <p:sldId id="275" r:id="rId24"/>
    <p:sldId id="276" r:id="rId25"/>
    <p:sldId id="273" r:id="rId26"/>
    <p:sldId id="287" r:id="rId27"/>
    <p:sldId id="277" r:id="rId28"/>
    <p:sldId id="278" r:id="rId29"/>
    <p:sldId id="279" r:id="rId30"/>
    <p:sldId id="280" r:id="rId31"/>
    <p:sldId id="292" r:id="rId32"/>
    <p:sldId id="282" r:id="rId33"/>
    <p:sldId id="266" r:id="rId34"/>
    <p:sldId id="28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BDFFBD"/>
    <a:srgbClr val="E2F0DB"/>
    <a:srgbClr val="8FE2FF"/>
    <a:srgbClr val="0000FF"/>
    <a:srgbClr val="757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F545-049C-47ED-9E9B-673AD3CE8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570A-2AB2-43D5-B3B8-551C52A92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C9C44-1396-45EB-8614-A94E8004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19FF9-4C07-4127-8185-0170F605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47668-2924-4EEF-AD35-76134DD9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3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EE2-9EEE-4F5D-8864-F6197B5D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C7D4E-5449-467D-98E3-E0C271983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AA80-9ED3-4560-8766-244327D3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A8BD4-0B68-4C9A-B9A4-77F85B40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BCAA3-AC3A-46DF-89D1-32292958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C00F4-4A17-4846-A5D4-5E3C5FD2C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64840-79AD-4433-AECF-DCC1558E7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5518-1AEA-45FD-8203-067626FE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87813-B958-4095-9FEA-4B4B59E0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0CB96-086E-41C1-AB75-3DEB3D9D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7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65E3-5588-4DFE-A555-F5D8F29B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9BB2-779A-43FB-BD33-04C99BFD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0658B-13F1-4534-BAB3-E69C3F6E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82573-42E5-496A-8265-098FD1E0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52BB-3AF3-4DE9-A6DA-A8B069CC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7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0BF8-1057-492D-89B9-BEF5810E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1145-91B6-489F-B02E-D49E14630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112E-78B6-4E62-956C-58308FA8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203A0-8CD5-457F-9BA1-038C55FC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996E-EB20-4697-B3C3-1D948056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4582-2A0E-427E-A113-C203208B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80F7-312B-46A4-B931-88CDEA17D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419B-3C36-4D05-AB28-59CA0C3CF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A74FC-1F3C-4F35-AE43-FFC29B5C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2BEAF-5AA5-4EB1-8461-8B68EEF4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BD3EB-0001-44E0-B79A-D6FAD7DE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13A5-6D93-4E56-AA27-F185E653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2E0F6-A6D8-4615-85A9-F008B74B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1719F-AA1A-4AE0-BCE8-16EFD0201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02898-E2D6-4C9A-8038-08BADB0AC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F3658-9248-49E4-985C-047AEED6D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B0828-9F80-49C8-B9D1-130E8369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9B15D-9D5F-43E0-B793-2171F1E5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FCAD9-504E-48FA-9BA9-F5794899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3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B620-767D-418D-A317-1473D0C7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549B7-0AFA-4F16-A2A2-0E63EE20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28396-A058-4D40-9080-4AB623BA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82E45-A25C-4A59-A0E3-EC10D8D7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2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B2B5B-DC6F-4BA0-BA4E-BBB35E8C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4609A-29AE-4295-9CA2-AE8F390B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7F897-7031-45C1-8E51-6168D4B3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9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7519-275B-4C65-AD00-B96634CB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2C52-6A85-4A17-87F1-2E6C67D6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82E07-3AC1-49E4-B200-6EBC81EA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F5AC0-C98E-401B-B33B-4B849D71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4D67D-E548-4EBC-9041-6954AF9A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FBDB6-F69E-4311-8756-24C6CD32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8BB8-4B81-4BC9-85D1-B4737A0B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01AB8-46C9-43E6-92A4-BA923E69F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F38FB-AB06-449F-9849-B71D8058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995E4-745D-44D6-98F4-D73CEF2D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ED62-D395-4440-A49F-0A3625A3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269A6-9A47-4011-A96D-26C34B7F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E794A-DDDD-4205-B99A-9F60EAEC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51D1C-6DCA-4B4E-8C64-E6C95135A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889D-94EA-46E2-9E6B-423B62DAE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22D9-6DCD-43C0-9E1F-94916385B60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D111-D0BE-4EC5-8304-A41854D71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AD6F3-ECD0-4B3F-A46F-4EEE0584E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D83D-BFE3-4049-8B30-E2DA6BA4E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8.19.20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599AA-0257-4F7C-8FDC-90FE03DEF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Emily Makowski</a:t>
            </a:r>
          </a:p>
          <a:p>
            <a:pPr algn="l"/>
            <a:r>
              <a:rPr lang="en-US" dirty="0"/>
              <a:t>Patrick </a:t>
            </a:r>
            <a:r>
              <a:rPr lang="en-US" dirty="0" err="1"/>
              <a:t>Kinnunen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8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374D-7145-4198-944A-8A94EB10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 clones on the pareto 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AC47-7151-40FA-A43F-A7BDACA2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 &gt; L = N = E = F are the most common residues added</a:t>
            </a:r>
          </a:p>
          <a:p>
            <a:pPr lvl="1"/>
            <a:r>
              <a:rPr lang="en-US" dirty="0"/>
              <a:t>Mostly W</a:t>
            </a:r>
          </a:p>
          <a:p>
            <a:r>
              <a:rPr lang="en-US" dirty="0"/>
              <a:t>52A(P) is the most common residue mutated away from</a:t>
            </a:r>
          </a:p>
          <a:p>
            <a:r>
              <a:rPr lang="en-US" dirty="0"/>
              <a:t>EM45-005 &gt; EM8 are the most common base sequences found on the pareto frontier</a:t>
            </a:r>
          </a:p>
          <a:p>
            <a:endParaRPr lang="en-US" dirty="0"/>
          </a:p>
          <a:p>
            <a:r>
              <a:rPr lang="en-US" dirty="0"/>
              <a:t>We could clone these for evaluation</a:t>
            </a:r>
          </a:p>
          <a:p>
            <a:pPr lvl="1"/>
            <a:r>
              <a:rPr lang="en-US" dirty="0"/>
              <a:t>After 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75808EC-7620-44E9-BD7B-AD2732CFD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47" t="50000" r="10417" b="7775"/>
          <a:stretch/>
        </p:blipFill>
        <p:spPr>
          <a:xfrm>
            <a:off x="8678334" y="3770842"/>
            <a:ext cx="2954868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7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E9BD-7648-480E-9E4B-C9C00F88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41 clones to make and 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5A5F-5A0F-404F-A61B-70B28089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2" y="1825625"/>
            <a:ext cx="5952067" cy="4351338"/>
          </a:xfrm>
        </p:spPr>
        <p:txBody>
          <a:bodyPr/>
          <a:lstStyle/>
          <a:p>
            <a:r>
              <a:rPr lang="en-US" dirty="0"/>
              <a:t>2 populations – focused on either antigen binding or specificity</a:t>
            </a:r>
          </a:p>
          <a:p>
            <a:pPr lvl="1"/>
            <a:r>
              <a:rPr lang="en-US" dirty="0"/>
              <a:t>Evaluate the tunability of the analysis</a:t>
            </a:r>
          </a:p>
          <a:p>
            <a:pPr lvl="1"/>
            <a:r>
              <a:rPr lang="en-US" dirty="0"/>
              <a:t>Evaluate the quality of analysis for different properties</a:t>
            </a:r>
          </a:p>
          <a:p>
            <a:pPr lvl="2"/>
            <a:r>
              <a:rPr lang="en-US" dirty="0"/>
              <a:t>Currently we think it’s stronger for antigen binding than </a:t>
            </a:r>
            <a:r>
              <a:rPr lang="en-US" dirty="0" err="1"/>
              <a:t>polyspecificty</a:t>
            </a:r>
            <a:r>
              <a:rPr lang="en-US" dirty="0"/>
              <a:t> binding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796F223-EBB4-43CA-956C-E776EB851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05" t="50000" r="9514" b="5605"/>
          <a:stretch/>
        </p:blipFill>
        <p:spPr>
          <a:xfrm>
            <a:off x="1075266" y="1617132"/>
            <a:ext cx="3979335" cy="37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4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81" y="3913594"/>
            <a:ext cx="136762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NGS data from screen/sort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561" y="3271150"/>
            <a:ext cx="169760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Unirep</a:t>
            </a:r>
            <a:r>
              <a:rPr lang="en-US" sz="1600" dirty="0"/>
              <a:t> representations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85" y="2368509"/>
            <a:ext cx="149882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Analog data from isolated clones</a:t>
            </a:r>
          </a:p>
        </p:txBody>
      </p:sp>
      <p:cxnSp>
        <p:nvCxnSpPr>
          <p:cNvPr id="8" name="Elbow Connector 7"/>
          <p:cNvCxnSpPr>
            <a:stCxn id="6" idx="3"/>
            <a:endCxn id="5" idx="1"/>
          </p:cNvCxnSpPr>
          <p:nvPr/>
        </p:nvCxnSpPr>
        <p:spPr>
          <a:xfrm>
            <a:off x="1632005" y="2784008"/>
            <a:ext cx="725556" cy="779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1632005" y="3563538"/>
            <a:ext cx="725556" cy="765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9" idx="1"/>
          </p:cNvCxnSpPr>
          <p:nvPr/>
        </p:nvCxnSpPr>
        <p:spPr>
          <a:xfrm>
            <a:off x="4055164" y="3563538"/>
            <a:ext cx="375700" cy="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30864" y="3153339"/>
            <a:ext cx="97204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LDA on </a:t>
            </a:r>
            <a:r>
              <a:rPr lang="en-US" sz="1600" dirty="0" err="1"/>
              <a:t>unirep</a:t>
            </a:r>
            <a:r>
              <a:rPr lang="en-US" sz="1600" dirty="0"/>
              <a:t> features</a:t>
            </a:r>
          </a:p>
        </p:txBody>
      </p:sp>
      <p:cxnSp>
        <p:nvCxnSpPr>
          <p:cNvPr id="25" name="Straight Arrow Connector 24"/>
          <p:cNvCxnSpPr>
            <a:stCxn id="19" idx="3"/>
            <a:endCxn id="26" idx="1"/>
          </p:cNvCxnSpPr>
          <p:nvPr/>
        </p:nvCxnSpPr>
        <p:spPr>
          <a:xfrm>
            <a:off x="5402911" y="3568838"/>
            <a:ext cx="37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8611" y="3153339"/>
            <a:ext cx="11111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Pareto curve for features</a:t>
            </a:r>
          </a:p>
        </p:txBody>
      </p:sp>
      <p:cxnSp>
        <p:nvCxnSpPr>
          <p:cNvPr id="31" name="Elbow Connector 30"/>
          <p:cNvCxnSpPr>
            <a:stCxn id="6" idx="3"/>
            <a:endCxn id="26" idx="0"/>
          </p:cNvCxnSpPr>
          <p:nvPr/>
        </p:nvCxnSpPr>
        <p:spPr>
          <a:xfrm>
            <a:off x="1632005" y="2784008"/>
            <a:ext cx="4702203" cy="369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25794" y="2507007"/>
            <a:ext cx="2119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Functionalizing LDA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51590" y="1195942"/>
            <a:ext cx="149882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Propose new mutations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52198" y="2045343"/>
            <a:ext cx="16976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Unirep</a:t>
            </a:r>
            <a:r>
              <a:rPr lang="en-US" sz="1600" dirty="0"/>
              <a:t> Representations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23760" y="3096994"/>
            <a:ext cx="1554480" cy="933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Plot new mutations on </a:t>
            </a:r>
            <a:r>
              <a:rPr lang="en-US" sz="1600" dirty="0" err="1"/>
              <a:t>pareto</a:t>
            </a:r>
            <a:r>
              <a:rPr lang="en-US" sz="1600" dirty="0"/>
              <a:t> curve</a:t>
            </a:r>
          </a:p>
        </p:txBody>
      </p: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>
            <a:off x="8001000" y="1780717"/>
            <a:ext cx="0" cy="26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0" idx="0"/>
          </p:cNvCxnSpPr>
          <p:nvPr/>
        </p:nvCxnSpPr>
        <p:spPr>
          <a:xfrm>
            <a:off x="8001000" y="2630118"/>
            <a:ext cx="0" cy="46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10" idx="1"/>
          </p:cNvCxnSpPr>
          <p:nvPr/>
        </p:nvCxnSpPr>
        <p:spPr>
          <a:xfrm flipV="1">
            <a:off x="6889805" y="3563538"/>
            <a:ext cx="333955" cy="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958886" y="3024929"/>
            <a:ext cx="1232452" cy="1077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New suggested mutations/sites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87" y="4203218"/>
            <a:ext cx="2819732" cy="26202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495" y="4286709"/>
            <a:ext cx="2644804" cy="2457672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8436334" y="5538083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621201" y="6130455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68469" y="6013731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11546" y="5772646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28665" y="5432055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781221" y="4748373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60" name="Group 59"/>
          <p:cNvGrpSpPr/>
          <p:nvPr/>
        </p:nvGrpSpPr>
        <p:grpSpPr>
          <a:xfrm>
            <a:off x="7295320" y="6238913"/>
            <a:ext cx="1212575" cy="276999"/>
            <a:chOff x="5533113" y="5844208"/>
            <a:chExt cx="1038142" cy="276999"/>
          </a:xfrm>
        </p:grpSpPr>
        <p:sp>
          <p:nvSpPr>
            <p:cNvPr id="56" name="Oval 55"/>
            <p:cNvSpPr/>
            <p:nvPr/>
          </p:nvSpPr>
          <p:spPr>
            <a:xfrm>
              <a:off x="5608648" y="5952476"/>
              <a:ext cx="71562" cy="7156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08649" y="5844208"/>
              <a:ext cx="962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= New clone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33113" y="5872964"/>
              <a:ext cx="979996" cy="2186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Oval 60"/>
          <p:cNvSpPr/>
          <p:nvPr/>
        </p:nvSpPr>
        <p:spPr>
          <a:xfrm>
            <a:off x="8239536" y="5082450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47327" y="4784154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3" name="Oval 62"/>
          <p:cNvSpPr/>
          <p:nvPr/>
        </p:nvSpPr>
        <p:spPr>
          <a:xfrm>
            <a:off x="7883222" y="5531446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235559" y="5339364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364772" y="5779025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10" idx="3"/>
            <a:endCxn id="70" idx="1"/>
          </p:cNvCxnSpPr>
          <p:nvPr/>
        </p:nvCxnSpPr>
        <p:spPr>
          <a:xfrm>
            <a:off x="8778240" y="3563538"/>
            <a:ext cx="367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145988" y="2988425"/>
            <a:ext cx="1385513" cy="1150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Analyze suggested “good” new clones</a:t>
            </a:r>
          </a:p>
        </p:txBody>
      </p:sp>
      <p:cxnSp>
        <p:nvCxnSpPr>
          <p:cNvPr id="74" name="Straight Arrow Connector 73"/>
          <p:cNvCxnSpPr>
            <a:stCxn id="70" idx="3"/>
            <a:endCxn id="36" idx="1"/>
          </p:cNvCxnSpPr>
          <p:nvPr/>
        </p:nvCxnSpPr>
        <p:spPr>
          <a:xfrm>
            <a:off x="10531501" y="3563538"/>
            <a:ext cx="427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 rot="19444761">
            <a:off x="7833110" y="5158336"/>
            <a:ext cx="299996" cy="118198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7576" y="5130668"/>
            <a:ext cx="8468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new clones</a:t>
            </a:r>
          </a:p>
        </p:txBody>
      </p:sp>
      <p:cxnSp>
        <p:nvCxnSpPr>
          <p:cNvPr id="12" name="Straight Arrow Connector 11"/>
          <p:cNvCxnSpPr>
            <a:stCxn id="7" idx="3"/>
            <a:endCxn id="3" idx="2"/>
          </p:cNvCxnSpPr>
          <p:nvPr/>
        </p:nvCxnSpPr>
        <p:spPr>
          <a:xfrm>
            <a:off x="6794390" y="5592333"/>
            <a:ext cx="1067245" cy="24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Title 1"/>
          <p:cNvSpPr txBox="1">
            <a:spLocks/>
          </p:cNvSpPr>
          <p:nvPr/>
        </p:nvSpPr>
        <p:spPr>
          <a:xfrm>
            <a:off x="858740" y="-35897"/>
            <a:ext cx="101902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 flow chart – Pareto optimization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2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flow chart – Feature analysis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0488" y="2211104"/>
            <a:ext cx="136762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NGS data from screen/sort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6955" y="2349604"/>
            <a:ext cx="169760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Unirep</a:t>
            </a:r>
            <a:r>
              <a:rPr lang="en-US" sz="1600" dirty="0"/>
              <a:t> </a:t>
            </a:r>
            <a:r>
              <a:rPr lang="en-US" sz="1600" b="1" dirty="0"/>
              <a:t>full</a:t>
            </a:r>
            <a:r>
              <a:rPr lang="en-US" sz="1600" dirty="0"/>
              <a:t> representations</a:t>
            </a:r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>
            <a:off x="2268112" y="2626603"/>
            <a:ext cx="188843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0422" y="2211104"/>
            <a:ext cx="97204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Identify best nodes</a:t>
            </a:r>
          </a:p>
        </p:txBody>
      </p:sp>
      <p:cxnSp>
        <p:nvCxnSpPr>
          <p:cNvPr id="25" name="Straight Arrow Connector 24"/>
          <p:cNvCxnSpPr>
            <a:stCxn id="19" idx="3"/>
            <a:endCxn id="26" idx="1"/>
          </p:cNvCxnSpPr>
          <p:nvPr/>
        </p:nvCxnSpPr>
        <p:spPr>
          <a:xfrm flipV="1">
            <a:off x="5312469" y="2611213"/>
            <a:ext cx="185864" cy="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98333" y="2072604"/>
            <a:ext cx="173139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Compare distributions for best nodes at each position</a:t>
            </a:r>
          </a:p>
        </p:txBody>
      </p:sp>
      <p:cxnSp>
        <p:nvCxnSpPr>
          <p:cNvPr id="18" name="Straight Arrow Connector 17"/>
          <p:cNvCxnSpPr>
            <a:stCxn id="5" idx="3"/>
            <a:endCxn id="19" idx="1"/>
          </p:cNvCxnSpPr>
          <p:nvPr/>
        </p:nvCxnSpPr>
        <p:spPr>
          <a:xfrm flipV="1">
            <a:off x="4154558" y="2626603"/>
            <a:ext cx="185864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18846" y="2072603"/>
            <a:ext cx="173139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Find new amino acids with high differentiation between classes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39359" y="2072604"/>
            <a:ext cx="1232452" cy="1077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New suggested mutations/sites</a:t>
            </a:r>
          </a:p>
        </p:txBody>
      </p:sp>
      <p:cxnSp>
        <p:nvCxnSpPr>
          <p:cNvPr id="21" name="Straight Arrow Connector 20"/>
          <p:cNvCxnSpPr>
            <a:stCxn id="33" idx="3"/>
            <a:endCxn id="58" idx="1"/>
          </p:cNvCxnSpPr>
          <p:nvPr/>
        </p:nvCxnSpPr>
        <p:spPr>
          <a:xfrm>
            <a:off x="9350242" y="2611212"/>
            <a:ext cx="389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33" idx="1"/>
          </p:cNvCxnSpPr>
          <p:nvPr/>
        </p:nvCxnSpPr>
        <p:spPr>
          <a:xfrm flipV="1">
            <a:off x="7229729" y="2611212"/>
            <a:ext cx="389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3" y="4055872"/>
            <a:ext cx="3457820" cy="266636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4154558" y="4219900"/>
            <a:ext cx="3052578" cy="2404084"/>
            <a:chOff x="336480" y="4351039"/>
            <a:chExt cx="3052578" cy="2404084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98" t="7065" r="51301" b="88763"/>
            <a:stretch/>
          </p:blipFill>
          <p:spPr>
            <a:xfrm>
              <a:off x="1376945" y="4351039"/>
              <a:ext cx="810009" cy="13500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80" y="4486040"/>
              <a:ext cx="3052578" cy="2269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99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4C5F-87FE-4F97-81A4-D643748E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nodes that classify 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E6C9-3BD1-4C45-85F6-5CFB3357D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849, 1146, 1899 – determined by seeing which features(nodes) best classified dataset with SVM with high penalty on feature coefficients </a:t>
            </a:r>
          </a:p>
          <a:p>
            <a:pPr lvl="1"/>
            <a:r>
              <a:rPr lang="en-US" dirty="0"/>
              <a:t>Small coefficients become zero</a:t>
            </a:r>
          </a:p>
          <a:p>
            <a:pPr lvl="1"/>
            <a:r>
              <a:rPr lang="en-US" dirty="0"/>
              <a:t>If only three features are non-zero, then features 849, 1146, and 1899 are the best features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31F321-0507-448E-A12F-FF2D079F4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85" y="4223024"/>
            <a:ext cx="3463546" cy="25760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C38BE2-681F-4FCF-91A1-D9A3EB736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569" y="4223024"/>
            <a:ext cx="3463546" cy="25760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35EB2D-E818-4893-89B0-383ABBA7D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227" y="4223024"/>
            <a:ext cx="3463546" cy="257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8C36-B86D-4000-840D-A3F93F07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difference between specific and nonspecific clone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4D26-AC11-4106-A3FB-0DECF9BCC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067"/>
            <a:ext cx="10515600" cy="4034896"/>
          </a:xfrm>
        </p:spPr>
        <p:txBody>
          <a:bodyPr/>
          <a:lstStyle/>
          <a:p>
            <a:r>
              <a:rPr lang="en-US" dirty="0"/>
              <a:t>Jansen Shannon entropy – symmetric divergence between distributions</a:t>
            </a:r>
          </a:p>
          <a:p>
            <a:pPr lvl="1"/>
            <a:r>
              <a:rPr lang="en-US" dirty="0"/>
              <a:t>Quantifies distance between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24788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8784AE6-3644-4C92-8550-A3BDF689D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" y="1545714"/>
            <a:ext cx="7164451" cy="1775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CA6FF6-FF99-4CC5-BDF3-6A3B667B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specific and nonspecific clones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7BDE1C-5F3E-461D-B7C3-43791034E2F2}"/>
              </a:ext>
            </a:extLst>
          </p:cNvPr>
          <p:cNvSpPr txBox="1"/>
          <p:nvPr/>
        </p:nvSpPr>
        <p:spPr>
          <a:xfrm>
            <a:off x="7253056" y="2121764"/>
            <a:ext cx="92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849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A3D4BA-23D8-4D32-9F12-D8EDC5B914B1}"/>
              </a:ext>
            </a:extLst>
          </p:cNvPr>
          <p:cNvSpPr txBox="1"/>
          <p:nvPr/>
        </p:nvSpPr>
        <p:spPr>
          <a:xfrm>
            <a:off x="7253056" y="3749153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1146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55679-1C75-4E81-8075-C0691F8E2861}"/>
              </a:ext>
            </a:extLst>
          </p:cNvPr>
          <p:cNvSpPr txBox="1"/>
          <p:nvPr/>
        </p:nvSpPr>
        <p:spPr>
          <a:xfrm>
            <a:off x="7253056" y="5448536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1899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A06C25-31C2-4C2B-AD4A-D457E745A319}"/>
              </a:ext>
            </a:extLst>
          </p:cNvPr>
          <p:cNvSpPr txBox="1"/>
          <p:nvPr/>
        </p:nvSpPr>
        <p:spPr>
          <a:xfrm>
            <a:off x="177553" y="1703323"/>
            <a:ext cx="176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Circles mark mutated residues</a:t>
            </a:r>
          </a:p>
        </p:txBody>
      </p:sp>
      <p:pic>
        <p:nvPicPr>
          <p:cNvPr id="27" name="Picture 26" descr="A picture containing food&#10;&#10;Description automatically generated">
            <a:extLst>
              <a:ext uri="{FF2B5EF4-FFF2-40B4-BE49-F238E27FC236}">
                <a16:creationId xmlns:a16="http://schemas.microsoft.com/office/drawing/2014/main" id="{DE029802-61B2-400E-AB49-47714B898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4261"/>
            <a:ext cx="7164451" cy="1775192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CC6FE0-15C9-4FFE-A998-1C83FA171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" y="5082808"/>
            <a:ext cx="7164451" cy="177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9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C437AD7-27A5-4BEB-84B0-C423744F7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3" r="4128"/>
          <a:stretch/>
        </p:blipFill>
        <p:spPr>
          <a:xfrm>
            <a:off x="2938507" y="0"/>
            <a:ext cx="5857581" cy="2193428"/>
          </a:xfrm>
          <a:prstGeom prst="rect">
            <a:avLst/>
          </a:prstGeom>
        </p:spPr>
      </p:pic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907CB44D-E9F7-4E19-BDDB-BF7C31BF47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6" r="3844"/>
          <a:stretch/>
        </p:blipFill>
        <p:spPr>
          <a:xfrm>
            <a:off x="2938507" y="2244621"/>
            <a:ext cx="5857583" cy="219342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5565FF-4B38-42CC-A15F-BAAFF2AE8D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7" r="4034"/>
          <a:stretch/>
        </p:blipFill>
        <p:spPr>
          <a:xfrm>
            <a:off x="2938507" y="4633808"/>
            <a:ext cx="5857583" cy="21934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35362-20F9-4606-A29B-AC85F7A30578}"/>
              </a:ext>
            </a:extLst>
          </p:cNvPr>
          <p:cNvCxnSpPr>
            <a:cxnSpLocks/>
          </p:cNvCxnSpPr>
          <p:nvPr/>
        </p:nvCxnSpPr>
        <p:spPr>
          <a:xfrm flipH="1">
            <a:off x="7747247" y="184666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390934-E769-4A9E-B9CC-D7C66CA5B8CD}"/>
              </a:ext>
            </a:extLst>
          </p:cNvPr>
          <p:cNvCxnSpPr>
            <a:cxnSpLocks/>
          </p:cNvCxnSpPr>
          <p:nvPr/>
        </p:nvCxnSpPr>
        <p:spPr>
          <a:xfrm flipH="1">
            <a:off x="7853778" y="454241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7CA17D-85A9-4770-BF08-E04BF84D93D8}"/>
              </a:ext>
            </a:extLst>
          </p:cNvPr>
          <p:cNvCxnSpPr>
            <a:cxnSpLocks/>
          </p:cNvCxnSpPr>
          <p:nvPr/>
        </p:nvCxnSpPr>
        <p:spPr>
          <a:xfrm>
            <a:off x="2540488" y="2593821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D5A0A9-9374-450C-B5CF-0DF5C5904C2D}"/>
              </a:ext>
            </a:extLst>
          </p:cNvPr>
          <p:cNvCxnSpPr>
            <a:cxnSpLocks/>
          </p:cNvCxnSpPr>
          <p:nvPr/>
        </p:nvCxnSpPr>
        <p:spPr>
          <a:xfrm>
            <a:off x="1778487" y="3049480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420377-6B4E-48D4-A729-7304D9B19902}"/>
              </a:ext>
            </a:extLst>
          </p:cNvPr>
          <p:cNvSpPr txBox="1"/>
          <p:nvPr/>
        </p:nvSpPr>
        <p:spPr>
          <a:xfrm>
            <a:off x="10570343" y="369332"/>
            <a:ext cx="80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98 - 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0D834-72D2-4355-9C13-DF3C4F40CE57}"/>
              </a:ext>
            </a:extLst>
          </p:cNvPr>
          <p:cNvSpPr txBox="1"/>
          <p:nvPr/>
        </p:nvSpPr>
        <p:spPr>
          <a:xfrm>
            <a:off x="10463812" y="0"/>
            <a:ext cx="9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96 -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3B4EA7-92FD-488A-B489-5AA16AA93158}"/>
              </a:ext>
            </a:extLst>
          </p:cNvPr>
          <p:cNvSpPr txBox="1"/>
          <p:nvPr/>
        </p:nvSpPr>
        <p:spPr>
          <a:xfrm>
            <a:off x="968188" y="2864814"/>
            <a:ext cx="81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52 - 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470B72-378B-46A6-83C4-E09A560D2D89}"/>
              </a:ext>
            </a:extLst>
          </p:cNvPr>
          <p:cNvSpPr txBox="1"/>
          <p:nvPr/>
        </p:nvSpPr>
        <p:spPr>
          <a:xfrm>
            <a:off x="1778488" y="2387185"/>
            <a:ext cx="87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63 - F</a:t>
            </a:r>
          </a:p>
        </p:txBody>
      </p:sp>
    </p:spTree>
    <p:extLst>
      <p:ext uri="{BB962C8B-B14F-4D97-AF65-F5344CB8AC3E}">
        <p14:creationId xmlns:p14="http://schemas.microsoft.com/office/powerpoint/2010/main" val="380631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433B-3FD5-4066-9B7F-E53BE46D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the difference between specific and nonspecific clones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F5343-8882-48D2-9FC8-DB2C91120C5D}"/>
              </a:ext>
            </a:extLst>
          </p:cNvPr>
          <p:cNvSpPr txBox="1"/>
          <p:nvPr/>
        </p:nvSpPr>
        <p:spPr>
          <a:xfrm>
            <a:off x="7119891" y="2121764"/>
            <a:ext cx="92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849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EECC2-2357-4984-BEAD-B59DD167AF9D}"/>
              </a:ext>
            </a:extLst>
          </p:cNvPr>
          <p:cNvSpPr txBox="1"/>
          <p:nvPr/>
        </p:nvSpPr>
        <p:spPr>
          <a:xfrm>
            <a:off x="7119891" y="3749153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1146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E11B2-5C78-4F73-9A64-A519459DDB71}"/>
              </a:ext>
            </a:extLst>
          </p:cNvPr>
          <p:cNvSpPr txBox="1"/>
          <p:nvPr/>
        </p:nvSpPr>
        <p:spPr>
          <a:xfrm>
            <a:off x="7119891" y="5448536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1899</a:t>
            </a:r>
          </a:p>
        </p:txBody>
      </p:sp>
      <p:pic>
        <p:nvPicPr>
          <p:cNvPr id="25" name="Picture 2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D96C035-D791-4835-BD2E-A0FF74018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885766" cy="170614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910D6A6D-1684-4FFC-B81C-4F9390131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6828"/>
            <a:ext cx="6885766" cy="1706140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A8FFF4-2144-4F35-8408-5C79C2B6D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5938"/>
            <a:ext cx="6885766" cy="17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4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BE6C78-4C2C-45F4-9F90-8C17893EC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6" r="3949"/>
          <a:stretch/>
        </p:blipFill>
        <p:spPr>
          <a:xfrm>
            <a:off x="3026613" y="-6813"/>
            <a:ext cx="6138774" cy="2287114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061613DA-4A75-416D-961F-AA5554D320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6" r="3949"/>
          <a:stretch/>
        </p:blipFill>
        <p:spPr>
          <a:xfrm>
            <a:off x="3021837" y="2279040"/>
            <a:ext cx="6138774" cy="2287114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B9D6C7-A73E-4401-9B47-1DB02C3C4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6" r="3949"/>
          <a:stretch/>
        </p:blipFill>
        <p:spPr>
          <a:xfrm>
            <a:off x="3026613" y="4570886"/>
            <a:ext cx="6138774" cy="228711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35362-20F9-4606-A29B-AC85F7A30578}"/>
              </a:ext>
            </a:extLst>
          </p:cNvPr>
          <p:cNvCxnSpPr>
            <a:cxnSpLocks/>
          </p:cNvCxnSpPr>
          <p:nvPr/>
        </p:nvCxnSpPr>
        <p:spPr>
          <a:xfrm flipH="1">
            <a:off x="8066846" y="213064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390934-E769-4A9E-B9CC-D7C66CA5B8CD}"/>
              </a:ext>
            </a:extLst>
          </p:cNvPr>
          <p:cNvCxnSpPr>
            <a:cxnSpLocks/>
          </p:cNvCxnSpPr>
          <p:nvPr/>
        </p:nvCxnSpPr>
        <p:spPr>
          <a:xfrm flipH="1">
            <a:off x="8158579" y="549791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0C780-9361-404D-AA71-3241C45ACDBA}"/>
              </a:ext>
            </a:extLst>
          </p:cNvPr>
          <p:cNvCxnSpPr>
            <a:cxnSpLocks/>
          </p:cNvCxnSpPr>
          <p:nvPr/>
        </p:nvCxnSpPr>
        <p:spPr>
          <a:xfrm flipH="1">
            <a:off x="8013579" y="6039774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713A6E-A1A4-42F7-8C3B-36C80B729060}"/>
              </a:ext>
            </a:extLst>
          </p:cNvPr>
          <p:cNvCxnSpPr>
            <a:cxnSpLocks/>
          </p:cNvCxnSpPr>
          <p:nvPr/>
        </p:nvCxnSpPr>
        <p:spPr>
          <a:xfrm>
            <a:off x="2034465" y="3875104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7CA17D-85A9-4770-BF08-E04BF84D93D8}"/>
              </a:ext>
            </a:extLst>
          </p:cNvPr>
          <p:cNvCxnSpPr>
            <a:cxnSpLocks/>
          </p:cNvCxnSpPr>
          <p:nvPr/>
        </p:nvCxnSpPr>
        <p:spPr>
          <a:xfrm>
            <a:off x="2735800" y="2658863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D5A0A9-9374-450C-B5CF-0DF5C5904C2D}"/>
              </a:ext>
            </a:extLst>
          </p:cNvPr>
          <p:cNvCxnSpPr>
            <a:cxnSpLocks/>
          </p:cNvCxnSpPr>
          <p:nvPr/>
        </p:nvCxnSpPr>
        <p:spPr>
          <a:xfrm>
            <a:off x="1963444" y="2783151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D10358-6E0F-4E89-98DD-C915DFD0F9C0}"/>
              </a:ext>
            </a:extLst>
          </p:cNvPr>
          <p:cNvCxnSpPr>
            <a:cxnSpLocks/>
          </p:cNvCxnSpPr>
          <p:nvPr/>
        </p:nvCxnSpPr>
        <p:spPr>
          <a:xfrm>
            <a:off x="2806823" y="3990514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EE5FEA-F73E-4A22-A281-B73DF544EF28}"/>
              </a:ext>
            </a:extLst>
          </p:cNvPr>
          <p:cNvSpPr txBox="1"/>
          <p:nvPr/>
        </p:nvSpPr>
        <p:spPr>
          <a:xfrm>
            <a:off x="10588102" y="5855108"/>
            <a:ext cx="10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96 - 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100D0E-0055-4044-BD92-3B45C9051654}"/>
              </a:ext>
            </a:extLst>
          </p:cNvPr>
          <p:cNvSpPr txBox="1"/>
          <p:nvPr/>
        </p:nvSpPr>
        <p:spPr>
          <a:xfrm>
            <a:off x="1183342" y="3659651"/>
            <a:ext cx="81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53 -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420377-6B4E-48D4-A729-7304D9B19902}"/>
              </a:ext>
            </a:extLst>
          </p:cNvPr>
          <p:cNvSpPr txBox="1"/>
          <p:nvPr/>
        </p:nvSpPr>
        <p:spPr>
          <a:xfrm>
            <a:off x="10824836" y="448894"/>
            <a:ext cx="10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98 - 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0D834-72D2-4355-9C13-DF3C4F40CE57}"/>
              </a:ext>
            </a:extLst>
          </p:cNvPr>
          <p:cNvSpPr txBox="1"/>
          <p:nvPr/>
        </p:nvSpPr>
        <p:spPr>
          <a:xfrm>
            <a:off x="10713867" y="0"/>
            <a:ext cx="10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96 -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E3EE2B-0B73-4395-9F76-D0501481D94B}"/>
              </a:ext>
            </a:extLst>
          </p:cNvPr>
          <p:cNvSpPr txBox="1"/>
          <p:nvPr/>
        </p:nvSpPr>
        <p:spPr>
          <a:xfrm>
            <a:off x="1981941" y="3875104"/>
            <a:ext cx="88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64 - 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3B4EA7-92FD-488A-B489-5AA16AA93158}"/>
              </a:ext>
            </a:extLst>
          </p:cNvPr>
          <p:cNvSpPr txBox="1"/>
          <p:nvPr/>
        </p:nvSpPr>
        <p:spPr>
          <a:xfrm>
            <a:off x="950259" y="2593821"/>
            <a:ext cx="103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52A - 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470B72-378B-46A6-83C4-E09A560D2D89}"/>
              </a:ext>
            </a:extLst>
          </p:cNvPr>
          <p:cNvSpPr txBox="1"/>
          <p:nvPr/>
        </p:nvSpPr>
        <p:spPr>
          <a:xfrm>
            <a:off x="1900518" y="2387185"/>
            <a:ext cx="82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63 - F</a:t>
            </a:r>
          </a:p>
        </p:txBody>
      </p:sp>
    </p:spTree>
    <p:extLst>
      <p:ext uri="{BB962C8B-B14F-4D97-AF65-F5344CB8AC3E}">
        <p14:creationId xmlns:p14="http://schemas.microsoft.com/office/powerpoint/2010/main" val="316680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6D4C-2291-4F48-BECF-487590D6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EM11 – </a:t>
            </a:r>
            <a:r>
              <a:rPr lang="en-US" dirty="0" err="1"/>
              <a:t>mAb</a:t>
            </a:r>
            <a:r>
              <a:rPr lang="en-US" dirty="0"/>
              <a:t> </a:t>
            </a:r>
            <a:r>
              <a:rPr lang="en-US" dirty="0" err="1"/>
              <a:t>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20EE-2C70-49BD-97C8-E4192493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Process Classifier – </a:t>
            </a:r>
          </a:p>
          <a:p>
            <a:pPr lvl="1"/>
            <a:r>
              <a:rPr lang="en-US" dirty="0"/>
              <a:t>Model with 3 sequence-based features and 86% accuracy on a test set</a:t>
            </a:r>
          </a:p>
          <a:p>
            <a:pPr lvl="1"/>
            <a:r>
              <a:rPr lang="en-US" dirty="0"/>
              <a:t>Decision surface for short kernel length-scale</a:t>
            </a:r>
          </a:p>
          <a:p>
            <a:pPr lvl="1"/>
            <a:r>
              <a:rPr lang="en-US" dirty="0"/>
              <a:t>High spearman correlation with isolated clones for long kernel length-scale</a:t>
            </a:r>
          </a:p>
          <a:p>
            <a:r>
              <a:rPr lang="en-US" dirty="0"/>
              <a:t>What’s next?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3BE07B1-2E9C-4671-A0E4-E0E11F845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07" y="3846478"/>
            <a:ext cx="3835488" cy="2852644"/>
          </a:xfrm>
          <a:prstGeom prst="rect">
            <a:avLst/>
          </a:prstGeom>
        </p:spPr>
      </p:pic>
      <p:pic>
        <p:nvPicPr>
          <p:cNvPr id="13" name="Picture 1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5AED410-16D6-4A7C-8F03-994291123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819" y="3846478"/>
            <a:ext cx="3835488" cy="2852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3D351B-A1DC-4970-AD9F-C58AE51431CC}"/>
              </a:ext>
            </a:extLst>
          </p:cNvPr>
          <p:cNvSpPr txBox="1"/>
          <p:nvPr/>
        </p:nvSpPr>
        <p:spPr>
          <a:xfrm>
            <a:off x="4634143" y="3661812"/>
            <a:ext cx="229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Kernel Length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F84FA7-EDEC-480F-8E21-592FB42B0957}"/>
              </a:ext>
            </a:extLst>
          </p:cNvPr>
          <p:cNvSpPr txBox="1"/>
          <p:nvPr/>
        </p:nvSpPr>
        <p:spPr>
          <a:xfrm>
            <a:off x="8469631" y="3607783"/>
            <a:ext cx="229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Kernel Length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C4685-9C9B-4F38-9ED4-9B4188868BBE}"/>
              </a:ext>
            </a:extLst>
          </p:cNvPr>
          <p:cNvSpPr txBox="1"/>
          <p:nvPr/>
        </p:nvSpPr>
        <p:spPr>
          <a:xfrm>
            <a:off x="10037584" y="4275467"/>
            <a:ext cx="112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1E-12</a:t>
            </a:r>
          </a:p>
        </p:txBody>
      </p:sp>
    </p:spTree>
    <p:extLst>
      <p:ext uri="{BB962C8B-B14F-4D97-AF65-F5344CB8AC3E}">
        <p14:creationId xmlns:p14="http://schemas.microsoft.com/office/powerpoint/2010/main" val="1438811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C67D-F4EF-48A9-8F1D-3600FF0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Residues suggested to be interesting for specificity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9FBCCA0D-4707-4725-8C95-CEB441DE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Mutations suggested by the mutational scan (200 seqs on pareto frontier – optimized for both </a:t>
            </a:r>
            <a:r>
              <a:rPr lang="en-US" dirty="0" err="1"/>
              <a:t>psy</a:t>
            </a:r>
            <a:r>
              <a:rPr lang="en-US" dirty="0"/>
              <a:t> and ant)</a:t>
            </a:r>
          </a:p>
          <a:p>
            <a:pPr lvl="1"/>
            <a:r>
              <a:rPr lang="en-US" dirty="0"/>
              <a:t>51, 52, </a:t>
            </a:r>
            <a:r>
              <a:rPr lang="en-US" dirty="0">
                <a:solidFill>
                  <a:srgbClr val="00B050"/>
                </a:solidFill>
              </a:rPr>
              <a:t>52A</a:t>
            </a:r>
            <a:r>
              <a:rPr lang="en-US" dirty="0"/>
              <a:t>, 53, 54, 55, </a:t>
            </a:r>
            <a:r>
              <a:rPr lang="en-US" dirty="0">
                <a:solidFill>
                  <a:srgbClr val="92D050"/>
                </a:solidFill>
              </a:rPr>
              <a:t>56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57</a:t>
            </a:r>
            <a:r>
              <a:rPr lang="en-US" dirty="0"/>
              <a:t>, 58, </a:t>
            </a:r>
            <a:r>
              <a:rPr lang="en-US" dirty="0">
                <a:solidFill>
                  <a:srgbClr val="92D050"/>
                </a:solidFill>
              </a:rPr>
              <a:t>60</a:t>
            </a:r>
            <a:r>
              <a:rPr lang="en-US" dirty="0"/>
              <a:t>, 62, 98</a:t>
            </a:r>
          </a:p>
          <a:p>
            <a:pPr lvl="1"/>
            <a:endParaRPr lang="en-US" dirty="0"/>
          </a:p>
          <a:p>
            <a:r>
              <a:rPr lang="en-US" dirty="0"/>
              <a:t>Mutations suggested by the mutational scan (either high divergence between classes or high change in divergence between classes for specificity only)</a:t>
            </a:r>
          </a:p>
          <a:p>
            <a:pPr lvl="1"/>
            <a:r>
              <a:rPr lang="en-US" dirty="0"/>
              <a:t>52, 52A, 53, </a:t>
            </a:r>
            <a:r>
              <a:rPr lang="en-US" dirty="0">
                <a:solidFill>
                  <a:srgbClr val="92D050"/>
                </a:solidFill>
              </a:rPr>
              <a:t>63</a:t>
            </a:r>
            <a:r>
              <a:rPr lang="en-US" dirty="0"/>
              <a:t>, 64, </a:t>
            </a:r>
            <a:r>
              <a:rPr lang="en-US" dirty="0">
                <a:solidFill>
                  <a:srgbClr val="00B050"/>
                </a:solidFill>
              </a:rPr>
              <a:t>96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98</a:t>
            </a:r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4C465-FCD4-4592-B706-F87640BF9AEA}"/>
              </a:ext>
            </a:extLst>
          </p:cNvPr>
          <p:cNvSpPr txBox="1"/>
          <p:nvPr/>
        </p:nvSpPr>
        <p:spPr>
          <a:xfrm>
            <a:off x="9287934" y="5846544"/>
            <a:ext cx="290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Most frequently suggested</a:t>
            </a:r>
          </a:p>
          <a:p>
            <a:r>
              <a:rPr lang="en-US" dirty="0">
                <a:solidFill>
                  <a:srgbClr val="92D050"/>
                </a:solidFill>
              </a:rPr>
              <a:t>Commonly suggested</a:t>
            </a:r>
          </a:p>
        </p:txBody>
      </p:sp>
    </p:spTree>
    <p:extLst>
      <p:ext uri="{BB962C8B-B14F-4D97-AF65-F5344CB8AC3E}">
        <p14:creationId xmlns:p14="http://schemas.microsoft.com/office/powerpoint/2010/main" val="346546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433B-3FD5-4066-9B7F-E53BE46D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in the difference between antigen binding and non-antigen binding clones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F5343-8882-48D2-9FC8-DB2C91120C5D}"/>
              </a:ext>
            </a:extLst>
          </p:cNvPr>
          <p:cNvSpPr txBox="1"/>
          <p:nvPr/>
        </p:nvSpPr>
        <p:spPr>
          <a:xfrm>
            <a:off x="7119891" y="2121764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1830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EECC2-2357-4984-BEAD-B59DD167AF9D}"/>
              </a:ext>
            </a:extLst>
          </p:cNvPr>
          <p:cNvSpPr txBox="1"/>
          <p:nvPr/>
        </p:nvSpPr>
        <p:spPr>
          <a:xfrm>
            <a:off x="7119891" y="3749153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849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E11B2-5C78-4F73-9A64-A519459DDB71}"/>
              </a:ext>
            </a:extLst>
          </p:cNvPr>
          <p:cNvSpPr txBox="1"/>
          <p:nvPr/>
        </p:nvSpPr>
        <p:spPr>
          <a:xfrm>
            <a:off x="7119891" y="5448536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1146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712438-026B-4104-AF8E-B6AFA80D5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093849"/>
            <a:ext cx="7119892" cy="176415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8A86A4-F3AB-4836-AF8B-E94D3A3C2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9164"/>
            <a:ext cx="7119892" cy="176415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FAFBC1-C078-43EE-80E6-4CE014545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013"/>
            <a:ext cx="7119892" cy="17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2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02ED27-3A11-4F86-8C10-A7BB0CBE8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5" r="4365"/>
          <a:stretch/>
        </p:blipFill>
        <p:spPr>
          <a:xfrm>
            <a:off x="2806823" y="4544234"/>
            <a:ext cx="6080250" cy="229270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289F58-7314-4706-9118-055251A08E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5" r="4365"/>
          <a:stretch/>
        </p:blipFill>
        <p:spPr>
          <a:xfrm>
            <a:off x="2806823" y="2313766"/>
            <a:ext cx="6080250" cy="229270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C1D65-7F69-4807-9448-326DD33033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5" r="4365"/>
          <a:stretch/>
        </p:blipFill>
        <p:spPr>
          <a:xfrm>
            <a:off x="2806823" y="21064"/>
            <a:ext cx="6080250" cy="229270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35362-20F9-4606-A29B-AC85F7A30578}"/>
              </a:ext>
            </a:extLst>
          </p:cNvPr>
          <p:cNvCxnSpPr>
            <a:cxnSpLocks/>
          </p:cNvCxnSpPr>
          <p:nvPr/>
        </p:nvCxnSpPr>
        <p:spPr>
          <a:xfrm>
            <a:off x="1666043" y="213064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390934-E769-4A9E-B9CC-D7C66CA5B8CD}"/>
              </a:ext>
            </a:extLst>
          </p:cNvPr>
          <p:cNvCxnSpPr>
            <a:cxnSpLocks/>
          </p:cNvCxnSpPr>
          <p:nvPr/>
        </p:nvCxnSpPr>
        <p:spPr>
          <a:xfrm flipH="1">
            <a:off x="7774405" y="347709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0C780-9361-404D-AA71-3241C45ACDBA}"/>
              </a:ext>
            </a:extLst>
          </p:cNvPr>
          <p:cNvCxnSpPr>
            <a:cxnSpLocks/>
          </p:cNvCxnSpPr>
          <p:nvPr/>
        </p:nvCxnSpPr>
        <p:spPr>
          <a:xfrm flipH="1">
            <a:off x="7791635" y="2470951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D5A0A9-9374-450C-B5CF-0DF5C5904C2D}"/>
              </a:ext>
            </a:extLst>
          </p:cNvPr>
          <p:cNvCxnSpPr>
            <a:cxnSpLocks/>
          </p:cNvCxnSpPr>
          <p:nvPr/>
        </p:nvCxnSpPr>
        <p:spPr>
          <a:xfrm>
            <a:off x="1759258" y="5339919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D10358-6E0F-4E89-98DD-C915DFD0F9C0}"/>
              </a:ext>
            </a:extLst>
          </p:cNvPr>
          <p:cNvCxnSpPr>
            <a:cxnSpLocks/>
          </p:cNvCxnSpPr>
          <p:nvPr/>
        </p:nvCxnSpPr>
        <p:spPr>
          <a:xfrm>
            <a:off x="2558248" y="4825015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DEC0DB-D9E7-41FF-9797-8D66EFD89E08}"/>
              </a:ext>
            </a:extLst>
          </p:cNvPr>
          <p:cNvCxnSpPr>
            <a:cxnSpLocks/>
          </p:cNvCxnSpPr>
          <p:nvPr/>
        </p:nvCxnSpPr>
        <p:spPr>
          <a:xfrm flipH="1">
            <a:off x="7951433" y="2756517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60FA0E-01B0-4227-AB9F-FFC7D928D789}"/>
              </a:ext>
            </a:extLst>
          </p:cNvPr>
          <p:cNvSpPr txBox="1"/>
          <p:nvPr/>
        </p:nvSpPr>
        <p:spPr>
          <a:xfrm>
            <a:off x="815788" y="5193437"/>
            <a:ext cx="9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52A - 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8CD07-88D2-4EB0-AE2C-EA18D11EE471}"/>
              </a:ext>
            </a:extLst>
          </p:cNvPr>
          <p:cNvSpPr txBox="1"/>
          <p:nvPr/>
        </p:nvSpPr>
        <p:spPr>
          <a:xfrm>
            <a:off x="1759258" y="4640349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63 -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18037-1F84-44C7-965A-68CF85E01472}"/>
              </a:ext>
            </a:extLst>
          </p:cNvPr>
          <p:cNvSpPr txBox="1"/>
          <p:nvPr/>
        </p:nvSpPr>
        <p:spPr>
          <a:xfrm>
            <a:off x="10645804" y="2571851"/>
            <a:ext cx="92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98 - 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6709D2-9377-41F3-87E3-DAA0CEC311E8}"/>
              </a:ext>
            </a:extLst>
          </p:cNvPr>
          <p:cNvSpPr txBox="1"/>
          <p:nvPr/>
        </p:nvSpPr>
        <p:spPr>
          <a:xfrm>
            <a:off x="10401670" y="2244403"/>
            <a:ext cx="92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96 - 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A082E-B4DA-4658-A090-3F5751C9C050}"/>
              </a:ext>
            </a:extLst>
          </p:cNvPr>
          <p:cNvSpPr txBox="1"/>
          <p:nvPr/>
        </p:nvSpPr>
        <p:spPr>
          <a:xfrm>
            <a:off x="10401670" y="171121"/>
            <a:ext cx="9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96 - 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FFC5-56FE-4866-8F3A-6F6DB3A867ED}"/>
              </a:ext>
            </a:extLst>
          </p:cNvPr>
          <p:cNvSpPr txBox="1"/>
          <p:nvPr/>
        </p:nvSpPr>
        <p:spPr>
          <a:xfrm>
            <a:off x="815788" y="46724"/>
            <a:ext cx="87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51 - V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70A0C6-CD97-4C01-B137-BA41F9884F6F}"/>
              </a:ext>
            </a:extLst>
          </p:cNvPr>
          <p:cNvCxnSpPr>
            <a:cxnSpLocks/>
          </p:cNvCxnSpPr>
          <p:nvPr/>
        </p:nvCxnSpPr>
        <p:spPr>
          <a:xfrm flipH="1">
            <a:off x="7951433" y="679763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5FE921-7DA4-42E8-9823-18DBC917732A}"/>
              </a:ext>
            </a:extLst>
          </p:cNvPr>
          <p:cNvSpPr txBox="1"/>
          <p:nvPr/>
        </p:nvSpPr>
        <p:spPr>
          <a:xfrm>
            <a:off x="10578698" y="503175"/>
            <a:ext cx="9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98 - L</a:t>
            </a:r>
          </a:p>
        </p:txBody>
      </p:sp>
    </p:spTree>
    <p:extLst>
      <p:ext uri="{BB962C8B-B14F-4D97-AF65-F5344CB8AC3E}">
        <p14:creationId xmlns:p14="http://schemas.microsoft.com/office/powerpoint/2010/main" val="2265832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433B-3FD5-4066-9B7F-E53BE46D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in the difference between antigen binding and non-antigen binding clones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F5343-8882-48D2-9FC8-DB2C91120C5D}"/>
              </a:ext>
            </a:extLst>
          </p:cNvPr>
          <p:cNvSpPr txBox="1"/>
          <p:nvPr/>
        </p:nvSpPr>
        <p:spPr>
          <a:xfrm>
            <a:off x="7119891" y="2121764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1830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EECC2-2357-4984-BEAD-B59DD167AF9D}"/>
              </a:ext>
            </a:extLst>
          </p:cNvPr>
          <p:cNvSpPr txBox="1"/>
          <p:nvPr/>
        </p:nvSpPr>
        <p:spPr>
          <a:xfrm>
            <a:off x="7119891" y="3749153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849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E11B2-5C78-4F73-9A64-A519459DDB71}"/>
              </a:ext>
            </a:extLst>
          </p:cNvPr>
          <p:cNvSpPr txBox="1"/>
          <p:nvPr/>
        </p:nvSpPr>
        <p:spPr>
          <a:xfrm>
            <a:off x="7119891" y="5448536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1146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6EB78F-E3B5-4E72-87F2-ECE3C0FFE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3424"/>
            <a:ext cx="7119891" cy="1764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CF0584-5349-437E-9ECF-FAE6C9E81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3849"/>
            <a:ext cx="7119891" cy="1764151"/>
          </a:xfrm>
          <a:prstGeom prst="rect">
            <a:avLst/>
          </a:prstGeom>
        </p:spPr>
      </p:pic>
      <p:pic>
        <p:nvPicPr>
          <p:cNvPr id="11" name="Picture 10" descr="A picture containing antenna, object&#10;&#10;Description automatically generated">
            <a:extLst>
              <a:ext uri="{FF2B5EF4-FFF2-40B4-BE49-F238E27FC236}">
                <a16:creationId xmlns:a16="http://schemas.microsoft.com/office/drawing/2014/main" id="{2D4E0DF5-098B-4703-8C23-C712DBF14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0688"/>
            <a:ext cx="7119891" cy="17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6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914ABF-8086-488C-B4C5-B43FAA67C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0" r="4364"/>
          <a:stretch/>
        </p:blipFill>
        <p:spPr>
          <a:xfrm>
            <a:off x="2735799" y="2312781"/>
            <a:ext cx="6325447" cy="2380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253AB-C4EC-4DA6-BA87-650BFB9BE7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0" r="4364"/>
          <a:stretch/>
        </p:blipFill>
        <p:spPr>
          <a:xfrm>
            <a:off x="2735799" y="4477359"/>
            <a:ext cx="6325447" cy="2380641"/>
          </a:xfrm>
          <a:prstGeom prst="rect">
            <a:avLst/>
          </a:prstGeom>
        </p:spPr>
      </p:pic>
      <p:pic>
        <p:nvPicPr>
          <p:cNvPr id="8" name="Picture 7" descr="A picture containing antenna, object&#10;&#10;Description automatically generated">
            <a:extLst>
              <a:ext uri="{FF2B5EF4-FFF2-40B4-BE49-F238E27FC236}">
                <a16:creationId xmlns:a16="http://schemas.microsoft.com/office/drawing/2014/main" id="{7A1E9D0F-46D1-46A5-B3FD-3A08B5F578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0" r="4364"/>
          <a:stretch/>
        </p:blipFill>
        <p:spPr>
          <a:xfrm>
            <a:off x="2735800" y="-2998"/>
            <a:ext cx="6325447" cy="23806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35362-20F9-4606-A29B-AC85F7A30578}"/>
              </a:ext>
            </a:extLst>
          </p:cNvPr>
          <p:cNvCxnSpPr>
            <a:cxnSpLocks/>
          </p:cNvCxnSpPr>
          <p:nvPr/>
        </p:nvCxnSpPr>
        <p:spPr>
          <a:xfrm flipH="1">
            <a:off x="8046232" y="2920753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390934-E769-4A9E-B9CC-D7C66CA5B8CD}"/>
              </a:ext>
            </a:extLst>
          </p:cNvPr>
          <p:cNvCxnSpPr>
            <a:cxnSpLocks/>
          </p:cNvCxnSpPr>
          <p:nvPr/>
        </p:nvCxnSpPr>
        <p:spPr>
          <a:xfrm flipH="1">
            <a:off x="7864136" y="2478349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7CA17D-85A9-4770-BF08-E04BF84D93D8}"/>
              </a:ext>
            </a:extLst>
          </p:cNvPr>
          <p:cNvCxnSpPr>
            <a:cxnSpLocks/>
          </p:cNvCxnSpPr>
          <p:nvPr/>
        </p:nvCxnSpPr>
        <p:spPr>
          <a:xfrm>
            <a:off x="1608335" y="279648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D5A0A9-9374-450C-B5CF-0DF5C5904C2D}"/>
              </a:ext>
            </a:extLst>
          </p:cNvPr>
          <p:cNvCxnSpPr>
            <a:cxnSpLocks/>
          </p:cNvCxnSpPr>
          <p:nvPr/>
        </p:nvCxnSpPr>
        <p:spPr>
          <a:xfrm>
            <a:off x="1734102" y="4931546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D10358-6E0F-4E89-98DD-C915DFD0F9C0}"/>
              </a:ext>
            </a:extLst>
          </p:cNvPr>
          <p:cNvCxnSpPr>
            <a:cxnSpLocks/>
          </p:cNvCxnSpPr>
          <p:nvPr/>
        </p:nvCxnSpPr>
        <p:spPr>
          <a:xfrm>
            <a:off x="2504982" y="5197877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5D8287-3ED5-4D9D-B9BF-D7BE39FC1517}"/>
              </a:ext>
            </a:extLst>
          </p:cNvPr>
          <p:cNvCxnSpPr>
            <a:cxnSpLocks/>
          </p:cNvCxnSpPr>
          <p:nvPr/>
        </p:nvCxnSpPr>
        <p:spPr>
          <a:xfrm>
            <a:off x="2630749" y="6264677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8C9E12-6E8A-4FE1-9C31-9056D8583229}"/>
              </a:ext>
            </a:extLst>
          </p:cNvPr>
          <p:cNvSpPr txBox="1"/>
          <p:nvPr/>
        </p:nvSpPr>
        <p:spPr>
          <a:xfrm>
            <a:off x="1734103" y="6080011"/>
            <a:ext cx="80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64 - 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0F8B9-8BA8-4A25-B9FC-0886AF3AB9F7}"/>
              </a:ext>
            </a:extLst>
          </p:cNvPr>
          <p:cNvSpPr txBox="1"/>
          <p:nvPr/>
        </p:nvSpPr>
        <p:spPr>
          <a:xfrm>
            <a:off x="1608336" y="5013211"/>
            <a:ext cx="83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63 - 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F04D60-3BD6-401D-846A-17FDEA4A9643}"/>
              </a:ext>
            </a:extLst>
          </p:cNvPr>
          <p:cNvSpPr txBox="1"/>
          <p:nvPr/>
        </p:nvSpPr>
        <p:spPr>
          <a:xfrm>
            <a:off x="663388" y="4746880"/>
            <a:ext cx="10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52A - 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8E5B44-B754-487F-A73F-18D417429B26}"/>
              </a:ext>
            </a:extLst>
          </p:cNvPr>
          <p:cNvSpPr txBox="1"/>
          <p:nvPr/>
        </p:nvSpPr>
        <p:spPr>
          <a:xfrm>
            <a:off x="10715555" y="2736087"/>
            <a:ext cx="85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98 - 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19EA01-C9EB-4A30-9B48-EEBD523E5E5E}"/>
              </a:ext>
            </a:extLst>
          </p:cNvPr>
          <p:cNvSpPr txBox="1"/>
          <p:nvPr/>
        </p:nvSpPr>
        <p:spPr>
          <a:xfrm>
            <a:off x="10460115" y="2274422"/>
            <a:ext cx="85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96 - 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9FC74B-9EE4-4654-8A2F-584D5E9C5B47}"/>
              </a:ext>
            </a:extLst>
          </p:cNvPr>
          <p:cNvSpPr txBox="1"/>
          <p:nvPr/>
        </p:nvSpPr>
        <p:spPr>
          <a:xfrm>
            <a:off x="663388" y="94982"/>
            <a:ext cx="91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51 - V</a:t>
            </a:r>
          </a:p>
        </p:txBody>
      </p:sp>
    </p:spTree>
    <p:extLst>
      <p:ext uri="{BB962C8B-B14F-4D97-AF65-F5344CB8AC3E}">
        <p14:creationId xmlns:p14="http://schemas.microsoft.com/office/powerpoint/2010/main" val="23417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C67D-F4EF-48A9-8F1D-3600FF0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Residues suggested to be interesting for antigen binding</a:t>
            </a:r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DD5F9C72-E9CE-4F50-9B09-A2521D9F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Mutations suggested by the mutational scan (200 seqs on pareto frontier – optimized for both </a:t>
            </a:r>
            <a:r>
              <a:rPr lang="en-US" dirty="0" err="1"/>
              <a:t>psy</a:t>
            </a:r>
            <a:r>
              <a:rPr lang="en-US" dirty="0"/>
              <a:t> and ant)</a:t>
            </a:r>
          </a:p>
          <a:p>
            <a:pPr lvl="1"/>
            <a:r>
              <a:rPr lang="en-US" dirty="0"/>
              <a:t>51, 52, </a:t>
            </a:r>
            <a:r>
              <a:rPr lang="en-US" dirty="0">
                <a:solidFill>
                  <a:srgbClr val="00B050"/>
                </a:solidFill>
              </a:rPr>
              <a:t>52A</a:t>
            </a:r>
            <a:r>
              <a:rPr lang="en-US" dirty="0"/>
              <a:t>, 53, 54, 55, </a:t>
            </a:r>
            <a:r>
              <a:rPr lang="en-US" dirty="0">
                <a:solidFill>
                  <a:srgbClr val="92D050"/>
                </a:solidFill>
              </a:rPr>
              <a:t>56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57</a:t>
            </a:r>
            <a:r>
              <a:rPr lang="en-US" dirty="0"/>
              <a:t>, 58, </a:t>
            </a:r>
            <a:r>
              <a:rPr lang="en-US" dirty="0">
                <a:solidFill>
                  <a:srgbClr val="92D050"/>
                </a:solidFill>
              </a:rPr>
              <a:t>60</a:t>
            </a:r>
            <a:r>
              <a:rPr lang="en-US" dirty="0"/>
              <a:t>, 62, 98</a:t>
            </a:r>
          </a:p>
          <a:p>
            <a:pPr lvl="1"/>
            <a:endParaRPr lang="en-US" dirty="0"/>
          </a:p>
          <a:p>
            <a:r>
              <a:rPr lang="en-US" dirty="0"/>
              <a:t>Mutations suggested by the mutational scan (either high divergence between classes or high change in divergence between classes for specificity only)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51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52A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63</a:t>
            </a:r>
            <a:r>
              <a:rPr lang="en-US" dirty="0"/>
              <a:t>, 64, </a:t>
            </a:r>
            <a:r>
              <a:rPr lang="en-US" dirty="0">
                <a:solidFill>
                  <a:srgbClr val="00B050"/>
                </a:solidFill>
              </a:rPr>
              <a:t>96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98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8843F-518E-423E-8F51-2697BE094A40}"/>
              </a:ext>
            </a:extLst>
          </p:cNvPr>
          <p:cNvSpPr txBox="1"/>
          <p:nvPr/>
        </p:nvSpPr>
        <p:spPr>
          <a:xfrm>
            <a:off x="9287934" y="5846544"/>
            <a:ext cx="290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Most frequently suggested</a:t>
            </a:r>
          </a:p>
          <a:p>
            <a:r>
              <a:rPr lang="en-US" dirty="0">
                <a:solidFill>
                  <a:srgbClr val="92D050"/>
                </a:solidFill>
              </a:rPr>
              <a:t>Commonly suggested</a:t>
            </a:r>
          </a:p>
        </p:txBody>
      </p:sp>
    </p:spTree>
    <p:extLst>
      <p:ext uri="{BB962C8B-B14F-4D97-AF65-F5344CB8AC3E}">
        <p14:creationId xmlns:p14="http://schemas.microsoft.com/office/powerpoint/2010/main" val="126601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work together?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0076" y="2731866"/>
            <a:ext cx="1232452" cy="1077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New suggested mutations/sites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0485" y="3762919"/>
            <a:ext cx="136762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NGS data from screen/sort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289" y="2054758"/>
            <a:ext cx="149882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Analog data from isolated clones</a:t>
            </a:r>
          </a:p>
        </p:txBody>
      </p:sp>
      <p:cxnSp>
        <p:nvCxnSpPr>
          <p:cNvPr id="7" name="Elbow Connector 6"/>
          <p:cNvCxnSpPr>
            <a:stCxn id="6" idx="3"/>
            <a:endCxn id="9" idx="1"/>
          </p:cNvCxnSpPr>
          <p:nvPr/>
        </p:nvCxnSpPr>
        <p:spPr>
          <a:xfrm>
            <a:off x="2268109" y="2470257"/>
            <a:ext cx="1047585" cy="800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3"/>
            <a:endCxn id="9" idx="1"/>
          </p:cNvCxnSpPr>
          <p:nvPr/>
        </p:nvCxnSpPr>
        <p:spPr>
          <a:xfrm flipV="1">
            <a:off x="2268109" y="3270476"/>
            <a:ext cx="1047585" cy="907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5694" y="2978088"/>
            <a:ext cx="190433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Pareto Optimization</a:t>
            </a:r>
          </a:p>
        </p:txBody>
      </p: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 flipV="1">
            <a:off x="5220032" y="3270475"/>
            <a:ext cx="810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5694" y="4977841"/>
            <a:ext cx="190433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Feature analysis</a:t>
            </a:r>
          </a:p>
        </p:txBody>
      </p:sp>
      <p:cxnSp>
        <p:nvCxnSpPr>
          <p:cNvPr id="20" name="Elbow Connector 19"/>
          <p:cNvCxnSpPr>
            <a:stCxn id="5" idx="3"/>
            <a:endCxn id="19" idx="1"/>
          </p:cNvCxnSpPr>
          <p:nvPr/>
        </p:nvCxnSpPr>
        <p:spPr>
          <a:xfrm>
            <a:off x="2268109" y="4178418"/>
            <a:ext cx="1047585" cy="968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30076" y="4608509"/>
            <a:ext cx="1232452" cy="1077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New suggested mutations/sites</a:t>
            </a:r>
          </a:p>
        </p:txBody>
      </p:sp>
      <p:cxnSp>
        <p:nvCxnSpPr>
          <p:cNvPr id="25" name="Straight Arrow Connector 24"/>
          <p:cNvCxnSpPr>
            <a:stCxn id="19" idx="3"/>
            <a:endCxn id="24" idx="1"/>
          </p:cNvCxnSpPr>
          <p:nvPr/>
        </p:nvCxnSpPr>
        <p:spPr>
          <a:xfrm>
            <a:off x="5220032" y="5147118"/>
            <a:ext cx="81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66580" y="3118025"/>
            <a:ext cx="319741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Do the suggested mutations and sites match for each set of analysis? 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26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B2C35C-2CC6-45ED-AF54-DC341AAAE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7" t="50369" r="10050" b="7847"/>
          <a:stretch/>
        </p:blipFill>
        <p:spPr>
          <a:xfrm>
            <a:off x="3526070" y="1473536"/>
            <a:ext cx="1499954" cy="141221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61ECBD-F1DB-4622-838E-D447E0049A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5" r="4365"/>
          <a:stretch/>
        </p:blipFill>
        <p:spPr>
          <a:xfrm>
            <a:off x="2947840" y="5441787"/>
            <a:ext cx="2677214" cy="100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7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F714-DCF8-4666-A271-1A8759AE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 of suggested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955D-67DD-410F-B05D-12AD3800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suggested mutations</a:t>
            </a:r>
          </a:p>
          <a:p>
            <a:pPr lvl="1"/>
            <a:r>
              <a:rPr lang="en-US" dirty="0"/>
              <a:t>51, 52, 53, 52A, 98</a:t>
            </a:r>
          </a:p>
          <a:p>
            <a:pPr lvl="2"/>
            <a:r>
              <a:rPr lang="en-US" sz="1800" dirty="0"/>
              <a:t>51-V, 52-N, 53-N, 52A-P, 98-L</a:t>
            </a:r>
          </a:p>
          <a:p>
            <a:pPr lvl="1"/>
            <a:endParaRPr lang="en-US" dirty="0"/>
          </a:p>
          <a:p>
            <a:r>
              <a:rPr lang="en-US" dirty="0"/>
              <a:t>Other strong candidates</a:t>
            </a:r>
          </a:p>
          <a:p>
            <a:pPr lvl="1"/>
            <a:r>
              <a:rPr lang="en-US" dirty="0"/>
              <a:t>57, 63, 96</a:t>
            </a:r>
          </a:p>
          <a:p>
            <a:pPr lvl="2"/>
            <a:r>
              <a:rPr lang="en-US" dirty="0"/>
              <a:t>57-T, 63-F, 96-N</a:t>
            </a:r>
          </a:p>
        </p:txBody>
      </p:sp>
    </p:spTree>
    <p:extLst>
      <p:ext uri="{BB962C8B-B14F-4D97-AF65-F5344CB8AC3E}">
        <p14:creationId xmlns:p14="http://schemas.microsoft.com/office/powerpoint/2010/main" val="2872287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788D-534A-4695-919C-16DEF8C8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mutations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DEC786-34A3-4F91-92DF-37071680C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56600"/>
              </p:ext>
            </p:extLst>
          </p:nvPr>
        </p:nvGraphicFramePr>
        <p:xfrm>
          <a:off x="855134" y="1775000"/>
          <a:ext cx="5101370" cy="565076"/>
        </p:xfrm>
        <a:graphic>
          <a:graphicData uri="http://schemas.openxmlformats.org/drawingml/2006/table">
            <a:tbl>
              <a:tblPr/>
              <a:tblGrid>
                <a:gridCol w="510137">
                  <a:extLst>
                    <a:ext uri="{9D8B030D-6E8A-4147-A177-3AD203B41FA5}">
                      <a16:colId xmlns:a16="http://schemas.microsoft.com/office/drawing/2014/main" val="3671183282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2448809844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4210969013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2384329457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1398752092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1316974986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3840979924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3361205335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352532669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3193960746"/>
                    </a:ext>
                  </a:extLst>
                </a:gridCol>
              </a:tblGrid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40741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707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1B83F2-CEB1-4B9D-8863-C0B04B4BF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74060"/>
              </p:ext>
            </p:extLst>
          </p:nvPr>
        </p:nvGraphicFramePr>
        <p:xfrm>
          <a:off x="855134" y="2561172"/>
          <a:ext cx="8672346" cy="553390"/>
        </p:xfrm>
        <a:graphic>
          <a:graphicData uri="http://schemas.openxmlformats.org/drawingml/2006/table">
            <a:tbl>
              <a:tblPr/>
              <a:tblGrid>
                <a:gridCol w="510138">
                  <a:extLst>
                    <a:ext uri="{9D8B030D-6E8A-4147-A177-3AD203B41FA5}">
                      <a16:colId xmlns:a16="http://schemas.microsoft.com/office/drawing/2014/main" val="2180501678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2347341437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2690807943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2956087905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1084947255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74633140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3729204575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3584976225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3156894310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3850846815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4001526097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2120547411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202280424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1374585759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2470556183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3821188761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3918346223"/>
                    </a:ext>
                  </a:extLst>
                </a:gridCol>
              </a:tblGrid>
              <a:tr h="270765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195129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5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5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5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5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835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B082EE-FC16-4FA1-A54A-1510252DB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86980"/>
              </p:ext>
            </p:extLst>
          </p:nvPr>
        </p:nvGraphicFramePr>
        <p:xfrm>
          <a:off x="863601" y="3335658"/>
          <a:ext cx="5101370" cy="565076"/>
        </p:xfrm>
        <a:graphic>
          <a:graphicData uri="http://schemas.openxmlformats.org/drawingml/2006/table">
            <a:tbl>
              <a:tblPr/>
              <a:tblGrid>
                <a:gridCol w="510137">
                  <a:extLst>
                    <a:ext uri="{9D8B030D-6E8A-4147-A177-3AD203B41FA5}">
                      <a16:colId xmlns:a16="http://schemas.microsoft.com/office/drawing/2014/main" val="385849977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2077785952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3078969182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3201004764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488374648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12673103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3206962400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2521285795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526573767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2517121416"/>
                    </a:ext>
                  </a:extLst>
                </a:gridCol>
              </a:tblGrid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73173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5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949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54925F-C4A3-4C87-BB47-8919D4721D76}"/>
              </a:ext>
            </a:extLst>
          </p:cNvPr>
          <p:cNvSpPr txBox="1"/>
          <p:nvPr/>
        </p:nvSpPr>
        <p:spPr>
          <a:xfrm>
            <a:off x="16934" y="1910453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2AC00-2B1A-4DB3-8BED-C4F9A9A4C4A2}"/>
              </a:ext>
            </a:extLst>
          </p:cNvPr>
          <p:cNvSpPr txBox="1"/>
          <p:nvPr/>
        </p:nvSpPr>
        <p:spPr>
          <a:xfrm>
            <a:off x="8467" y="2653201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CDR2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549C7-2CA9-4E5A-9257-55A5B62CC67E}"/>
              </a:ext>
            </a:extLst>
          </p:cNvPr>
          <p:cNvSpPr txBox="1"/>
          <p:nvPr/>
        </p:nvSpPr>
        <p:spPr>
          <a:xfrm>
            <a:off x="25401" y="3433530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CDR3</a:t>
            </a:r>
          </a:p>
        </p:txBody>
      </p:sp>
      <p:pic>
        <p:nvPicPr>
          <p:cNvPr id="15" name="Picture 14" descr="A picture containing table, sitting, necklace, light&#10;&#10;Description automatically generated">
            <a:extLst>
              <a:ext uri="{FF2B5EF4-FFF2-40B4-BE49-F238E27FC236}">
                <a16:creationId xmlns:a16="http://schemas.microsoft.com/office/drawing/2014/main" id="{EF4C502E-E974-418C-AE30-6AAC4E451E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7" t="15985" r="27416" b="12010"/>
          <a:stretch/>
        </p:blipFill>
        <p:spPr>
          <a:xfrm>
            <a:off x="8606570" y="3934841"/>
            <a:ext cx="2950430" cy="2796111"/>
          </a:xfrm>
          <a:prstGeom prst="rect">
            <a:avLst/>
          </a:prstGeom>
        </p:spPr>
      </p:pic>
      <p:pic>
        <p:nvPicPr>
          <p:cNvPr id="17" name="Picture 16" descr="A picture containing indoor, table, sitting, dark&#10;&#10;Description automatically generated">
            <a:extLst>
              <a:ext uri="{FF2B5EF4-FFF2-40B4-BE49-F238E27FC236}">
                <a16:creationId xmlns:a16="http://schemas.microsoft.com/office/drawing/2014/main" id="{A9E1F0B8-A05A-4273-8EE3-F24CA54B8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1" t="16488" r="26913" b="15044"/>
          <a:stretch/>
        </p:blipFill>
        <p:spPr>
          <a:xfrm>
            <a:off x="855134" y="4384427"/>
            <a:ext cx="2878666" cy="2346525"/>
          </a:xfrm>
          <a:prstGeom prst="rect">
            <a:avLst/>
          </a:prstGeom>
        </p:spPr>
      </p:pic>
      <p:pic>
        <p:nvPicPr>
          <p:cNvPr id="19" name="Picture 18" descr="A picture containing looking, computer, table, colorful&#10;&#10;Description automatically generated">
            <a:extLst>
              <a:ext uri="{FF2B5EF4-FFF2-40B4-BE49-F238E27FC236}">
                <a16:creationId xmlns:a16="http://schemas.microsoft.com/office/drawing/2014/main" id="{C83C0AB7-D892-40B5-A349-25A619B933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9" t="16525" r="29912" b="17840"/>
          <a:stretch/>
        </p:blipFill>
        <p:spPr>
          <a:xfrm>
            <a:off x="4760745" y="4277964"/>
            <a:ext cx="2878666" cy="24529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0ED356-95E7-40A4-B70A-30FF03A646EB}"/>
              </a:ext>
            </a:extLst>
          </p:cNvPr>
          <p:cNvSpPr txBox="1"/>
          <p:nvPr/>
        </p:nvSpPr>
        <p:spPr>
          <a:xfrm>
            <a:off x="8122990" y="289242"/>
            <a:ext cx="3917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– mutated in previous library</a:t>
            </a:r>
          </a:p>
          <a:p>
            <a:r>
              <a:rPr lang="en-US" dirty="0">
                <a:solidFill>
                  <a:srgbClr val="0000FF"/>
                </a:solidFill>
              </a:rPr>
              <a:t>Royal blue </a:t>
            </a:r>
            <a:r>
              <a:rPr lang="en-US" dirty="0"/>
              <a:t>– overlapping mutations suggested by both analyses</a:t>
            </a:r>
          </a:p>
          <a:p>
            <a:r>
              <a:rPr lang="en-US" dirty="0">
                <a:solidFill>
                  <a:srgbClr val="00B0F0"/>
                </a:solidFill>
              </a:rPr>
              <a:t>Turquoise</a:t>
            </a:r>
            <a:r>
              <a:rPr lang="en-US" dirty="0"/>
              <a:t> – mutation strongly suggested by one analysis, not both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301C9-B099-4B6E-9B6C-B45F1652A3EC}"/>
              </a:ext>
            </a:extLst>
          </p:cNvPr>
          <p:cNvSpPr txBox="1"/>
          <p:nvPr/>
        </p:nvSpPr>
        <p:spPr>
          <a:xfrm>
            <a:off x="10422467" y="6180667"/>
            <a:ext cx="51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E2FF"/>
                </a:solidFill>
              </a:rPr>
              <a:t>63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AB1146-EDF0-4819-88E3-C3B4110D6B5A}"/>
              </a:ext>
            </a:extLst>
          </p:cNvPr>
          <p:cNvCxnSpPr/>
          <p:nvPr/>
        </p:nvCxnSpPr>
        <p:spPr>
          <a:xfrm flipH="1" flipV="1">
            <a:off x="10507133" y="5613400"/>
            <a:ext cx="59267" cy="508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9179AB-30E7-46F9-9A9B-2C1D91211150}"/>
              </a:ext>
            </a:extLst>
          </p:cNvPr>
          <p:cNvSpPr txBox="1"/>
          <p:nvPr/>
        </p:nvSpPr>
        <p:spPr>
          <a:xfrm>
            <a:off x="11040534" y="4576803"/>
            <a:ext cx="51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E2FF"/>
                </a:solidFill>
              </a:rPr>
              <a:t>57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02026-07AD-4DB6-A01A-07F2D50AFA2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0680702" y="4692135"/>
            <a:ext cx="359832" cy="693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5E57A4-2BAF-4C9C-854C-0773A5966328}"/>
              </a:ext>
            </a:extLst>
          </p:cNvPr>
          <p:cNvSpPr txBox="1"/>
          <p:nvPr/>
        </p:nvSpPr>
        <p:spPr>
          <a:xfrm>
            <a:off x="8847668" y="4017623"/>
            <a:ext cx="51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E2FF"/>
                </a:solidFill>
              </a:rPr>
              <a:t>96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423AB3-04D7-4161-A8DD-D3E538560DF0}"/>
              </a:ext>
            </a:extLst>
          </p:cNvPr>
          <p:cNvCxnSpPr>
            <a:cxnSpLocks/>
          </p:cNvCxnSpPr>
          <p:nvPr/>
        </p:nvCxnSpPr>
        <p:spPr>
          <a:xfrm>
            <a:off x="9205182" y="4312631"/>
            <a:ext cx="400050" cy="1976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913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5723ED-1B99-4987-BE2C-827834433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45046"/>
              </p:ext>
            </p:extLst>
          </p:nvPr>
        </p:nvGraphicFramePr>
        <p:xfrm>
          <a:off x="397933" y="4444077"/>
          <a:ext cx="4081095" cy="2260304"/>
        </p:xfrm>
        <a:graphic>
          <a:graphicData uri="http://schemas.openxmlformats.org/drawingml/2006/table">
            <a:tbl>
              <a:tblPr/>
              <a:tblGrid>
                <a:gridCol w="453455">
                  <a:extLst>
                    <a:ext uri="{9D8B030D-6E8A-4147-A177-3AD203B41FA5}">
                      <a16:colId xmlns:a16="http://schemas.microsoft.com/office/drawing/2014/main" val="3751591982"/>
                    </a:ext>
                  </a:extLst>
                </a:gridCol>
                <a:gridCol w="453455">
                  <a:extLst>
                    <a:ext uri="{9D8B030D-6E8A-4147-A177-3AD203B41FA5}">
                      <a16:colId xmlns:a16="http://schemas.microsoft.com/office/drawing/2014/main" val="3671183282"/>
                    </a:ext>
                  </a:extLst>
                </a:gridCol>
                <a:gridCol w="453455">
                  <a:extLst>
                    <a:ext uri="{9D8B030D-6E8A-4147-A177-3AD203B41FA5}">
                      <a16:colId xmlns:a16="http://schemas.microsoft.com/office/drawing/2014/main" val="2448809844"/>
                    </a:ext>
                  </a:extLst>
                </a:gridCol>
                <a:gridCol w="453455">
                  <a:extLst>
                    <a:ext uri="{9D8B030D-6E8A-4147-A177-3AD203B41FA5}">
                      <a16:colId xmlns:a16="http://schemas.microsoft.com/office/drawing/2014/main" val="4210969013"/>
                    </a:ext>
                  </a:extLst>
                </a:gridCol>
                <a:gridCol w="453455">
                  <a:extLst>
                    <a:ext uri="{9D8B030D-6E8A-4147-A177-3AD203B41FA5}">
                      <a16:colId xmlns:a16="http://schemas.microsoft.com/office/drawing/2014/main" val="2384329457"/>
                    </a:ext>
                  </a:extLst>
                </a:gridCol>
                <a:gridCol w="453455">
                  <a:extLst>
                    <a:ext uri="{9D8B030D-6E8A-4147-A177-3AD203B41FA5}">
                      <a16:colId xmlns:a16="http://schemas.microsoft.com/office/drawing/2014/main" val="1398752092"/>
                    </a:ext>
                  </a:extLst>
                </a:gridCol>
                <a:gridCol w="453455">
                  <a:extLst>
                    <a:ext uri="{9D8B030D-6E8A-4147-A177-3AD203B41FA5}">
                      <a16:colId xmlns:a16="http://schemas.microsoft.com/office/drawing/2014/main" val="1316974986"/>
                    </a:ext>
                  </a:extLst>
                </a:gridCol>
                <a:gridCol w="453455">
                  <a:extLst>
                    <a:ext uri="{9D8B030D-6E8A-4147-A177-3AD203B41FA5}">
                      <a16:colId xmlns:a16="http://schemas.microsoft.com/office/drawing/2014/main" val="3840979924"/>
                    </a:ext>
                  </a:extLst>
                </a:gridCol>
                <a:gridCol w="453455">
                  <a:extLst>
                    <a:ext uri="{9D8B030D-6E8A-4147-A177-3AD203B41FA5}">
                      <a16:colId xmlns:a16="http://schemas.microsoft.com/office/drawing/2014/main" val="3361205335"/>
                    </a:ext>
                  </a:extLst>
                </a:gridCol>
              </a:tblGrid>
              <a:tr h="28253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40741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70785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26420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93874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46304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44492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15997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30393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BC1FBF02-5703-4B6C-998B-6573648F3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50" t="28395" r="25555" b="27654"/>
          <a:stretch/>
        </p:blipFill>
        <p:spPr>
          <a:xfrm>
            <a:off x="321814" y="799950"/>
            <a:ext cx="4656667" cy="30141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060DA9A-291F-49C7-8B4A-E92A8BB26D75}"/>
              </a:ext>
            </a:extLst>
          </p:cNvPr>
          <p:cNvSpPr txBox="1"/>
          <p:nvPr/>
        </p:nvSpPr>
        <p:spPr>
          <a:xfrm>
            <a:off x="321814" y="4029164"/>
            <a:ext cx="224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Sequences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E76FAA-55CE-4029-A10F-C11AFBFEB06B}"/>
              </a:ext>
            </a:extLst>
          </p:cNvPr>
          <p:cNvSpPr txBox="1"/>
          <p:nvPr/>
        </p:nvSpPr>
        <p:spPr>
          <a:xfrm>
            <a:off x="321814" y="153619"/>
            <a:ext cx="451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Yulei’s</a:t>
            </a:r>
            <a:r>
              <a:rPr lang="en-US" dirty="0"/>
              <a:t> paper – residues important for specificity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572514-8173-4D47-A718-8703E9C3F2E6}"/>
              </a:ext>
            </a:extLst>
          </p:cNvPr>
          <p:cNvSpPr txBox="1"/>
          <p:nvPr/>
        </p:nvSpPr>
        <p:spPr>
          <a:xfrm>
            <a:off x="2438480" y="1036004"/>
            <a:ext cx="651934" cy="261610"/>
          </a:xfrm>
          <a:prstGeom prst="rect">
            <a:avLst/>
          </a:prstGeom>
          <a:solidFill>
            <a:srgbClr val="E2F0D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95    </a:t>
            </a:r>
            <a:r>
              <a:rPr lang="en-US" sz="1100" dirty="0"/>
              <a:t>97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18F3A0-A97E-4DB9-AC6B-E843EE853123}"/>
              </a:ext>
            </a:extLst>
          </p:cNvPr>
          <p:cNvSpPr txBox="1"/>
          <p:nvPr/>
        </p:nvSpPr>
        <p:spPr>
          <a:xfrm>
            <a:off x="4978481" y="4443483"/>
            <a:ext cx="6891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Never mutated - Important for antigen binding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Mutated in </a:t>
            </a:r>
            <a:r>
              <a:rPr lang="en-US" dirty="0" err="1"/>
              <a:t>Yulei’s</a:t>
            </a:r>
            <a:r>
              <a:rPr lang="en-US" dirty="0"/>
              <a:t> findings for specificity by not here 	when considering antigen binding</a:t>
            </a:r>
          </a:p>
          <a:p>
            <a:r>
              <a:rPr lang="en-US" dirty="0">
                <a:solidFill>
                  <a:srgbClr val="00B050"/>
                </a:solidFill>
              </a:rPr>
              <a:t>Never mutated – important for specificity and antigen binding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/>
              <a:t>Not mutated in </a:t>
            </a:r>
            <a:r>
              <a:rPr lang="en-US" dirty="0" err="1"/>
              <a:t>Yulei’s</a:t>
            </a:r>
            <a:r>
              <a:rPr lang="en-US" dirty="0"/>
              <a:t> findings or here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Both could be removed from new library design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2DC4F56E-2B90-4C00-9EFF-7BD8E812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733" y="365125"/>
            <a:ext cx="5571067" cy="1325563"/>
          </a:xfrm>
        </p:spPr>
        <p:txBody>
          <a:bodyPr/>
          <a:lstStyle/>
          <a:p>
            <a:r>
              <a:rPr lang="en-US" dirty="0"/>
              <a:t>New Library Design</a:t>
            </a:r>
          </a:p>
        </p:txBody>
      </p:sp>
    </p:spTree>
    <p:extLst>
      <p:ext uri="{BB962C8B-B14F-4D97-AF65-F5344CB8AC3E}">
        <p14:creationId xmlns:p14="http://schemas.microsoft.com/office/powerpoint/2010/main" val="324857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1D98-E8B4-4F05-BDFD-F9CA3264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EM11 – Analysis on Low </a:t>
            </a:r>
            <a:r>
              <a:rPr lang="en-US" dirty="0" err="1"/>
              <a:t>pI</a:t>
            </a:r>
            <a:r>
              <a:rPr lang="en-US" dirty="0"/>
              <a:t> </a:t>
            </a:r>
            <a:r>
              <a:rPr lang="en-US" dirty="0" err="1"/>
              <a:t>mAbs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7126-FE82-41BB-8B9B-07EE04C1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Fv</a:t>
            </a:r>
            <a:r>
              <a:rPr lang="en-US" sz="2000" dirty="0"/>
              <a:t> </a:t>
            </a:r>
            <a:r>
              <a:rPr lang="en-US" sz="2000" dirty="0" err="1"/>
              <a:t>pI</a:t>
            </a:r>
            <a:r>
              <a:rPr lang="en-US" sz="2000" dirty="0"/>
              <a:t> &lt; 6.29 </a:t>
            </a:r>
          </a:p>
          <a:p>
            <a:r>
              <a:rPr lang="en-US" dirty="0"/>
              <a:t>66% accuracy for specificity prediction on low </a:t>
            </a:r>
            <a:r>
              <a:rPr lang="en-US" dirty="0" err="1"/>
              <a:t>pI</a:t>
            </a:r>
            <a:r>
              <a:rPr lang="en-US" dirty="0"/>
              <a:t> </a:t>
            </a:r>
            <a:r>
              <a:rPr lang="en-US" dirty="0" err="1"/>
              <a:t>mAbs</a:t>
            </a:r>
            <a:endParaRPr lang="en-US" dirty="0"/>
          </a:p>
          <a:p>
            <a:pPr lvl="1"/>
            <a:r>
              <a:rPr lang="en-US" dirty="0"/>
              <a:t>Specificity is not governed the same way for </a:t>
            </a:r>
            <a:r>
              <a:rPr lang="en-US" dirty="0" err="1"/>
              <a:t>mAbs</a:t>
            </a:r>
            <a:r>
              <a:rPr lang="en-US" dirty="0"/>
              <a:t> with low </a:t>
            </a:r>
            <a:r>
              <a:rPr lang="en-US" dirty="0" err="1"/>
              <a:t>pI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D70449-F5AF-4B6A-877A-E16710AF8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87" y="3364432"/>
            <a:ext cx="4313962" cy="320850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2CAED4-0C7C-42ED-883A-344701105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689" y="3364432"/>
            <a:ext cx="4313962" cy="320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2ADF72-F52F-4EE9-B2FE-7B6730E75742}"/>
              </a:ext>
            </a:extLst>
          </p:cNvPr>
          <p:cNvSpPr txBox="1"/>
          <p:nvPr/>
        </p:nvSpPr>
        <p:spPr>
          <a:xfrm>
            <a:off x="2867781" y="3256090"/>
            <a:ext cx="207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 </a:t>
            </a:r>
            <a:r>
              <a:rPr lang="en-US" sz="2400" dirty="0" err="1"/>
              <a:t>pI</a:t>
            </a:r>
            <a:r>
              <a:rPr lang="en-US" sz="2400" dirty="0"/>
              <a:t> </a:t>
            </a:r>
            <a:r>
              <a:rPr lang="en-US" sz="2400" dirty="0" err="1"/>
              <a:t>mAbs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E19E0B-9C52-48DF-B481-E47F2A44E009}"/>
              </a:ext>
            </a:extLst>
          </p:cNvPr>
          <p:cNvSpPr txBox="1"/>
          <p:nvPr/>
        </p:nvSpPr>
        <p:spPr>
          <a:xfrm>
            <a:off x="7279983" y="3256089"/>
            <a:ext cx="207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 </a:t>
            </a:r>
            <a:r>
              <a:rPr lang="en-US" sz="2400" dirty="0" err="1"/>
              <a:t>pI</a:t>
            </a:r>
            <a:r>
              <a:rPr lang="en-US" sz="2400" dirty="0"/>
              <a:t> </a:t>
            </a:r>
            <a:r>
              <a:rPr lang="en-US" sz="2400" dirty="0" err="1"/>
              <a:t>mAbs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0248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9E5819-97EB-4310-8951-9F2D4F4AA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36935"/>
              </p:ext>
            </p:extLst>
          </p:nvPr>
        </p:nvGraphicFramePr>
        <p:xfrm>
          <a:off x="318801" y="2412077"/>
          <a:ext cx="3736734" cy="557752"/>
        </p:xfrm>
        <a:graphic>
          <a:graphicData uri="http://schemas.openxmlformats.org/drawingml/2006/table">
            <a:tbl>
              <a:tblPr/>
              <a:tblGrid>
                <a:gridCol w="622789">
                  <a:extLst>
                    <a:ext uri="{9D8B030D-6E8A-4147-A177-3AD203B41FA5}">
                      <a16:colId xmlns:a16="http://schemas.microsoft.com/office/drawing/2014/main" val="3751591982"/>
                    </a:ext>
                  </a:extLst>
                </a:gridCol>
                <a:gridCol w="622789">
                  <a:extLst>
                    <a:ext uri="{9D8B030D-6E8A-4147-A177-3AD203B41FA5}">
                      <a16:colId xmlns:a16="http://schemas.microsoft.com/office/drawing/2014/main" val="4210969013"/>
                    </a:ext>
                  </a:extLst>
                </a:gridCol>
                <a:gridCol w="622789">
                  <a:extLst>
                    <a:ext uri="{9D8B030D-6E8A-4147-A177-3AD203B41FA5}">
                      <a16:colId xmlns:a16="http://schemas.microsoft.com/office/drawing/2014/main" val="2384329457"/>
                    </a:ext>
                  </a:extLst>
                </a:gridCol>
                <a:gridCol w="622789">
                  <a:extLst>
                    <a:ext uri="{9D8B030D-6E8A-4147-A177-3AD203B41FA5}">
                      <a16:colId xmlns:a16="http://schemas.microsoft.com/office/drawing/2014/main" val="1398752092"/>
                    </a:ext>
                  </a:extLst>
                </a:gridCol>
                <a:gridCol w="622789">
                  <a:extLst>
                    <a:ext uri="{9D8B030D-6E8A-4147-A177-3AD203B41FA5}">
                      <a16:colId xmlns:a16="http://schemas.microsoft.com/office/drawing/2014/main" val="3840979924"/>
                    </a:ext>
                  </a:extLst>
                </a:gridCol>
                <a:gridCol w="622789">
                  <a:extLst>
                    <a:ext uri="{9D8B030D-6E8A-4147-A177-3AD203B41FA5}">
                      <a16:colId xmlns:a16="http://schemas.microsoft.com/office/drawing/2014/main" val="3361205335"/>
                    </a:ext>
                  </a:extLst>
                </a:gridCol>
              </a:tblGrid>
              <a:tr h="278876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40741"/>
                  </a:ext>
                </a:extLst>
              </a:tr>
              <a:tr h="278876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707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A50555-44DF-4515-8885-E53D0B88DB97}"/>
              </a:ext>
            </a:extLst>
          </p:cNvPr>
          <p:cNvSpPr txBox="1"/>
          <p:nvPr/>
        </p:nvSpPr>
        <p:spPr>
          <a:xfrm>
            <a:off x="838199" y="2039544"/>
            <a:ext cx="26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old library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B08E77-6525-4106-A5AD-53928BFD8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27353"/>
              </p:ext>
            </p:extLst>
          </p:nvPr>
        </p:nvGraphicFramePr>
        <p:xfrm>
          <a:off x="5232399" y="2412077"/>
          <a:ext cx="6333066" cy="812556"/>
        </p:xfrm>
        <a:graphic>
          <a:graphicData uri="http://schemas.openxmlformats.org/drawingml/2006/table">
            <a:tbl>
              <a:tblPr/>
              <a:tblGrid>
                <a:gridCol w="703674">
                  <a:extLst>
                    <a:ext uri="{9D8B030D-6E8A-4147-A177-3AD203B41FA5}">
                      <a16:colId xmlns:a16="http://schemas.microsoft.com/office/drawing/2014/main" val="3751591982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210969013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2384329457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1398752092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84097992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361205335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213784645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56932395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293320112"/>
                    </a:ext>
                  </a:extLst>
                </a:gridCol>
              </a:tblGrid>
              <a:tr h="22147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40741"/>
                  </a:ext>
                </a:extLst>
              </a:tr>
              <a:tr h="22147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70785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 I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(27% P)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56% 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50% V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8969DA-EF05-4B9C-89BE-B43525DF5049}"/>
              </a:ext>
            </a:extLst>
          </p:cNvPr>
          <p:cNvSpPr txBox="1"/>
          <p:nvPr/>
        </p:nvSpPr>
        <p:spPr>
          <a:xfrm>
            <a:off x="5195603" y="2039544"/>
            <a:ext cx="26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suggestions</a:t>
            </a: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B0B2D317-3260-426C-AFEE-6EE045BE39F3}"/>
              </a:ext>
            </a:extLst>
          </p:cNvPr>
          <p:cNvSpPr/>
          <p:nvPr/>
        </p:nvSpPr>
        <p:spPr>
          <a:xfrm>
            <a:off x="4145735" y="2404752"/>
            <a:ext cx="567267" cy="56507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D210A-32F3-4041-8502-EEE604EAC5FE}"/>
              </a:ext>
            </a:extLst>
          </p:cNvPr>
          <p:cNvSpPr txBox="1"/>
          <p:nvPr/>
        </p:nvSpPr>
        <p:spPr>
          <a:xfrm>
            <a:off x="5195603" y="3429000"/>
            <a:ext cx="3880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 many mutations too close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Yulei’s</a:t>
            </a:r>
            <a:r>
              <a:rPr lang="en-US" dirty="0"/>
              <a:t> past analysis to make the old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 of residues being mutated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 of residues sampled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89046BE-8FFE-47BB-9B36-D0CAB249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Library Design</a:t>
            </a:r>
          </a:p>
        </p:txBody>
      </p:sp>
    </p:spTree>
    <p:extLst>
      <p:ext uri="{BB962C8B-B14F-4D97-AF65-F5344CB8AC3E}">
        <p14:creationId xmlns:p14="http://schemas.microsoft.com/office/powerpoint/2010/main" val="3994045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13B8-44E7-48CF-81FF-07980575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77C6-8994-4FAF-A3B0-433413008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decision of new clones to produce and evaluate</a:t>
            </a:r>
          </a:p>
          <a:p>
            <a:pPr lvl="1"/>
            <a:r>
              <a:rPr lang="en-US" dirty="0"/>
              <a:t>Order gene blocks and clone</a:t>
            </a:r>
          </a:p>
          <a:p>
            <a:r>
              <a:rPr lang="en-US" dirty="0"/>
              <a:t>Library design</a:t>
            </a:r>
          </a:p>
          <a:p>
            <a:pPr lvl="1"/>
            <a:r>
              <a:rPr lang="en-US" dirty="0"/>
              <a:t>Work with </a:t>
            </a:r>
            <a:r>
              <a:rPr lang="en-US" dirty="0" err="1"/>
              <a:t>Yulei</a:t>
            </a:r>
            <a:r>
              <a:rPr lang="en-US" dirty="0"/>
              <a:t> and Matt</a:t>
            </a:r>
          </a:p>
          <a:p>
            <a:pPr lvl="1"/>
            <a:r>
              <a:rPr lang="en-US" dirty="0"/>
              <a:t>Heuristic decisions about what to include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07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info!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50" y="3136106"/>
            <a:ext cx="1219200" cy="1219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4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78" y="2978920"/>
            <a:ext cx="5030506" cy="3879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7" y="3046581"/>
            <a:ext cx="4942767" cy="3811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Segregating features by biophysical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816" y="1772645"/>
            <a:ext cx="49427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Distribution of sequences that emerges from </a:t>
            </a:r>
            <a:r>
              <a:rPr lang="en-US" sz="2400" dirty="0" err="1"/>
              <a:t>unirep</a:t>
            </a:r>
            <a:r>
              <a:rPr lang="en-US" sz="2400" dirty="0"/>
              <a:t> features analysis. Each sequence also has a set of biophysical descriptors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4836" y="1772645"/>
            <a:ext cx="5667810" cy="185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we know both the neuron activation for a new sequence, </a:t>
            </a:r>
            <a:r>
              <a:rPr lang="en-US" sz="2400" b="1" dirty="0"/>
              <a:t>and the sequence </a:t>
            </a:r>
            <a:r>
              <a:rPr lang="en-US" sz="2400" b="1" dirty="0" err="1"/>
              <a:t>pI</a:t>
            </a:r>
            <a:r>
              <a:rPr lang="en-US" sz="2400" dirty="0"/>
              <a:t>, we can be even more confident in our prediction of PS+ vs PS-.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7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38" y="4134736"/>
            <a:ext cx="3322763" cy="2562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41" y="-35897"/>
            <a:ext cx="9839740" cy="1325563"/>
          </a:xfrm>
        </p:spPr>
        <p:txBody>
          <a:bodyPr>
            <a:normAutofit/>
          </a:bodyPr>
          <a:lstStyle/>
          <a:p>
            <a:r>
              <a:rPr lang="en-US" dirty="0"/>
              <a:t>Process flow chart – Feature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488" y="2211104"/>
            <a:ext cx="136762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NGS data from screen/sort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6955" y="2349604"/>
            <a:ext cx="169760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Unirep</a:t>
            </a:r>
            <a:r>
              <a:rPr lang="en-US" sz="1600" dirty="0"/>
              <a:t> </a:t>
            </a:r>
            <a:r>
              <a:rPr lang="en-US" sz="1600" b="1" dirty="0"/>
              <a:t>full</a:t>
            </a:r>
            <a:r>
              <a:rPr lang="en-US" sz="1600" dirty="0"/>
              <a:t> representations</a:t>
            </a:r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>
            <a:off x="2268112" y="2626603"/>
            <a:ext cx="188843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0422" y="2211104"/>
            <a:ext cx="97204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Identify best nodes</a:t>
            </a:r>
          </a:p>
        </p:txBody>
      </p:sp>
      <p:cxnSp>
        <p:nvCxnSpPr>
          <p:cNvPr id="25" name="Straight Arrow Connector 24"/>
          <p:cNvCxnSpPr>
            <a:stCxn id="19" idx="3"/>
            <a:endCxn id="26" idx="1"/>
          </p:cNvCxnSpPr>
          <p:nvPr/>
        </p:nvCxnSpPr>
        <p:spPr>
          <a:xfrm flipV="1">
            <a:off x="5312469" y="2611213"/>
            <a:ext cx="185864" cy="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98333" y="2072604"/>
            <a:ext cx="173139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Compare distributions for best nodes at each position</a:t>
            </a:r>
          </a:p>
        </p:txBody>
      </p:sp>
      <p:cxnSp>
        <p:nvCxnSpPr>
          <p:cNvPr id="18" name="Straight Arrow Connector 17"/>
          <p:cNvCxnSpPr>
            <a:stCxn id="5" idx="3"/>
            <a:endCxn id="19" idx="1"/>
          </p:cNvCxnSpPr>
          <p:nvPr/>
        </p:nvCxnSpPr>
        <p:spPr>
          <a:xfrm flipV="1">
            <a:off x="4154558" y="2626603"/>
            <a:ext cx="185864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86547" y="1149275"/>
            <a:ext cx="173139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Segregate distributions by Biophysical properties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86547" y="2995935"/>
            <a:ext cx="173139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Find new amino acids with high differentiation between classes</a:t>
            </a:r>
          </a:p>
        </p:txBody>
      </p:sp>
      <p:cxnSp>
        <p:nvCxnSpPr>
          <p:cNvPr id="29" name="Elbow Connector 28"/>
          <p:cNvCxnSpPr>
            <a:stCxn id="26" idx="3"/>
            <a:endCxn id="32" idx="1"/>
          </p:cNvCxnSpPr>
          <p:nvPr/>
        </p:nvCxnSpPr>
        <p:spPr>
          <a:xfrm flipV="1">
            <a:off x="7229729" y="1687884"/>
            <a:ext cx="356818" cy="923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6" idx="3"/>
            <a:endCxn id="33" idx="1"/>
          </p:cNvCxnSpPr>
          <p:nvPr/>
        </p:nvCxnSpPr>
        <p:spPr>
          <a:xfrm>
            <a:off x="7229729" y="2611213"/>
            <a:ext cx="356818" cy="923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39359" y="2072604"/>
            <a:ext cx="1232452" cy="1077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New suggested mutations/sites</a:t>
            </a:r>
          </a:p>
        </p:txBody>
      </p:sp>
      <p:cxnSp>
        <p:nvCxnSpPr>
          <p:cNvPr id="59" name="Elbow Connector 58"/>
          <p:cNvCxnSpPr>
            <a:stCxn id="32" idx="3"/>
            <a:endCxn id="58" idx="1"/>
          </p:cNvCxnSpPr>
          <p:nvPr/>
        </p:nvCxnSpPr>
        <p:spPr>
          <a:xfrm>
            <a:off x="9317943" y="1687884"/>
            <a:ext cx="421416" cy="923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3" idx="3"/>
            <a:endCxn id="58" idx="1"/>
          </p:cNvCxnSpPr>
          <p:nvPr/>
        </p:nvCxnSpPr>
        <p:spPr>
          <a:xfrm flipV="1">
            <a:off x="9317943" y="2611213"/>
            <a:ext cx="421416" cy="923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8" y="4194372"/>
            <a:ext cx="3255385" cy="264169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49" y="4134736"/>
            <a:ext cx="3457820" cy="266636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7065" r="51301" b="88763"/>
          <a:stretch/>
        </p:blipFill>
        <p:spPr>
          <a:xfrm>
            <a:off x="1504961" y="4134737"/>
            <a:ext cx="715617" cy="119269"/>
          </a:xfrm>
          <a:prstGeom prst="rect">
            <a:avLst/>
          </a:prstGeom>
        </p:spPr>
      </p:pic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9CF0-E863-40BD-8305-72B97370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 Specificity</a:t>
            </a:r>
          </a:p>
        </p:txBody>
      </p:sp>
    </p:spTree>
    <p:extLst>
      <p:ext uri="{BB962C8B-B14F-4D97-AF65-F5344CB8AC3E}">
        <p14:creationId xmlns:p14="http://schemas.microsoft.com/office/powerpoint/2010/main" val="141652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41" y="-35897"/>
            <a:ext cx="10257992" cy="1325563"/>
          </a:xfrm>
        </p:spPr>
        <p:txBody>
          <a:bodyPr>
            <a:normAutofit/>
          </a:bodyPr>
          <a:lstStyle/>
          <a:p>
            <a:r>
              <a:rPr lang="en-US" dirty="0"/>
              <a:t>Process flow chart – Pareto </a:t>
            </a:r>
            <a:r>
              <a:rPr lang="en-US" dirty="0" err="1"/>
              <a:t>optmization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315" y="3372221"/>
            <a:ext cx="136762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NGS data from screen/sort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4495" y="2750466"/>
            <a:ext cx="169760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Unirep</a:t>
            </a:r>
            <a:r>
              <a:rPr lang="en-US" sz="1600" dirty="0"/>
              <a:t> representations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119" y="1827136"/>
            <a:ext cx="149882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Analog data from isolated clones</a:t>
            </a:r>
          </a:p>
        </p:txBody>
      </p:sp>
      <p:cxnSp>
        <p:nvCxnSpPr>
          <p:cNvPr id="8" name="Elbow Connector 7"/>
          <p:cNvCxnSpPr>
            <a:stCxn id="6" idx="3"/>
            <a:endCxn id="5" idx="1"/>
          </p:cNvCxnSpPr>
          <p:nvPr/>
        </p:nvCxnSpPr>
        <p:spPr>
          <a:xfrm>
            <a:off x="1648939" y="2242635"/>
            <a:ext cx="725556" cy="800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1648939" y="3042854"/>
            <a:ext cx="725556" cy="744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9" idx="1"/>
          </p:cNvCxnSpPr>
          <p:nvPr/>
        </p:nvCxnSpPr>
        <p:spPr>
          <a:xfrm flipV="1">
            <a:off x="4072098" y="3027465"/>
            <a:ext cx="375700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47798" y="2611966"/>
            <a:ext cx="97204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LDA on </a:t>
            </a:r>
            <a:r>
              <a:rPr lang="en-US" sz="1600" dirty="0" err="1"/>
              <a:t>unirep</a:t>
            </a:r>
            <a:r>
              <a:rPr lang="en-US" sz="1600" dirty="0"/>
              <a:t> features</a:t>
            </a:r>
          </a:p>
        </p:txBody>
      </p:sp>
      <p:cxnSp>
        <p:nvCxnSpPr>
          <p:cNvPr id="25" name="Straight Arrow Connector 24"/>
          <p:cNvCxnSpPr>
            <a:stCxn id="19" idx="3"/>
            <a:endCxn id="26" idx="1"/>
          </p:cNvCxnSpPr>
          <p:nvPr/>
        </p:nvCxnSpPr>
        <p:spPr>
          <a:xfrm>
            <a:off x="5419845" y="3027465"/>
            <a:ext cx="37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5545" y="2611966"/>
            <a:ext cx="11111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Pareto curve for features</a:t>
            </a:r>
          </a:p>
        </p:txBody>
      </p:sp>
      <p:cxnSp>
        <p:nvCxnSpPr>
          <p:cNvPr id="31" name="Elbow Connector 30"/>
          <p:cNvCxnSpPr>
            <a:stCxn id="6" idx="3"/>
            <a:endCxn id="26" idx="0"/>
          </p:cNvCxnSpPr>
          <p:nvPr/>
        </p:nvCxnSpPr>
        <p:spPr>
          <a:xfrm>
            <a:off x="1648939" y="2242635"/>
            <a:ext cx="4702203" cy="369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42728" y="1965634"/>
            <a:ext cx="2119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Functionalizing LDA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95" y="3873851"/>
            <a:ext cx="2819732" cy="2620223"/>
          </a:xfrm>
          <a:prstGeom prst="rect">
            <a:avLst/>
          </a:prstGeom>
        </p:spPr>
      </p:pic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7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Proposing new clones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Simplest way: start from some of the best isolated sequences, and try all possible single mutations </a:t>
            </a:r>
          </a:p>
          <a:p>
            <a:r>
              <a:rPr lang="en-US" sz="2400" dirty="0"/>
              <a:t>Computationally tractable, fits with Emily’s leave-one-out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7816" y="3384048"/>
            <a:ext cx="436245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LHQWY… 	Base sequence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AHQWY…	Mutation 1 at site 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BHQWY…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LAQWY…	Mutation 1 at site 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LBQWY…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LHQWV…	Mutation 19 at site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89121" y="3510331"/>
                <a:ext cx="6702879" cy="2087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Constraints: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No new cysteine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Only new mutations in CDR H2 and CDR H3 were considered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WT + 6 different isolated clones were used as base sequences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𝐴𝐴𝑠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𝐶𝐷𝑅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23 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𝑠𝑖𝑡𝑒𝑠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𝑠𝑒𝑞𝑢𝑒𝑛𝑐𝑒𝑠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𝟑𝟏𝟓𝟎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𝒏𝒆𝒘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𝒔𝒆𝒒𝒖𝒆𝒏𝒄𝒆𝒔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Comparing pairwise mutations: ~56k sequences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121" y="3510331"/>
                <a:ext cx="6702879" cy="2087238"/>
              </a:xfrm>
              <a:prstGeom prst="rect">
                <a:avLst/>
              </a:prstGeom>
              <a:blipFill>
                <a:blip r:embed="rId2"/>
                <a:stretch>
                  <a:fillRect l="-455" t="-877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z="1100" smtClean="0"/>
              <a:t>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08788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1" y="3466656"/>
            <a:ext cx="3574581" cy="3326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47" y="331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Comparing new and old clones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2" y="2304029"/>
            <a:ext cx="436245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LHQWY… 	Base sequence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BHQWY…	Mutation 1 at site 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CHQWY…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LAQWY…	Mutation 1 at site 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LBQWY…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LBQWV…	Mutation 19 at site N</a:t>
            </a:r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>
            <a:off x="3476627" y="4858574"/>
            <a:ext cx="0" cy="40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402" y="5263418"/>
            <a:ext cx="436245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~3500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unirep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representations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1" y="0"/>
            <a:ext cx="3567088" cy="33147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592554" y="4396909"/>
            <a:ext cx="8468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new clones</a:t>
            </a:r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7439368" y="4858574"/>
            <a:ext cx="1067245" cy="24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TextBox 33"/>
          <p:cNvSpPr txBox="1"/>
          <p:nvPr/>
        </p:nvSpPr>
        <p:spPr>
          <a:xfrm>
            <a:off x="7576451" y="3437984"/>
            <a:ext cx="36223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hypothetical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clones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clones move the </a:t>
            </a:r>
            <a:r>
              <a:rPr lang="en-US" dirty="0" err="1"/>
              <a:t>pareto</a:t>
            </a:r>
            <a:r>
              <a:rPr lang="en-US" dirty="0"/>
              <a:t> front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684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picking new mutations, we get many different clones that are past the original </a:t>
            </a:r>
            <a:r>
              <a:rPr lang="en-US" dirty="0" err="1"/>
              <a:t>pareto</a:t>
            </a:r>
            <a:r>
              <a:rPr lang="en-US" dirty="0"/>
              <a:t> front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4" t="6549" r="10050" b="7847"/>
          <a:stretch/>
        </p:blipFill>
        <p:spPr>
          <a:xfrm>
            <a:off x="4248967" y="1757239"/>
            <a:ext cx="7603456" cy="445670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910551" y="2048980"/>
            <a:ext cx="1154203" cy="1810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06193" y="3180795"/>
            <a:ext cx="6247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Old </a:t>
            </a:r>
            <a:r>
              <a:rPr lang="en-US" sz="1200" dirty="0" err="1"/>
              <a:t>pareto</a:t>
            </a:r>
            <a:r>
              <a:rPr lang="en-US" sz="1200" dirty="0"/>
              <a:t> front</a:t>
            </a:r>
          </a:p>
        </p:txBody>
      </p:sp>
      <p:cxnSp>
        <p:nvCxnSpPr>
          <p:cNvPr id="12" name="Curved Connector 11"/>
          <p:cNvCxnSpPr>
            <a:cxnSpLocks/>
            <a:stCxn id="10" idx="3"/>
          </p:cNvCxnSpPr>
          <p:nvPr/>
        </p:nvCxnSpPr>
        <p:spPr>
          <a:xfrm>
            <a:off x="10430933" y="3503961"/>
            <a:ext cx="462354" cy="979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910551" y="4231613"/>
            <a:ext cx="1154203" cy="1810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4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0074-72AA-47E1-92BD-273B7C15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 Clones on the new pareto 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B830-D5AF-4855-95CE-B4DFBB4E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WT can be made better by adding W  to HCDR2</a:t>
            </a:r>
          </a:p>
          <a:p>
            <a:r>
              <a:rPr lang="en-US" dirty="0"/>
              <a:t>W &gt; F &gt; M &gt; L are the most common residues added</a:t>
            </a:r>
          </a:p>
          <a:p>
            <a:r>
              <a:rPr lang="en-US" dirty="0"/>
              <a:t>52A(P) &gt; 60(N) &gt; 57(T) &gt; 58(T) are the most common residues mutated away</a:t>
            </a:r>
          </a:p>
          <a:p>
            <a:r>
              <a:rPr lang="en-US" dirty="0"/>
              <a:t>EM8 &gt; EM45-005 are the most common base sequences found on the pareto frontier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F90195-C68B-4988-A76E-932640F04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74770"/>
              </p:ext>
            </p:extLst>
          </p:nvPr>
        </p:nvGraphicFramePr>
        <p:xfrm>
          <a:off x="6316133" y="4571077"/>
          <a:ext cx="4360491" cy="1130152"/>
        </p:xfrm>
        <a:graphic>
          <a:graphicData uri="http://schemas.openxmlformats.org/drawingml/2006/table">
            <a:tbl>
              <a:tblPr/>
              <a:tblGrid>
                <a:gridCol w="931334">
                  <a:extLst>
                    <a:ext uri="{9D8B030D-6E8A-4147-A177-3AD203B41FA5}">
                      <a16:colId xmlns:a16="http://schemas.microsoft.com/office/drawing/2014/main" val="3751591982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3671183282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44880984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4210969013"/>
                    </a:ext>
                  </a:extLst>
                </a:gridCol>
                <a:gridCol w="397933">
                  <a:extLst>
                    <a:ext uri="{9D8B030D-6E8A-4147-A177-3AD203B41FA5}">
                      <a16:colId xmlns:a16="http://schemas.microsoft.com/office/drawing/2014/main" val="2384329457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1398752092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31697498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40979924"/>
                    </a:ext>
                  </a:extLst>
                </a:gridCol>
                <a:gridCol w="457357">
                  <a:extLst>
                    <a:ext uri="{9D8B030D-6E8A-4147-A177-3AD203B41FA5}">
                      <a16:colId xmlns:a16="http://schemas.microsoft.com/office/drawing/2014/main" val="3361205335"/>
                    </a:ext>
                  </a:extLst>
                </a:gridCol>
              </a:tblGrid>
              <a:tr h="28253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40741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70785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EM45-005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46304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EM8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30393"/>
                  </a:ext>
                </a:extLst>
              </a:tr>
            </a:tbl>
          </a:graphicData>
        </a:graphic>
      </p:graphicFrame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5977637-AB2C-4D80-B45F-FA69381B5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25" t="50868" r="10416" b="7775"/>
          <a:stretch/>
        </p:blipFill>
        <p:spPr>
          <a:xfrm>
            <a:off x="9956801" y="748506"/>
            <a:ext cx="2088932" cy="20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1531</Words>
  <Application>Microsoft Office PowerPoint</Application>
  <PresentationFormat>Widescreen</PresentationFormat>
  <Paragraphs>443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 Math</vt:lpstr>
      <vt:lpstr>Office Theme</vt:lpstr>
      <vt:lpstr>8.19.20 Update</vt:lpstr>
      <vt:lpstr>EM11 – mAb pI</vt:lpstr>
      <vt:lpstr>EM11 – Analysis on Low pI mAbs</vt:lpstr>
      <vt:lpstr>Emi Specificity</vt:lpstr>
      <vt:lpstr>Process flow chart – Pareto optmization</vt:lpstr>
      <vt:lpstr>Next steps: Proposing new clones</vt:lpstr>
      <vt:lpstr>Comparing new and old clones</vt:lpstr>
      <vt:lpstr>Proposed clones move the pareto front</vt:lpstr>
      <vt:lpstr>200 Clones on the new pareto front</vt:lpstr>
      <vt:lpstr>44 clones on the pareto front</vt:lpstr>
      <vt:lpstr>41 clones to make and evaluate</vt:lpstr>
      <vt:lpstr>PowerPoint Presentation</vt:lpstr>
      <vt:lpstr>Process flow chart – Feature analysis</vt:lpstr>
      <vt:lpstr>3 nodes that classify best</vt:lpstr>
      <vt:lpstr>Quantifying difference between specific and nonspecific clone weight values</vt:lpstr>
      <vt:lpstr>Difference between specific and nonspecific clones</vt:lpstr>
      <vt:lpstr>PowerPoint Presentation</vt:lpstr>
      <vt:lpstr>Change in the difference between specific and nonspecific clones</vt:lpstr>
      <vt:lpstr>PowerPoint Presentation</vt:lpstr>
      <vt:lpstr>Residues suggested to be interesting for specificity</vt:lpstr>
      <vt:lpstr>Change in the difference between antigen binding and non-antigen binding clones</vt:lpstr>
      <vt:lpstr>PowerPoint Presentation</vt:lpstr>
      <vt:lpstr>Change in the difference between antigen binding and non-antigen binding clones</vt:lpstr>
      <vt:lpstr>PowerPoint Presentation</vt:lpstr>
      <vt:lpstr>Residues suggested to be interesting for antigen binding</vt:lpstr>
      <vt:lpstr>How do they work together?</vt:lpstr>
      <vt:lpstr>Overlap of suggested mutations</vt:lpstr>
      <vt:lpstr>Suggested mutations</vt:lpstr>
      <vt:lpstr>New Library Design</vt:lpstr>
      <vt:lpstr>New Library Design</vt:lpstr>
      <vt:lpstr>Next Steps</vt:lpstr>
      <vt:lpstr>Bonus info!</vt:lpstr>
      <vt:lpstr>Segregating features by biophysical property</vt:lpstr>
      <vt:lpstr>Process flow chart – Feature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8.18.20 Update</dc:title>
  <dc:creator>Makowski, Emily</dc:creator>
  <cp:lastModifiedBy>Makowski, Emily</cp:lastModifiedBy>
  <cp:revision>62</cp:revision>
  <dcterms:created xsi:type="dcterms:W3CDTF">2020-08-17T18:50:34Z</dcterms:created>
  <dcterms:modified xsi:type="dcterms:W3CDTF">2020-09-09T00:32:55Z</dcterms:modified>
</cp:coreProperties>
</file>