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7" r:id="rId5"/>
    <p:sldId id="268" r:id="rId6"/>
    <p:sldId id="269" r:id="rId7"/>
    <p:sldId id="258" r:id="rId8"/>
    <p:sldId id="262" r:id="rId9"/>
    <p:sldId id="263" r:id="rId10"/>
    <p:sldId id="265" r:id="rId11"/>
    <p:sldId id="260" r:id="rId12"/>
    <p:sldId id="270" r:id="rId13"/>
    <p:sldId id="271" r:id="rId14"/>
    <p:sldId id="266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00903-EEC3-45E8-913F-FE791C5591B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E68D4-E959-4DBA-A2CE-3082A697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1BE9-D5C4-485D-B8F9-80B54BDAEAFD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7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B186-6DF2-4039-8DE6-43AD5DBF6943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0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FB74-B578-4028-99FC-85C027BE070D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7397-0F5B-49D4-A73E-089D9FA27593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09F5-766D-4C71-985C-314DC994E1EE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610F-BA6B-4BF7-827B-4E17C2BBFF22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5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0B6A-4D40-4024-BC8C-A65A27271C56}" type="datetime1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CC18-5AAE-425F-96B7-208A19802933}" type="datetime1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9BB-1058-451C-A4B7-C7B25F973B75}" type="datetime1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2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1092-13A4-4F6D-944F-0E9A261BC43B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4982-8CBA-4595-BBB0-E00B79576CD9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6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C105-FC00-40F7-A8DE-F2E157ADA2F8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8386-7E04-4E4D-ADE2-026CA638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Unirep</a:t>
            </a:r>
            <a:r>
              <a:rPr lang="en-US" dirty="0" smtClean="0"/>
              <a:t> update: Predicting </a:t>
            </a:r>
            <a:r>
              <a:rPr lang="en-US" dirty="0" smtClean="0"/>
              <a:t>new clones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8/17/2020</a:t>
            </a:r>
          </a:p>
          <a:p>
            <a:r>
              <a:rPr lang="en-US" dirty="0" smtClean="0"/>
              <a:t>Emily </a:t>
            </a:r>
            <a:r>
              <a:rPr lang="en-US" dirty="0" err="1" smtClean="0"/>
              <a:t>Makowski</a:t>
            </a:r>
            <a:r>
              <a:rPr lang="en-US" dirty="0" smtClean="0"/>
              <a:t> + Patrick </a:t>
            </a:r>
            <a:r>
              <a:rPr lang="en-US" dirty="0" err="1" smtClean="0"/>
              <a:t>Kinnunen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41" y="-35897"/>
            <a:ext cx="983974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Process flow </a:t>
            </a:r>
            <a:r>
              <a:rPr lang="en-US" dirty="0" smtClean="0"/>
              <a:t>chart – Feature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0488" y="2211104"/>
            <a:ext cx="13676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NGS data from screen/sort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6955" y="2349604"/>
            <a:ext cx="16976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Unirep</a:t>
            </a:r>
            <a:r>
              <a:rPr lang="en-US" dirty="0" smtClean="0"/>
              <a:t> </a:t>
            </a:r>
            <a:r>
              <a:rPr lang="en-US" b="1" dirty="0" smtClean="0"/>
              <a:t>full</a:t>
            </a:r>
            <a:r>
              <a:rPr lang="en-US" dirty="0" smtClean="0"/>
              <a:t> representations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>
            <a:off x="2268112" y="2672769"/>
            <a:ext cx="1888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0422" y="2211104"/>
            <a:ext cx="9720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Identify best nodes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3"/>
            <a:endCxn id="26" idx="1"/>
          </p:cNvCxnSpPr>
          <p:nvPr/>
        </p:nvCxnSpPr>
        <p:spPr>
          <a:xfrm>
            <a:off x="5312469" y="2672769"/>
            <a:ext cx="18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98333" y="2072604"/>
            <a:ext cx="17313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Compare distributions for best nodes at each position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19" idx="1"/>
          </p:cNvCxnSpPr>
          <p:nvPr/>
        </p:nvCxnSpPr>
        <p:spPr>
          <a:xfrm flipV="1">
            <a:off x="4154558" y="2672769"/>
            <a:ext cx="185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18846" y="2072603"/>
            <a:ext cx="17313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Find new amino acids with high differentiation between classes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739359" y="2072604"/>
            <a:ext cx="1232452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New suggested mutations/sites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33" idx="3"/>
            <a:endCxn id="58" idx="1"/>
          </p:cNvCxnSpPr>
          <p:nvPr/>
        </p:nvCxnSpPr>
        <p:spPr>
          <a:xfrm>
            <a:off x="9350242" y="2672768"/>
            <a:ext cx="389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33" idx="1"/>
          </p:cNvCxnSpPr>
          <p:nvPr/>
        </p:nvCxnSpPr>
        <p:spPr>
          <a:xfrm flipV="1">
            <a:off x="7229729" y="2672768"/>
            <a:ext cx="389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3" y="4055872"/>
            <a:ext cx="3457820" cy="266636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4154558" y="4219900"/>
            <a:ext cx="3052578" cy="2404084"/>
            <a:chOff x="336480" y="4351039"/>
            <a:chExt cx="3052578" cy="2404084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98" t="7065" r="51301" b="88763"/>
            <a:stretch/>
          </p:blipFill>
          <p:spPr>
            <a:xfrm>
              <a:off x="1376945" y="4351039"/>
              <a:ext cx="810009" cy="13500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80" y="4486040"/>
              <a:ext cx="3052578" cy="2269083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they work together?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0076" y="2337018"/>
            <a:ext cx="1232452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New suggested mutations/sites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0485" y="3398849"/>
            <a:ext cx="13676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NGS data from screen/sort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289" y="1690688"/>
            <a:ext cx="14988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Analog data from isolated clones</a:t>
            </a:r>
            <a:endParaRPr lang="en-US" dirty="0"/>
          </a:p>
        </p:txBody>
      </p:sp>
      <p:cxnSp>
        <p:nvCxnSpPr>
          <p:cNvPr id="7" name="Elbow Connector 6"/>
          <p:cNvCxnSpPr>
            <a:stCxn id="6" idx="3"/>
            <a:endCxn id="9" idx="1"/>
          </p:cNvCxnSpPr>
          <p:nvPr/>
        </p:nvCxnSpPr>
        <p:spPr>
          <a:xfrm>
            <a:off x="2268109" y="2152353"/>
            <a:ext cx="1047585" cy="784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3"/>
            <a:endCxn id="9" idx="1"/>
          </p:cNvCxnSpPr>
          <p:nvPr/>
        </p:nvCxnSpPr>
        <p:spPr>
          <a:xfrm flipV="1">
            <a:off x="2268109" y="2937184"/>
            <a:ext cx="1047585" cy="923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5694" y="2614018"/>
            <a:ext cx="19043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Pareto Optimization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 flipV="1">
            <a:off x="5220032" y="2937183"/>
            <a:ext cx="810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5694" y="4613771"/>
            <a:ext cx="19043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Feature analysis</a:t>
            </a:r>
            <a:endParaRPr lang="en-US" dirty="0"/>
          </a:p>
        </p:txBody>
      </p:sp>
      <p:cxnSp>
        <p:nvCxnSpPr>
          <p:cNvPr id="20" name="Elbow Connector 19"/>
          <p:cNvCxnSpPr>
            <a:stCxn id="5" idx="3"/>
            <a:endCxn id="19" idx="1"/>
          </p:cNvCxnSpPr>
          <p:nvPr/>
        </p:nvCxnSpPr>
        <p:spPr>
          <a:xfrm>
            <a:off x="2268109" y="3860514"/>
            <a:ext cx="1047585" cy="937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30076" y="4198272"/>
            <a:ext cx="1232452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New suggested mutations/sites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3"/>
            <a:endCxn id="24" idx="1"/>
          </p:cNvCxnSpPr>
          <p:nvPr/>
        </p:nvCxnSpPr>
        <p:spPr>
          <a:xfrm>
            <a:off x="5220032" y="4798437"/>
            <a:ext cx="81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66580" y="2753955"/>
            <a:ext cx="319741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Do the suggested mutations and sites match for each set of analysis? </a:t>
            </a:r>
            <a:endParaRPr lang="en-US" sz="2800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57" y="365125"/>
            <a:ext cx="10749643" cy="1325563"/>
          </a:xfrm>
        </p:spPr>
        <p:txBody>
          <a:bodyPr/>
          <a:lstStyle/>
          <a:p>
            <a:r>
              <a:rPr lang="en-US" dirty="0" smtClean="0"/>
              <a:t>New sites from each method are in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Emily add the combined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info!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21" y="3212306"/>
            <a:ext cx="1219200" cy="1219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98" y="2877512"/>
            <a:ext cx="5030506" cy="3879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6" y="2877512"/>
            <a:ext cx="4942767" cy="3811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Segregating features by biophysical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136" y="1425512"/>
            <a:ext cx="55397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Distribution of sequences that emerges from </a:t>
            </a:r>
            <a:r>
              <a:rPr lang="en-US" dirty="0" err="1" smtClean="0"/>
              <a:t>unirep</a:t>
            </a:r>
            <a:r>
              <a:rPr lang="en-US" dirty="0" smtClean="0"/>
              <a:t> features analysis. Each sequence also has a set of biophysical descriptors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0428" y="1425512"/>
            <a:ext cx="6481572" cy="1662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 we know both the neuron activation for a new sequence, </a:t>
            </a:r>
            <a:r>
              <a:rPr lang="en-US" b="1" dirty="0" smtClean="0"/>
              <a:t>and the sequence </a:t>
            </a:r>
            <a:r>
              <a:rPr lang="en-US" b="1" dirty="0" err="1" smtClean="0"/>
              <a:t>pI</a:t>
            </a:r>
            <a:r>
              <a:rPr lang="en-US" dirty="0" smtClean="0"/>
              <a:t>, we can be even more confident in our prediction of PS+ vs PS-.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547" y="4234111"/>
            <a:ext cx="3322763" cy="2562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41" y="-35897"/>
            <a:ext cx="983974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Process flow </a:t>
            </a:r>
            <a:r>
              <a:rPr lang="en-US" dirty="0" smtClean="0"/>
              <a:t>chart – Feature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0488" y="2211104"/>
            <a:ext cx="13676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NGS data from screen/sort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6955" y="2349604"/>
            <a:ext cx="16976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Unirep</a:t>
            </a:r>
            <a:r>
              <a:rPr lang="en-US" dirty="0" smtClean="0"/>
              <a:t> </a:t>
            </a:r>
            <a:r>
              <a:rPr lang="en-US" b="1" dirty="0" smtClean="0"/>
              <a:t>full</a:t>
            </a:r>
            <a:r>
              <a:rPr lang="en-US" dirty="0" smtClean="0"/>
              <a:t> representations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>
            <a:off x="2268112" y="2672769"/>
            <a:ext cx="1888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0422" y="2211104"/>
            <a:ext cx="9720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Identify best nodes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3"/>
            <a:endCxn id="26" idx="1"/>
          </p:cNvCxnSpPr>
          <p:nvPr/>
        </p:nvCxnSpPr>
        <p:spPr>
          <a:xfrm>
            <a:off x="5312469" y="2672769"/>
            <a:ext cx="18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98333" y="2072604"/>
            <a:ext cx="17313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Compare distributions for best nodes at each position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19" idx="1"/>
          </p:cNvCxnSpPr>
          <p:nvPr/>
        </p:nvCxnSpPr>
        <p:spPr>
          <a:xfrm flipV="1">
            <a:off x="4154558" y="2672769"/>
            <a:ext cx="185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86547" y="1149275"/>
            <a:ext cx="17313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Segregate distributions by Biophysical properties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86547" y="2995935"/>
            <a:ext cx="17313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Find new amino acids with high differentiation between classes</a:t>
            </a:r>
            <a:endParaRPr lang="en-US" dirty="0"/>
          </a:p>
        </p:txBody>
      </p:sp>
      <p:cxnSp>
        <p:nvCxnSpPr>
          <p:cNvPr id="29" name="Elbow Connector 28"/>
          <p:cNvCxnSpPr>
            <a:stCxn id="26" idx="3"/>
            <a:endCxn id="32" idx="1"/>
          </p:cNvCxnSpPr>
          <p:nvPr/>
        </p:nvCxnSpPr>
        <p:spPr>
          <a:xfrm flipV="1">
            <a:off x="7229729" y="1749440"/>
            <a:ext cx="356818" cy="923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6" idx="3"/>
            <a:endCxn id="33" idx="1"/>
          </p:cNvCxnSpPr>
          <p:nvPr/>
        </p:nvCxnSpPr>
        <p:spPr>
          <a:xfrm>
            <a:off x="7229729" y="2672769"/>
            <a:ext cx="356818" cy="923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39359" y="2072604"/>
            <a:ext cx="1232452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New suggested mutations/sites</a:t>
            </a:r>
            <a:endParaRPr lang="en-US" dirty="0"/>
          </a:p>
        </p:txBody>
      </p:sp>
      <p:cxnSp>
        <p:nvCxnSpPr>
          <p:cNvPr id="59" name="Elbow Connector 58"/>
          <p:cNvCxnSpPr>
            <a:stCxn id="32" idx="3"/>
            <a:endCxn id="58" idx="1"/>
          </p:cNvCxnSpPr>
          <p:nvPr/>
        </p:nvCxnSpPr>
        <p:spPr>
          <a:xfrm>
            <a:off x="9317943" y="1749440"/>
            <a:ext cx="421416" cy="923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3" idx="3"/>
            <a:endCxn id="58" idx="1"/>
          </p:cNvCxnSpPr>
          <p:nvPr/>
        </p:nvCxnSpPr>
        <p:spPr>
          <a:xfrm flipV="1">
            <a:off x="9317943" y="2672769"/>
            <a:ext cx="421416" cy="923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8" y="4194372"/>
            <a:ext cx="3255385" cy="264169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49" y="4134736"/>
            <a:ext cx="3457820" cy="266636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7065" r="51301" b="88763"/>
          <a:stretch/>
        </p:blipFill>
        <p:spPr>
          <a:xfrm>
            <a:off x="1504961" y="4134737"/>
            <a:ext cx="715617" cy="119269"/>
          </a:xfrm>
          <a:prstGeom prst="rect">
            <a:avLst/>
          </a:prstGeom>
        </p:spPr>
      </p:pic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41" y="-35897"/>
            <a:ext cx="983974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Process flow </a:t>
            </a:r>
            <a:r>
              <a:rPr lang="en-US" dirty="0" smtClean="0"/>
              <a:t>chart – Pareto </a:t>
            </a:r>
            <a:r>
              <a:rPr lang="en-US" dirty="0" err="1" smtClean="0"/>
              <a:t>optmization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381" y="3913594"/>
            <a:ext cx="13676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NGS data from screen/sort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7561" y="3291839"/>
            <a:ext cx="16976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Unirep</a:t>
            </a:r>
            <a:r>
              <a:rPr lang="en-US" dirty="0" smtClean="0"/>
              <a:t> representations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85" y="2368509"/>
            <a:ext cx="14988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Analog data from isolated clones</a:t>
            </a:r>
            <a:endParaRPr lang="en-US" dirty="0"/>
          </a:p>
        </p:txBody>
      </p:sp>
      <p:cxnSp>
        <p:nvCxnSpPr>
          <p:cNvPr id="8" name="Elbow Connector 7"/>
          <p:cNvCxnSpPr>
            <a:stCxn id="6" idx="3"/>
            <a:endCxn id="5" idx="1"/>
          </p:cNvCxnSpPr>
          <p:nvPr/>
        </p:nvCxnSpPr>
        <p:spPr>
          <a:xfrm>
            <a:off x="1632005" y="2830174"/>
            <a:ext cx="725556" cy="784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1632005" y="3615005"/>
            <a:ext cx="725556" cy="760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9" idx="1"/>
          </p:cNvCxnSpPr>
          <p:nvPr/>
        </p:nvCxnSpPr>
        <p:spPr>
          <a:xfrm flipV="1">
            <a:off x="4055164" y="3615004"/>
            <a:ext cx="3757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30864" y="3153339"/>
            <a:ext cx="9720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LDA on </a:t>
            </a:r>
            <a:r>
              <a:rPr lang="en-US" dirty="0" err="1" smtClean="0"/>
              <a:t>unirep</a:t>
            </a:r>
            <a:r>
              <a:rPr lang="en-US" dirty="0" smtClean="0"/>
              <a:t> features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3"/>
            <a:endCxn id="26" idx="1"/>
          </p:cNvCxnSpPr>
          <p:nvPr/>
        </p:nvCxnSpPr>
        <p:spPr>
          <a:xfrm>
            <a:off x="5402911" y="3615004"/>
            <a:ext cx="37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8611" y="3153339"/>
            <a:ext cx="11111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Pareto curve for features</a:t>
            </a:r>
            <a:endParaRPr lang="en-US" dirty="0"/>
          </a:p>
        </p:txBody>
      </p:sp>
      <p:cxnSp>
        <p:nvCxnSpPr>
          <p:cNvPr id="31" name="Elbow Connector 30"/>
          <p:cNvCxnSpPr>
            <a:stCxn id="6" idx="3"/>
            <a:endCxn id="26" idx="0"/>
          </p:cNvCxnSpPr>
          <p:nvPr/>
        </p:nvCxnSpPr>
        <p:spPr>
          <a:xfrm>
            <a:off x="1632005" y="2830174"/>
            <a:ext cx="4702203" cy="323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25794" y="2507007"/>
            <a:ext cx="211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Functionalizing LDA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87" y="4203218"/>
            <a:ext cx="2819732" cy="2620223"/>
          </a:xfrm>
          <a:prstGeom prst="rect">
            <a:avLst/>
          </a:prstGeom>
        </p:spPr>
      </p:pic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 Proposing new clones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way: start from some of the best isolated sequences, and try all possible single mutations </a:t>
            </a:r>
          </a:p>
          <a:p>
            <a:r>
              <a:rPr lang="en-US" dirty="0" smtClean="0"/>
              <a:t>Computationally tractable, fits with Emily’s leave-one-out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7816" y="3384048"/>
            <a:ext cx="436245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LHQWY… 	Base sequence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BHQWY…	Mutation 1 at site 1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CHQWY…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AQWY…	Mutation 1 at site 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BQWY…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BQWV…	Mutation 19 at site 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89121" y="3510331"/>
                <a:ext cx="6702879" cy="2301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Constraints: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 new cysteine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Only new mutations in CDR H2 and CDR H3 were considered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WT + 6 different isolated clones were used as base sequences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𝐴𝐴𝑠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𝐶𝐷𝑅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𝑠𝑖𝑡𝑒𝑠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𝑠𝑒𝑞𝑢𝑒𝑛𝑐𝑒𝑠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𝟑𝟏𝟓𝟎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𝒏𝒆𝒘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𝒔𝒆𝒒𝒖𝒆𝒏𝒄𝒆𝒔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Comparing pairwise mutations: ~56k sequences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121" y="3510331"/>
                <a:ext cx="6702879" cy="2301977"/>
              </a:xfrm>
              <a:prstGeom prst="rect">
                <a:avLst/>
              </a:prstGeom>
              <a:blipFill>
                <a:blip r:embed="rId2"/>
                <a:stretch>
                  <a:fillRect l="-727" t="-1592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1" y="3466656"/>
            <a:ext cx="3574581" cy="3326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47" y="331787"/>
            <a:ext cx="10515600" cy="1325563"/>
          </a:xfrm>
        </p:spPr>
        <p:txBody>
          <a:bodyPr/>
          <a:lstStyle/>
          <a:p>
            <a:r>
              <a:rPr lang="en-US" dirty="0" smtClean="0"/>
              <a:t>Comparing new and old clones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2" y="2304029"/>
            <a:ext cx="436245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LHQWY… 	Base sequence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BHQWY…	Mutation 1 at site 1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CHQWY…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AQWY…	Mutation 1 at site 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BQWY…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BQWV…	Mutation 19 at site 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>
            <a:off x="3476627" y="4858574"/>
            <a:ext cx="0" cy="40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402" y="5263418"/>
            <a:ext cx="436245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~3500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unirep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representations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1" y="0"/>
            <a:ext cx="3567088" cy="33147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592554" y="4396909"/>
            <a:ext cx="8468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Good new clones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7439368" y="4858574"/>
            <a:ext cx="1067245" cy="24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TextBox 33"/>
          <p:cNvSpPr txBox="1"/>
          <p:nvPr/>
        </p:nvSpPr>
        <p:spPr>
          <a:xfrm>
            <a:off x="7576451" y="3437984"/>
            <a:ext cx="36223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hypothetical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clones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clones move the </a:t>
            </a:r>
            <a:r>
              <a:rPr lang="en-US" dirty="0" err="1" smtClean="0"/>
              <a:t>pareto</a:t>
            </a:r>
            <a:r>
              <a:rPr lang="en-US" dirty="0" smtClean="0"/>
              <a:t> 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684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By picking new mutations, we get many different clones that are past the original </a:t>
            </a:r>
            <a:r>
              <a:rPr lang="en-US" dirty="0" err="1" smtClean="0"/>
              <a:t>pareto</a:t>
            </a:r>
            <a:r>
              <a:rPr lang="en-US" dirty="0" smtClean="0"/>
              <a:t> front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4" t="6549" r="10050" b="7847"/>
          <a:stretch/>
        </p:blipFill>
        <p:spPr>
          <a:xfrm>
            <a:off x="4248967" y="1757239"/>
            <a:ext cx="7603456" cy="445670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910551" y="2048980"/>
            <a:ext cx="1154203" cy="1810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06193" y="3180795"/>
            <a:ext cx="6043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Old </a:t>
            </a:r>
            <a:r>
              <a:rPr lang="en-US" sz="1200" dirty="0" err="1" smtClean="0"/>
              <a:t>pareto</a:t>
            </a:r>
            <a:r>
              <a:rPr lang="en-US" sz="1200" dirty="0" smtClean="0"/>
              <a:t> front</a:t>
            </a:r>
            <a:endParaRPr lang="en-US" sz="1200" dirty="0"/>
          </a:p>
        </p:txBody>
      </p:sp>
      <p:cxnSp>
        <p:nvCxnSpPr>
          <p:cNvPr id="12" name="Curved Connector 11"/>
          <p:cNvCxnSpPr>
            <a:stCxn id="10" idx="3"/>
          </p:cNvCxnSpPr>
          <p:nvPr/>
        </p:nvCxnSpPr>
        <p:spPr>
          <a:xfrm>
            <a:off x="10410531" y="3503961"/>
            <a:ext cx="482756" cy="979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910551" y="4231613"/>
            <a:ext cx="1154203" cy="1810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Emily add analysis of better clones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81" y="3913594"/>
            <a:ext cx="13676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NGS data from screen/sort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7561" y="3291839"/>
            <a:ext cx="16976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Unirep</a:t>
            </a:r>
            <a:r>
              <a:rPr lang="en-US" dirty="0" smtClean="0"/>
              <a:t> representations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85" y="2368509"/>
            <a:ext cx="14988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Analog data from isolated clones</a:t>
            </a:r>
            <a:endParaRPr lang="en-US" dirty="0"/>
          </a:p>
        </p:txBody>
      </p:sp>
      <p:cxnSp>
        <p:nvCxnSpPr>
          <p:cNvPr id="8" name="Elbow Connector 7"/>
          <p:cNvCxnSpPr>
            <a:stCxn id="6" idx="3"/>
            <a:endCxn id="5" idx="1"/>
          </p:cNvCxnSpPr>
          <p:nvPr/>
        </p:nvCxnSpPr>
        <p:spPr>
          <a:xfrm>
            <a:off x="1632005" y="2830174"/>
            <a:ext cx="725556" cy="784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1632005" y="3615005"/>
            <a:ext cx="725556" cy="760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9" idx="1"/>
          </p:cNvCxnSpPr>
          <p:nvPr/>
        </p:nvCxnSpPr>
        <p:spPr>
          <a:xfrm flipV="1">
            <a:off x="4055164" y="3615004"/>
            <a:ext cx="3757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30864" y="3153339"/>
            <a:ext cx="9720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LDA on </a:t>
            </a:r>
            <a:r>
              <a:rPr lang="en-US" dirty="0" err="1" smtClean="0"/>
              <a:t>unirep</a:t>
            </a:r>
            <a:r>
              <a:rPr lang="en-US" dirty="0" smtClean="0"/>
              <a:t> features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3"/>
            <a:endCxn id="26" idx="1"/>
          </p:cNvCxnSpPr>
          <p:nvPr/>
        </p:nvCxnSpPr>
        <p:spPr>
          <a:xfrm>
            <a:off x="5402911" y="3615004"/>
            <a:ext cx="37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8611" y="3153339"/>
            <a:ext cx="11111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Pareto curve for features</a:t>
            </a:r>
            <a:endParaRPr lang="en-US" dirty="0"/>
          </a:p>
        </p:txBody>
      </p:sp>
      <p:cxnSp>
        <p:nvCxnSpPr>
          <p:cNvPr id="31" name="Elbow Connector 30"/>
          <p:cNvCxnSpPr>
            <a:stCxn id="6" idx="3"/>
            <a:endCxn id="26" idx="0"/>
          </p:cNvCxnSpPr>
          <p:nvPr/>
        </p:nvCxnSpPr>
        <p:spPr>
          <a:xfrm>
            <a:off x="1632005" y="2830174"/>
            <a:ext cx="4702203" cy="323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25794" y="2507007"/>
            <a:ext cx="211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Functionalizing LDA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51590" y="1195942"/>
            <a:ext cx="14988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Propose new mutations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52198" y="2045343"/>
            <a:ext cx="16976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Unirep</a:t>
            </a:r>
            <a:r>
              <a:rPr lang="en-US" dirty="0" smtClean="0"/>
              <a:t> Representations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23760" y="3148460"/>
            <a:ext cx="1554480" cy="933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new mutations on </a:t>
            </a:r>
            <a:r>
              <a:rPr lang="en-US" dirty="0" err="1" smtClean="0"/>
              <a:t>pareto</a:t>
            </a:r>
            <a:r>
              <a:rPr lang="en-US" dirty="0" smtClean="0"/>
              <a:t> curve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>
            <a:off x="8001000" y="1842273"/>
            <a:ext cx="0" cy="20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0" idx="0"/>
          </p:cNvCxnSpPr>
          <p:nvPr/>
        </p:nvCxnSpPr>
        <p:spPr>
          <a:xfrm>
            <a:off x="8001000" y="2691674"/>
            <a:ext cx="0" cy="45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10" idx="1"/>
          </p:cNvCxnSpPr>
          <p:nvPr/>
        </p:nvCxnSpPr>
        <p:spPr>
          <a:xfrm>
            <a:off x="6889805" y="3615004"/>
            <a:ext cx="333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916149" y="3002889"/>
            <a:ext cx="1232452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New suggested mutations/sites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87" y="4203218"/>
            <a:ext cx="2819732" cy="26202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495" y="4286709"/>
            <a:ext cx="2644804" cy="2457672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8436334" y="5538083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621201" y="6130455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68469" y="6013731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11546" y="5772646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28665" y="5432055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781221" y="4748373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7295321" y="6238913"/>
            <a:ext cx="1038142" cy="276999"/>
            <a:chOff x="5533113" y="5844208"/>
            <a:chExt cx="1038142" cy="276999"/>
          </a:xfrm>
        </p:grpSpPr>
        <p:sp>
          <p:nvSpPr>
            <p:cNvPr id="56" name="Oval 55"/>
            <p:cNvSpPr/>
            <p:nvPr/>
          </p:nvSpPr>
          <p:spPr>
            <a:xfrm>
              <a:off x="5608648" y="5952476"/>
              <a:ext cx="71562" cy="7156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08649" y="5844208"/>
              <a:ext cx="962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= New clone</a:t>
              </a:r>
              <a:endParaRPr lang="en-US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33113" y="5872964"/>
              <a:ext cx="979996" cy="2186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Oval 60"/>
          <p:cNvSpPr/>
          <p:nvPr/>
        </p:nvSpPr>
        <p:spPr>
          <a:xfrm>
            <a:off x="8239536" y="5082450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47327" y="4784154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883222" y="5531446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235559" y="5339364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364772" y="5779025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10" idx="3"/>
            <a:endCxn id="70" idx="1"/>
          </p:cNvCxnSpPr>
          <p:nvPr/>
        </p:nvCxnSpPr>
        <p:spPr>
          <a:xfrm flipV="1">
            <a:off x="8778240" y="3609016"/>
            <a:ext cx="376198" cy="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154438" y="3033903"/>
            <a:ext cx="1385513" cy="1150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suggested “good” new clones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0" idx="3"/>
            <a:endCxn id="36" idx="1"/>
          </p:cNvCxnSpPr>
          <p:nvPr/>
        </p:nvCxnSpPr>
        <p:spPr>
          <a:xfrm flipV="1">
            <a:off x="10539951" y="3603054"/>
            <a:ext cx="376198" cy="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 rot="19444761">
            <a:off x="7833110" y="5158336"/>
            <a:ext cx="299996" cy="118198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7576" y="5130668"/>
            <a:ext cx="8468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Good new clones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  <a:endCxn id="3" idx="2"/>
          </p:cNvCxnSpPr>
          <p:nvPr/>
        </p:nvCxnSpPr>
        <p:spPr>
          <a:xfrm>
            <a:off x="6794390" y="5592333"/>
            <a:ext cx="1067245" cy="24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Title 1"/>
          <p:cNvSpPr txBox="1">
            <a:spLocks/>
          </p:cNvSpPr>
          <p:nvPr/>
        </p:nvSpPr>
        <p:spPr>
          <a:xfrm>
            <a:off x="858741" y="-35897"/>
            <a:ext cx="98397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Process flow chart – Pareto optmization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41" y="-35897"/>
            <a:ext cx="983974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Process flow </a:t>
            </a:r>
            <a:r>
              <a:rPr lang="en-US" dirty="0" smtClean="0"/>
              <a:t>chart – Feature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0488" y="2211104"/>
            <a:ext cx="13676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NGS data from screen/sort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6955" y="2349604"/>
            <a:ext cx="16976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Unirep</a:t>
            </a:r>
            <a:r>
              <a:rPr lang="en-US" dirty="0" smtClean="0"/>
              <a:t> </a:t>
            </a:r>
            <a:r>
              <a:rPr lang="en-US" b="1" dirty="0" smtClean="0"/>
              <a:t>full</a:t>
            </a:r>
            <a:r>
              <a:rPr lang="en-US" dirty="0" smtClean="0"/>
              <a:t> representations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>
            <a:off x="2268112" y="2672769"/>
            <a:ext cx="1888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0422" y="2211104"/>
            <a:ext cx="9720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Identify best nodes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3"/>
            <a:endCxn id="26" idx="1"/>
          </p:cNvCxnSpPr>
          <p:nvPr/>
        </p:nvCxnSpPr>
        <p:spPr>
          <a:xfrm>
            <a:off x="5312469" y="2672769"/>
            <a:ext cx="18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98333" y="2072604"/>
            <a:ext cx="17313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Compare distributions for best nodes at each position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19" idx="1"/>
          </p:cNvCxnSpPr>
          <p:nvPr/>
        </p:nvCxnSpPr>
        <p:spPr>
          <a:xfrm flipV="1">
            <a:off x="4154558" y="2672769"/>
            <a:ext cx="185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3" y="4055872"/>
            <a:ext cx="3457820" cy="266636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154558" y="4219900"/>
            <a:ext cx="3052578" cy="2404084"/>
            <a:chOff x="336480" y="4351039"/>
            <a:chExt cx="3052578" cy="2404084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98" t="7065" r="51301" b="88763"/>
            <a:stretch/>
          </p:blipFill>
          <p:spPr>
            <a:xfrm>
              <a:off x="1376945" y="4351039"/>
              <a:ext cx="810009" cy="13500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80" y="4486040"/>
              <a:ext cx="3052578" cy="2269083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Emily add picking out new regions/mutation 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532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Unirep update: Predicting new clones</vt:lpstr>
      <vt:lpstr>Process flow chart – Pareto optmization</vt:lpstr>
      <vt:lpstr>Next steps: Proposing new clones</vt:lpstr>
      <vt:lpstr>Comparing new and old clones</vt:lpstr>
      <vt:lpstr>Proposed clones move the pareto front</vt:lpstr>
      <vt:lpstr>Emily add analysis of better clones</vt:lpstr>
      <vt:lpstr>PowerPoint Presentation</vt:lpstr>
      <vt:lpstr>Process flow chart – Feature analysis</vt:lpstr>
      <vt:lpstr>PowerPoint Presentation</vt:lpstr>
      <vt:lpstr>Process flow chart – Feature analysis</vt:lpstr>
      <vt:lpstr>How do they work together?</vt:lpstr>
      <vt:lpstr>New sites from each method are in agreement</vt:lpstr>
      <vt:lpstr>Bonus info!</vt:lpstr>
      <vt:lpstr>Segregating features by biophysical property</vt:lpstr>
      <vt:lpstr>Process flow chart – Feature analysis</vt:lpstr>
    </vt:vector>
  </TitlesOfParts>
  <Company>University of Michigan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new clones</dc:title>
  <dc:creator>Kinnunen, Patrick</dc:creator>
  <cp:lastModifiedBy>Kinnunen, Patrick</cp:lastModifiedBy>
  <cp:revision>14</cp:revision>
  <dcterms:created xsi:type="dcterms:W3CDTF">2020-08-17T17:25:11Z</dcterms:created>
  <dcterms:modified xsi:type="dcterms:W3CDTF">2020-08-19T17:55:15Z</dcterms:modified>
</cp:coreProperties>
</file>