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68" r:id="rId4"/>
    <p:sldId id="372" r:id="rId5"/>
    <p:sldId id="373" r:id="rId6"/>
    <p:sldId id="370" r:id="rId7"/>
    <p:sldId id="369" r:id="rId8"/>
    <p:sldId id="3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D1200-5CA5-413A-949A-F4887D551ED9}" v="7" dt="2021-10-06T04:45:03.42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6" d="100"/>
          <a:sy n="56" d="100"/>
        </p:scale>
        <p:origin x="732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McAmis" userId="35611d4fc8f77285" providerId="LiveId" clId="{D06D1200-5CA5-413A-949A-F4887D551ED9}"/>
    <pc:docChg chg="undo custSel modSld">
      <pc:chgData name="Emily McAmis" userId="35611d4fc8f77285" providerId="LiveId" clId="{D06D1200-5CA5-413A-949A-F4887D551ED9}" dt="2021-10-06T04:46:59.069" v="249" actId="20577"/>
      <pc:docMkLst>
        <pc:docMk/>
      </pc:docMkLst>
      <pc:sldChg chg="modSp mod">
        <pc:chgData name="Emily McAmis" userId="35611d4fc8f77285" providerId="LiveId" clId="{D06D1200-5CA5-413A-949A-F4887D551ED9}" dt="2021-10-06T04:45:42.977" v="57" actId="20577"/>
        <pc:sldMkLst>
          <pc:docMk/>
          <pc:sldMk cId="1131248096" sldId="369"/>
        </pc:sldMkLst>
        <pc:graphicFrameChg chg="mod modGraphic">
          <ac:chgData name="Emily McAmis" userId="35611d4fc8f77285" providerId="LiveId" clId="{D06D1200-5CA5-413A-949A-F4887D551ED9}" dt="2021-10-06T04:45:42.977" v="57" actId="20577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modSp mod">
        <pc:chgData name="Emily McAmis" userId="35611d4fc8f77285" providerId="LiveId" clId="{D06D1200-5CA5-413A-949A-F4887D551ED9}" dt="2021-10-06T04:46:59.069" v="249" actId="20577"/>
        <pc:sldMkLst>
          <pc:docMk/>
          <pc:sldMk cId="4204615274" sldId="370"/>
        </pc:sldMkLst>
        <pc:spChg chg="mod">
          <ac:chgData name="Emily McAmis" userId="35611d4fc8f77285" providerId="LiveId" clId="{D06D1200-5CA5-413A-949A-F4887D551ED9}" dt="2021-10-06T04:46:59.069" v="249" actId="20577"/>
          <ac:spMkLst>
            <pc:docMk/>
            <pc:sldMk cId="4204615274" sldId="370"/>
            <ac:spMk id="3" creationId="{39FC9173-ADDE-4A3D-BDB4-3F990F1032E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10/5/2021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Guitar-Tuner-With-an-Arduino/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ster.io/bw21/engi-301-project-01-2577c1" TargetMode="External"/><Relationship Id="rId5" Type="http://schemas.openxmlformats.org/officeDocument/2006/relationships/hyperlink" Target="https://www.instructables.com/Arduino-Frequency-Detection/" TargetMode="External"/><Relationship Id="rId4" Type="http://schemas.openxmlformats.org/officeDocument/2006/relationships/hyperlink" Target="https://circuitdigest.com/microcontroller-projects/arduino-uno-guitar-tun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Parts-Express-Battery-Clip-Pack/dp/B01IFP0N3U/ref=sr_1_11?dchild=1&amp;keywords=9v+battery+connector&amp;qid=1633495207&amp;sr=8-11" TargetMode="External"/><Relationship Id="rId3" Type="http://schemas.openxmlformats.org/officeDocument/2006/relationships/hyperlink" Target="https://www.newark.com/pro-signal/npa415-omni/microphone-plug-in-3-5mm-omni/dp/38K6061?COM=ref_hackster&amp;CMP=Hackster-NA-project-2577c1-Oct-21" TargetMode="External"/><Relationship Id="rId7" Type="http://schemas.openxmlformats.org/officeDocument/2006/relationships/hyperlink" Target="https://www.amazon.com/Energizer-Alkaline-General-Purpose-Battery/dp/B00003IE4E" TargetMode="External"/><Relationship Id="rId2" Type="http://schemas.openxmlformats.org/officeDocument/2006/relationships/hyperlink" Target="https://www.ledsupply.com/color-5mm-le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dioshack.com/collections/pc-boards/products/general-purpose-prototyping-board-780-holes" TargetMode="External"/><Relationship Id="rId5" Type="http://schemas.openxmlformats.org/officeDocument/2006/relationships/hyperlink" Target="https://www.amazon.com/b?node=14552177011#postpurchase&amp;pd_rd_w=yR999&amp;pf_rd_p=d2457e0f-5cd5-426f-8be2-d2fa8abd3b8b&amp;pf_rd_r=CRS3Y4STJKKYRH0E54RP&amp;pd_rd_r=b6c56de8-36a3-40bc-aedb-57a924829afb&amp;pd_rd_wg=7GQ06" TargetMode="External"/><Relationship Id="rId4" Type="http://schemas.openxmlformats.org/officeDocument/2006/relationships/hyperlink" Target="https://www.newark.com/omron-electronic-components/b3f-1000/switch-tactile-spst-no-50ma-though/dp/36K7138?COM=ref_hackster&amp;CMP=Hackster-NA-project-2577c1-Oct-2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Musical Tuner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5, 2021</a:t>
            </a:r>
          </a:p>
          <a:p>
            <a:r>
              <a:rPr lang="en-US" dirty="0"/>
              <a:t>Emily McAmis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 propose creating a tuner that can take an audio input and display the note, and whether it is sharp or flat</a:t>
            </a:r>
          </a:p>
          <a:p>
            <a:pPr lvl="1"/>
            <a:r>
              <a:rPr lang="en-US" dirty="0"/>
              <a:t>Program will distinguish between different frequencies </a:t>
            </a:r>
          </a:p>
          <a:p>
            <a:r>
              <a:rPr lang="en-US" dirty="0"/>
              <a:t>Will utilize LEDs to display both note and sharpness/flatness</a:t>
            </a:r>
          </a:p>
          <a:p>
            <a:pPr lvl="1"/>
            <a:r>
              <a:rPr lang="en-US" dirty="0"/>
              <a:t>One set of LEDs for each category</a:t>
            </a:r>
          </a:p>
          <a:p>
            <a:r>
              <a:rPr lang="en-US" dirty="0"/>
              <a:t>Could not find </a:t>
            </a:r>
            <a:r>
              <a:rPr lang="en-US" dirty="0" err="1"/>
              <a:t>PocketBeagle</a:t>
            </a:r>
            <a:r>
              <a:rPr lang="en-US" dirty="0"/>
              <a:t> tuner projects, but found some Arduino projects</a:t>
            </a:r>
          </a:p>
          <a:p>
            <a:pPr lvl="1"/>
            <a:r>
              <a:rPr lang="en-US" dirty="0">
                <a:hlinkClick r:id="rId3"/>
              </a:rPr>
              <a:t>https://www.instructables.com/Guitar-Tuner-With-an-Arduino/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https://circuitdigest.com/microcontroller-projects/arduino-uno-guitar-tuner</a:t>
            </a:r>
            <a:endParaRPr lang="en-US" dirty="0"/>
          </a:p>
          <a:p>
            <a:r>
              <a:rPr lang="en-US" dirty="0"/>
              <a:t>Frequency detection project on Arduino</a:t>
            </a:r>
          </a:p>
          <a:p>
            <a:pPr lvl="1"/>
            <a:r>
              <a:rPr lang="en-US" dirty="0">
                <a:hlinkClick r:id="rId5"/>
              </a:rPr>
              <a:t>https://www.instructables.com/Arduino-Frequency-Detection/</a:t>
            </a:r>
            <a:endParaRPr lang="en-US" dirty="0"/>
          </a:p>
          <a:p>
            <a:r>
              <a:rPr lang="en-US" dirty="0"/>
              <a:t>May also consult previous ENGI301 project involving audio recording</a:t>
            </a:r>
          </a:p>
          <a:p>
            <a:pPr lvl="1"/>
            <a:r>
              <a:rPr lang="en-US" dirty="0">
                <a:hlinkClick r:id="rId6"/>
              </a:rPr>
              <a:t>https://www.hackster.io/bw21/engi-301-project-01-2577c1</a:t>
            </a:r>
            <a:endParaRPr lang="en-US" dirty="0"/>
          </a:p>
          <a:p>
            <a:r>
              <a:rPr lang="en-US" dirty="0"/>
              <a:t>Plan on improving existing projects by having improving display (LEDs rather than mini-LCD screen) and researching improved audio processing (software)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9284568" y="34487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standard musical tuner</a:t>
            </a:r>
          </a:p>
        </p:txBody>
      </p:sp>
      <p:pic>
        <p:nvPicPr>
          <p:cNvPr id="1026" name="Picture 2" descr="Korg CA-2 Chromatic Tuner | Music &amp;amp; Arts">
            <a:extLst>
              <a:ext uri="{FF2B5EF4-FFF2-40B4-BE49-F238E27FC236}">
                <a16:creationId xmlns:a16="http://schemas.microsoft.com/office/drawing/2014/main" id="{38B69274-A48C-4C15-B435-A69F83B59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43803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BB2604-4AFD-4B1E-A58E-0C7A479829F2}"/>
              </a:ext>
            </a:extLst>
          </p:cNvPr>
          <p:cNvSpPr/>
          <p:nvPr/>
        </p:nvSpPr>
        <p:spPr>
          <a:xfrm>
            <a:off x="7173686" y="1823362"/>
            <a:ext cx="3113314" cy="3493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3501D0-C010-4E17-809C-9ECCD21BD984}"/>
              </a:ext>
            </a:extLst>
          </p:cNvPr>
          <p:cNvSpPr/>
          <p:nvPr/>
        </p:nvSpPr>
        <p:spPr>
          <a:xfrm>
            <a:off x="4229100" y="2667000"/>
            <a:ext cx="22860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BE49B-89A3-4A1D-8095-8B3ADBE588F0}"/>
              </a:ext>
            </a:extLst>
          </p:cNvPr>
          <p:cNvSpPr txBox="1"/>
          <p:nvPr/>
        </p:nvSpPr>
        <p:spPr>
          <a:xfrm>
            <a:off x="4859880" y="3258234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Pocket Beagle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A15CE-3085-463D-99E8-681DE14B4E10}"/>
              </a:ext>
            </a:extLst>
          </p:cNvPr>
          <p:cNvSpPr txBox="1"/>
          <p:nvPr/>
        </p:nvSpPr>
        <p:spPr>
          <a:xfrm>
            <a:off x="304800" y="163830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input (note)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44F9C-C5A6-489C-98BD-FE413AD033C7}"/>
              </a:ext>
            </a:extLst>
          </p:cNvPr>
          <p:cNvCxnSpPr>
            <a:stCxn id="8" idx="3"/>
          </p:cNvCxnSpPr>
          <p:nvPr/>
        </p:nvCxnSpPr>
        <p:spPr>
          <a:xfrm flipV="1">
            <a:off x="1866900" y="1943100"/>
            <a:ext cx="1219200" cy="1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0EFEB4-A439-4B85-B17C-C5D14C0B20F4}"/>
              </a:ext>
            </a:extLst>
          </p:cNvPr>
          <p:cNvSpPr txBox="1"/>
          <p:nvPr/>
        </p:nvSpPr>
        <p:spPr>
          <a:xfrm>
            <a:off x="3162300" y="1720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Microphone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E4EC1-FF6B-4855-AE1D-33932DAC2C3B}"/>
              </a:ext>
            </a:extLst>
          </p:cNvPr>
          <p:cNvSpPr txBox="1"/>
          <p:nvPr/>
        </p:nvSpPr>
        <p:spPr>
          <a:xfrm>
            <a:off x="8891261" y="2570160"/>
            <a:ext cx="15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LED (x1) (in-tune)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1761B-6E8D-4D03-A80B-5B1868BE27EE}"/>
              </a:ext>
            </a:extLst>
          </p:cNvPr>
          <p:cNvSpPr txBox="1"/>
          <p:nvPr/>
        </p:nvSpPr>
        <p:spPr>
          <a:xfrm>
            <a:off x="8903330" y="3429000"/>
            <a:ext cx="127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LEDs (x4) (#/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♭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913065-E10A-4690-9066-66918805CEA2}"/>
              </a:ext>
            </a:extLst>
          </p:cNvPr>
          <p:cNvSpPr txBox="1"/>
          <p:nvPr/>
        </p:nvSpPr>
        <p:spPr>
          <a:xfrm>
            <a:off x="8938591" y="4253997"/>
            <a:ext cx="127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LEDs (A-G)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9CEAD2-3A72-4BDA-9C11-94B0BB85F3D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15100" y="4191000"/>
            <a:ext cx="851806" cy="3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351C08-3558-4737-9A7C-088E62B18FA9}"/>
              </a:ext>
            </a:extLst>
          </p:cNvPr>
          <p:cNvSpPr txBox="1"/>
          <p:nvPr/>
        </p:nvSpPr>
        <p:spPr>
          <a:xfrm>
            <a:off x="7366906" y="4253997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(A-G)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339CB-9FE8-4C24-A484-753A6148A7A5}"/>
              </a:ext>
            </a:extLst>
          </p:cNvPr>
          <p:cNvCxnSpPr>
            <a:cxnSpLocks/>
          </p:cNvCxnSpPr>
          <p:nvPr/>
        </p:nvCxnSpPr>
        <p:spPr>
          <a:xfrm>
            <a:off x="8487307" y="4566935"/>
            <a:ext cx="44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1474B0-0E31-4B6C-AD96-E4630526D269}"/>
              </a:ext>
            </a:extLst>
          </p:cNvPr>
          <p:cNvSpPr txBox="1"/>
          <p:nvPr/>
        </p:nvSpPr>
        <p:spPr>
          <a:xfrm>
            <a:off x="7502741" y="3412078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(#/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♭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16847-C525-48AC-A494-823174F79334}"/>
              </a:ext>
            </a:extLst>
          </p:cNvPr>
          <p:cNvSpPr txBox="1"/>
          <p:nvPr/>
        </p:nvSpPr>
        <p:spPr>
          <a:xfrm>
            <a:off x="7502741" y="2570160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(in-tune)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02E500-1CD3-40AC-945F-14B5A51C646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538055" y="3517648"/>
            <a:ext cx="964686" cy="21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8B1D3F-B566-4D30-AE93-E3CE7CC8FF4C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7406" y="2893326"/>
            <a:ext cx="975335" cy="1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3C6346-D5A0-4DDE-A9B3-1ED0C10B64B7}"/>
              </a:ext>
            </a:extLst>
          </p:cNvPr>
          <p:cNvCxnSpPr/>
          <p:nvPr/>
        </p:nvCxnSpPr>
        <p:spPr>
          <a:xfrm>
            <a:off x="8487306" y="3808631"/>
            <a:ext cx="44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00D-AEF2-44D9-AFC5-20146CAE07A8}"/>
              </a:ext>
            </a:extLst>
          </p:cNvPr>
          <p:cNvCxnSpPr/>
          <p:nvPr/>
        </p:nvCxnSpPr>
        <p:spPr>
          <a:xfrm>
            <a:off x="8487307" y="2911692"/>
            <a:ext cx="44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2AFB6E-3D1F-43AE-9737-07BBCADA49B0}"/>
              </a:ext>
            </a:extLst>
          </p:cNvPr>
          <p:cNvCxnSpPr>
            <a:cxnSpLocks/>
          </p:cNvCxnSpPr>
          <p:nvPr/>
        </p:nvCxnSpPr>
        <p:spPr>
          <a:xfrm>
            <a:off x="4396645" y="2089667"/>
            <a:ext cx="137255" cy="49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11126DA-C25F-46A8-85DE-8DAC84AFB644}"/>
              </a:ext>
            </a:extLst>
          </p:cNvPr>
          <p:cNvSpPr/>
          <p:nvPr/>
        </p:nvSpPr>
        <p:spPr>
          <a:xfrm>
            <a:off x="4305300" y="5295900"/>
            <a:ext cx="2133600" cy="6489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76A575-64D7-4E6A-B47F-DE4FEA1279C6}"/>
              </a:ext>
            </a:extLst>
          </p:cNvPr>
          <p:cNvCxnSpPr>
            <a:cxnSpLocks/>
          </p:cNvCxnSpPr>
          <p:nvPr/>
        </p:nvCxnSpPr>
        <p:spPr>
          <a:xfrm flipV="1">
            <a:off x="4686300" y="4640084"/>
            <a:ext cx="0" cy="50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552F2F-DB10-4303-9337-F615236FA189}"/>
              </a:ext>
            </a:extLst>
          </p:cNvPr>
          <p:cNvSpPr txBox="1"/>
          <p:nvPr/>
        </p:nvSpPr>
        <p:spPr>
          <a:xfrm>
            <a:off x="1181100" y="304274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button (on/off)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AE8E2D-73E0-49B9-AAD2-3C21F126A11F}"/>
              </a:ext>
            </a:extLst>
          </p:cNvPr>
          <p:cNvCxnSpPr>
            <a:cxnSpLocks/>
          </p:cNvCxnSpPr>
          <p:nvPr/>
        </p:nvCxnSpPr>
        <p:spPr>
          <a:xfrm>
            <a:off x="2631859" y="3248346"/>
            <a:ext cx="144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915EE0-B32C-4245-A5E7-6EB31214BE55}"/>
              </a:ext>
            </a:extLst>
          </p:cNvPr>
          <p:cNvSpPr txBox="1"/>
          <p:nvPr/>
        </p:nvSpPr>
        <p:spPr>
          <a:xfrm>
            <a:off x="10249727" y="3155317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LEDs display values based on frequency calculations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EE2B5A-33C1-4DCF-993A-9E99F6D18E02}"/>
              </a:ext>
            </a:extLst>
          </p:cNvPr>
          <p:cNvSpPr txBox="1"/>
          <p:nvPr/>
        </p:nvSpPr>
        <p:spPr>
          <a:xfrm>
            <a:off x="7924800" y="1943100"/>
            <a:ext cx="15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PCB Board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2D06F5-BC35-4934-964C-3ABB4E23B406}"/>
              </a:ext>
            </a:extLst>
          </p:cNvPr>
          <p:cNvSpPr txBox="1"/>
          <p:nvPr/>
        </p:nvSpPr>
        <p:spPr>
          <a:xfrm>
            <a:off x="4312755" y="543570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source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A006-F215-4FD6-80F4-CCB09BA1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 still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D9EF-1FB3-4972-9321-DCBA12D5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need an op-amp to increase the signal from the microphone?</a:t>
            </a:r>
          </a:p>
          <a:p>
            <a:r>
              <a:rPr lang="en-US" dirty="0"/>
              <a:t>Do I need any sort of noise filtering?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BB2604-4AFD-4B1E-A58E-0C7A479829F2}"/>
              </a:ext>
            </a:extLst>
          </p:cNvPr>
          <p:cNvSpPr/>
          <p:nvPr/>
        </p:nvSpPr>
        <p:spPr>
          <a:xfrm>
            <a:off x="7173686" y="1823362"/>
            <a:ext cx="3113314" cy="3493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3501D0-C010-4E17-809C-9ECCD21BD984}"/>
              </a:ext>
            </a:extLst>
          </p:cNvPr>
          <p:cNvSpPr/>
          <p:nvPr/>
        </p:nvSpPr>
        <p:spPr>
          <a:xfrm>
            <a:off x="4229100" y="2667000"/>
            <a:ext cx="22860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BE49B-89A3-4A1D-8095-8B3ADBE588F0}"/>
              </a:ext>
            </a:extLst>
          </p:cNvPr>
          <p:cNvSpPr txBox="1"/>
          <p:nvPr/>
        </p:nvSpPr>
        <p:spPr>
          <a:xfrm>
            <a:off x="4859880" y="3258234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Pocket Beagle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EFEB4-A439-4B85-B17C-C5D14C0B20F4}"/>
              </a:ext>
            </a:extLst>
          </p:cNvPr>
          <p:cNvSpPr txBox="1"/>
          <p:nvPr/>
        </p:nvSpPr>
        <p:spPr>
          <a:xfrm>
            <a:off x="3162300" y="1720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Microphone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E4EC1-FF6B-4855-AE1D-33932DAC2C3B}"/>
              </a:ext>
            </a:extLst>
          </p:cNvPr>
          <p:cNvSpPr txBox="1"/>
          <p:nvPr/>
        </p:nvSpPr>
        <p:spPr>
          <a:xfrm>
            <a:off x="8891261" y="2570160"/>
            <a:ext cx="15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LED (x1) (in-tune)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1761B-6E8D-4D03-A80B-5B1868BE27EE}"/>
              </a:ext>
            </a:extLst>
          </p:cNvPr>
          <p:cNvSpPr txBox="1"/>
          <p:nvPr/>
        </p:nvSpPr>
        <p:spPr>
          <a:xfrm>
            <a:off x="8903330" y="3429000"/>
            <a:ext cx="127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LEDs (x4) (#/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♭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913065-E10A-4690-9066-66918805CEA2}"/>
              </a:ext>
            </a:extLst>
          </p:cNvPr>
          <p:cNvSpPr txBox="1"/>
          <p:nvPr/>
        </p:nvSpPr>
        <p:spPr>
          <a:xfrm>
            <a:off x="8938591" y="4253997"/>
            <a:ext cx="127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LEDs (A-G)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9CEAD2-3A72-4BDA-9C11-94B0BB85F3D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15100" y="4191000"/>
            <a:ext cx="851806" cy="3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351C08-3558-4737-9A7C-088E62B18FA9}"/>
              </a:ext>
            </a:extLst>
          </p:cNvPr>
          <p:cNvSpPr txBox="1"/>
          <p:nvPr/>
        </p:nvSpPr>
        <p:spPr>
          <a:xfrm>
            <a:off x="7366906" y="4253997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(A-G)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339CB-9FE8-4C24-A484-753A6148A7A5}"/>
              </a:ext>
            </a:extLst>
          </p:cNvPr>
          <p:cNvCxnSpPr>
            <a:cxnSpLocks/>
          </p:cNvCxnSpPr>
          <p:nvPr/>
        </p:nvCxnSpPr>
        <p:spPr>
          <a:xfrm>
            <a:off x="8487307" y="4566935"/>
            <a:ext cx="44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1474B0-0E31-4B6C-AD96-E4630526D269}"/>
              </a:ext>
            </a:extLst>
          </p:cNvPr>
          <p:cNvSpPr txBox="1"/>
          <p:nvPr/>
        </p:nvSpPr>
        <p:spPr>
          <a:xfrm>
            <a:off x="7502741" y="3412078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(#/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♭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16847-C525-48AC-A494-823174F79334}"/>
              </a:ext>
            </a:extLst>
          </p:cNvPr>
          <p:cNvSpPr txBox="1"/>
          <p:nvPr/>
        </p:nvSpPr>
        <p:spPr>
          <a:xfrm>
            <a:off x="7502741" y="2570160"/>
            <a:ext cx="120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(in-tune)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02E500-1CD3-40AC-945F-14B5A51C646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538055" y="3517648"/>
            <a:ext cx="964686" cy="21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8B1D3F-B566-4D30-AE93-E3CE7CC8FF4C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7406" y="2893326"/>
            <a:ext cx="975335" cy="1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3C6346-D5A0-4DDE-A9B3-1ED0C10B64B7}"/>
              </a:ext>
            </a:extLst>
          </p:cNvPr>
          <p:cNvCxnSpPr/>
          <p:nvPr/>
        </p:nvCxnSpPr>
        <p:spPr>
          <a:xfrm>
            <a:off x="8487306" y="3808631"/>
            <a:ext cx="44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00D-AEF2-44D9-AFC5-20146CAE07A8}"/>
              </a:ext>
            </a:extLst>
          </p:cNvPr>
          <p:cNvCxnSpPr/>
          <p:nvPr/>
        </p:nvCxnSpPr>
        <p:spPr>
          <a:xfrm>
            <a:off x="8487307" y="2911692"/>
            <a:ext cx="44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2AFB6E-3D1F-43AE-9737-07BBCADA49B0}"/>
              </a:ext>
            </a:extLst>
          </p:cNvPr>
          <p:cNvCxnSpPr>
            <a:cxnSpLocks/>
          </p:cNvCxnSpPr>
          <p:nvPr/>
        </p:nvCxnSpPr>
        <p:spPr>
          <a:xfrm>
            <a:off x="4396645" y="2089667"/>
            <a:ext cx="137255" cy="49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11126DA-C25F-46A8-85DE-8DAC84AFB644}"/>
              </a:ext>
            </a:extLst>
          </p:cNvPr>
          <p:cNvSpPr/>
          <p:nvPr/>
        </p:nvSpPr>
        <p:spPr>
          <a:xfrm>
            <a:off x="4305300" y="5295900"/>
            <a:ext cx="2133600" cy="6489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76A575-64D7-4E6A-B47F-DE4FEA1279C6}"/>
              </a:ext>
            </a:extLst>
          </p:cNvPr>
          <p:cNvCxnSpPr>
            <a:cxnSpLocks/>
          </p:cNvCxnSpPr>
          <p:nvPr/>
        </p:nvCxnSpPr>
        <p:spPr>
          <a:xfrm flipV="1">
            <a:off x="4686300" y="4640084"/>
            <a:ext cx="0" cy="50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552F2F-DB10-4303-9337-F615236FA189}"/>
              </a:ext>
            </a:extLst>
          </p:cNvPr>
          <p:cNvSpPr txBox="1"/>
          <p:nvPr/>
        </p:nvSpPr>
        <p:spPr>
          <a:xfrm>
            <a:off x="220673" y="310240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button (on/off)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AE8E2D-73E0-49B9-AAD2-3C21F126A11F}"/>
              </a:ext>
            </a:extLst>
          </p:cNvPr>
          <p:cNvCxnSpPr>
            <a:cxnSpLocks/>
          </p:cNvCxnSpPr>
          <p:nvPr/>
        </p:nvCxnSpPr>
        <p:spPr>
          <a:xfrm>
            <a:off x="1295400" y="352299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915EE0-B32C-4245-A5E7-6EB31214BE55}"/>
              </a:ext>
            </a:extLst>
          </p:cNvPr>
          <p:cNvSpPr txBox="1"/>
          <p:nvPr/>
        </p:nvSpPr>
        <p:spPr>
          <a:xfrm>
            <a:off x="10249727" y="3155317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LEDs display values based on frequency calculations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EE2B5A-33C1-4DCF-993A-9E99F6D18E02}"/>
              </a:ext>
            </a:extLst>
          </p:cNvPr>
          <p:cNvSpPr txBox="1"/>
          <p:nvPr/>
        </p:nvSpPr>
        <p:spPr>
          <a:xfrm>
            <a:off x="7924800" y="1943100"/>
            <a:ext cx="15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PCB Board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2D06F5-BC35-4934-964C-3ABB4E23B406}"/>
              </a:ext>
            </a:extLst>
          </p:cNvPr>
          <p:cNvSpPr txBox="1"/>
          <p:nvPr/>
        </p:nvSpPr>
        <p:spPr>
          <a:xfrm>
            <a:off x="4312755" y="543570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9V Power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1478A-54C8-4778-A7C5-864849CBB8A0}"/>
              </a:ext>
            </a:extLst>
          </p:cNvPr>
          <p:cNvSpPr txBox="1"/>
          <p:nvPr/>
        </p:nvSpPr>
        <p:spPr>
          <a:xfrm>
            <a:off x="4405165" y="4185042"/>
            <a:ext cx="7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P1.01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177E17-595F-4F72-A3C9-0B0C35A5D745}"/>
              </a:ext>
            </a:extLst>
          </p:cNvPr>
          <p:cNvSpPr txBox="1"/>
          <p:nvPr/>
        </p:nvSpPr>
        <p:spPr>
          <a:xfrm>
            <a:off x="2079823" y="3332982"/>
            <a:ext cx="120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78FE44-8866-484D-A66A-ADD2AD95D5B6}"/>
              </a:ext>
            </a:extLst>
          </p:cNvPr>
          <p:cNvCxnSpPr>
            <a:cxnSpLocks/>
          </p:cNvCxnSpPr>
          <p:nvPr/>
        </p:nvCxnSpPr>
        <p:spPr>
          <a:xfrm>
            <a:off x="3162300" y="351764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E2C0CD-0471-4C2C-8D3E-CDEFF5664A4B}"/>
              </a:ext>
            </a:extLst>
          </p:cNvPr>
          <p:cNvSpPr txBox="1"/>
          <p:nvPr/>
        </p:nvSpPr>
        <p:spPr>
          <a:xfrm>
            <a:off x="1840281" y="3652968"/>
            <a:ext cx="1972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9 mA (assuming 1k Ohm resistor). “Resistive load” is 1-50 mA for button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31C90-E50E-4E55-9E0C-4A4C68C67DBD}"/>
              </a:ext>
            </a:extLst>
          </p:cNvPr>
          <p:cNvSpPr txBox="1"/>
          <p:nvPr/>
        </p:nvSpPr>
        <p:spPr>
          <a:xfrm>
            <a:off x="8111631" y="5020207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27.27 mA (assume 330 ohm resistors)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85966C-E820-4E59-9F63-12F81E500FF5}"/>
              </a:ext>
            </a:extLst>
          </p:cNvPr>
          <p:cNvCxnSpPr>
            <a:cxnSpLocks/>
          </p:cNvCxnSpPr>
          <p:nvPr/>
        </p:nvCxnSpPr>
        <p:spPr>
          <a:xfrm>
            <a:off x="419100" y="3904565"/>
            <a:ext cx="0" cy="4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96F61B-2793-46DB-A7DE-292BDBA86F8C}"/>
              </a:ext>
            </a:extLst>
          </p:cNvPr>
          <p:cNvSpPr txBox="1"/>
          <p:nvPr/>
        </p:nvSpPr>
        <p:spPr>
          <a:xfrm>
            <a:off x="316872" y="4276467"/>
            <a:ext cx="120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D5DF9C-C01E-4A6F-813F-B1B3D649F3C0}"/>
              </a:ext>
            </a:extLst>
          </p:cNvPr>
          <p:cNvSpPr txBox="1"/>
          <p:nvPr/>
        </p:nvSpPr>
        <p:spPr>
          <a:xfrm>
            <a:off x="6338206" y="1157640"/>
            <a:ext cx="120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42ACDF-DC73-4FF4-957B-DBA866EBCC93}"/>
              </a:ext>
            </a:extLst>
          </p:cNvPr>
          <p:cNvCxnSpPr>
            <a:cxnSpLocks/>
          </p:cNvCxnSpPr>
          <p:nvPr/>
        </p:nvCxnSpPr>
        <p:spPr>
          <a:xfrm flipH="1" flipV="1">
            <a:off x="7239000" y="1409700"/>
            <a:ext cx="419100" cy="11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Honestly, I wasn’t really sure how to properly represent power and currents on the power block diagram</a:t>
            </a:r>
          </a:p>
          <a:p>
            <a:r>
              <a:rPr lang="en-US" dirty="0"/>
              <a:t>How do you know if you need to change the resistances?</a:t>
            </a:r>
          </a:p>
          <a:p>
            <a:r>
              <a:rPr lang="en-US" dirty="0"/>
              <a:t>Does there only need to be one power source?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to Buy (some may be at OEDK but not sure)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238787"/>
              </p:ext>
            </p:extLst>
          </p:nvPr>
        </p:nvGraphicFramePr>
        <p:xfrm>
          <a:off x="609600" y="1295400"/>
          <a:ext cx="10972800" cy="3977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Blue LEDs (display note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2"/>
                        </a:rPr>
                        <a:t>$0.49</a:t>
                      </a:r>
                      <a:r>
                        <a:rPr lang="en-US" dirty="0"/>
                        <a:t>*7=$3.43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Green LED (to denote correct pitch)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2"/>
                        </a:rPr>
                        <a:t>$0.49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Red LEDs (sharp/flat)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2"/>
                        </a:rPr>
                        <a:t>$0.49</a:t>
                      </a:r>
                      <a:r>
                        <a:rPr lang="en-US" dirty="0"/>
                        <a:t>*4=$1.96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3"/>
                        </a:rPr>
                        <a:t>$12.83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On/off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4"/>
                        </a:rPr>
                        <a:t>$0.29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Audio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5"/>
                        </a:rPr>
                        <a:t>$9.95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 for LEDs (easy integration into wood housing)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6"/>
                        </a:rPr>
                        <a:t>$5.99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9V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7"/>
                        </a:rPr>
                        <a:t>$6.95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 snap 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linkClick r:id="rId8"/>
                        </a:rPr>
                        <a:t>$2.99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2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Hyperlinks for example parts are provided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08960-FEC6-4595-ACEE-6D48C4B95B21}"/>
              </a:ext>
            </a:extLst>
          </p:cNvPr>
          <p:cNvSpPr txBox="1"/>
          <p:nvPr/>
        </p:nvSpPr>
        <p:spPr>
          <a:xfrm>
            <a:off x="10096500" y="5284636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cost: $44.88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Components (by OEDK or ENGI301 kit)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365709"/>
              </p:ext>
            </p:extLst>
          </p:nvPr>
        </p:nvGraphicFramePr>
        <p:xfrm>
          <a:off x="609600" y="1295400"/>
          <a:ext cx="7837714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Solderless breadboard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Jumper wires (generic)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USB-A to mini-USB 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 (to build display case for LEDs)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9582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9054</TotalTime>
  <Words>536</Words>
  <Application>Microsoft Office PowerPoint</Application>
  <PresentationFormat>Widescreen</PresentationFormat>
  <Paragraphs>102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Diamond Grid 16x9</vt:lpstr>
      <vt:lpstr>ENGI 301  Musical Tuner Proposal</vt:lpstr>
      <vt:lpstr>Background Information</vt:lpstr>
      <vt:lpstr>System Block Diagram</vt:lpstr>
      <vt:lpstr>Questions I still have</vt:lpstr>
      <vt:lpstr>Power Block Diagram</vt:lpstr>
      <vt:lpstr>Power Block Diagram Questions</vt:lpstr>
      <vt:lpstr>Components to Buy (some may be at OEDK but not sure)</vt:lpstr>
      <vt:lpstr>Provided Components (by OEDK or ENGI301 kit)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Emily McAmis</cp:lastModifiedBy>
  <cp:revision>402</cp:revision>
  <dcterms:created xsi:type="dcterms:W3CDTF">2018-01-09T20:24:50Z</dcterms:created>
  <dcterms:modified xsi:type="dcterms:W3CDTF">2021-10-06T04:47:08Z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