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58" r:id="rId6"/>
    <p:sldId id="264" r:id="rId7"/>
    <p:sldId id="265" r:id="rId8"/>
    <p:sldId id="267"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72"/>
    <p:restoredTop sz="94559"/>
  </p:normalViewPr>
  <p:slideViewPr>
    <p:cSldViewPr snapToGrid="0" snapToObjects="1">
      <p:cViewPr>
        <p:scale>
          <a:sx n="120" d="100"/>
          <a:sy n="120" d="100"/>
        </p:scale>
        <p:origin x="5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B05D2-0E66-C144-A813-CBAB09657F22}"/>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D6C364-FAEC-1343-AA08-0B70B97C3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A2BC4-DEB4-5D42-A2D7-47EF31C66CF5}"/>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3/23/21</a:t>
            </a:fld>
            <a:endParaRPr lang="en-US"/>
          </a:p>
        </p:txBody>
      </p:sp>
      <p:sp>
        <p:nvSpPr>
          <p:cNvPr id="5" name="Footer Placeholder 4">
            <a:extLst>
              <a:ext uri="{FF2B5EF4-FFF2-40B4-BE49-F238E27FC236}">
                <a16:creationId xmlns:a16="http://schemas.microsoft.com/office/drawing/2014/main" id="{EB309357-2E80-C741-B3D7-4C8B58EBE7CB}"/>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65898C6-7D41-2142-9CA2-12BA3014E3C9}"/>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sp>
        <p:nvSpPr>
          <p:cNvPr id="7" name="Rectangle 6">
            <a:extLst>
              <a:ext uri="{FF2B5EF4-FFF2-40B4-BE49-F238E27FC236}">
                <a16:creationId xmlns:a16="http://schemas.microsoft.com/office/drawing/2014/main" id="{5A77F580-C680-9546-84E6-403164A65D0A}"/>
              </a:ext>
            </a:extLst>
          </p:cNvPr>
          <p:cNvSpPr/>
          <p:nvPr userDrawn="1"/>
        </p:nvSpPr>
        <p:spPr>
          <a:xfrm>
            <a:off x="0" y="1058343"/>
            <a:ext cx="12192000" cy="2387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1018AD-CBD0-9D49-A2F1-902C04213552}"/>
              </a:ext>
            </a:extLst>
          </p:cNvPr>
          <p:cNvSpPr/>
          <p:nvPr userDrawn="1"/>
        </p:nvSpPr>
        <p:spPr>
          <a:xfrm>
            <a:off x="0" y="3602038"/>
            <a:ext cx="12192000" cy="10985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94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7BEB-BB90-B140-9050-2EF1165E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30D9-F263-2543-BB69-D3EE6886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9699B-DD25-6E4E-93CD-31723F1C7B8E}"/>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5" name="Footer Placeholder 4">
            <a:extLst>
              <a:ext uri="{FF2B5EF4-FFF2-40B4-BE49-F238E27FC236}">
                <a16:creationId xmlns:a16="http://schemas.microsoft.com/office/drawing/2014/main" id="{53D16463-A5A7-8944-A5C1-B76E7396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9A5C8-3D9D-AA44-9303-28D40FA2D375}"/>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916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55517-EB39-3C47-901E-45A03D499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755C7-12F0-694B-86BE-3237D8C69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975-5F19-3646-89E6-2DA351EFC5C0}"/>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5" name="Footer Placeholder 4">
            <a:extLst>
              <a:ext uri="{FF2B5EF4-FFF2-40B4-BE49-F238E27FC236}">
                <a16:creationId xmlns:a16="http://schemas.microsoft.com/office/drawing/2014/main" id="{2701242D-A160-0848-96CF-EE8E5A3A5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6E7E-26A0-4D4A-BFE8-DDC9770A805E}"/>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61591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6D5FBE-0E87-4242-9B43-7E11A01728C7}"/>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D862A-DB75-5746-8F07-E981954BA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CA9F-CE99-834A-81E2-8AF205D8F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55C39-DC8F-E641-B3CA-730D141C9449}"/>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3/23/21</a:t>
            </a:fld>
            <a:endParaRPr lang="en-US"/>
          </a:p>
        </p:txBody>
      </p:sp>
      <p:sp>
        <p:nvSpPr>
          <p:cNvPr id="5" name="Footer Placeholder 4">
            <a:extLst>
              <a:ext uri="{FF2B5EF4-FFF2-40B4-BE49-F238E27FC236}">
                <a16:creationId xmlns:a16="http://schemas.microsoft.com/office/drawing/2014/main" id="{CB531D6A-399B-184D-A11E-D2F51309787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B5E39E9-1084-4044-928B-BBFF20307294}"/>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cxnSp>
        <p:nvCxnSpPr>
          <p:cNvPr id="9" name="Straight Connector 8">
            <a:extLst>
              <a:ext uri="{FF2B5EF4-FFF2-40B4-BE49-F238E27FC236}">
                <a16:creationId xmlns:a16="http://schemas.microsoft.com/office/drawing/2014/main" id="{C72EA1C2-3C85-0F4C-8081-B213943D3C4F}"/>
              </a:ext>
            </a:extLst>
          </p:cNvPr>
          <p:cNvCxnSpPr>
            <a:cxnSpLocks/>
          </p:cNvCxnSpPr>
          <p:nvPr userDrawn="1"/>
        </p:nvCxnSpPr>
        <p:spPr>
          <a:xfrm>
            <a:off x="838200" y="1415720"/>
            <a:ext cx="10515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3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18E-1EFD-484C-A14D-490FD1BF2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8373E-8507-EC40-B7B8-24AC19BB9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7C22-F3CD-2F4E-A30C-435362334AE0}"/>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5" name="Footer Placeholder 4">
            <a:extLst>
              <a:ext uri="{FF2B5EF4-FFF2-40B4-BE49-F238E27FC236}">
                <a16:creationId xmlns:a16="http://schemas.microsoft.com/office/drawing/2014/main" id="{9E4DAC2D-C3BE-7045-B8FB-49411D9D3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4CD69-81E8-EC40-B883-27CF43824F9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7435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B05C-A268-4146-8F1C-8FCBA6556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5EB22-9D41-9146-885D-15AEE9491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71377-A83B-1B4F-98C8-FFBD61F7F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DECE8-05DB-AD45-9F39-A2E1077F42E1}"/>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6" name="Footer Placeholder 5">
            <a:extLst>
              <a:ext uri="{FF2B5EF4-FFF2-40B4-BE49-F238E27FC236}">
                <a16:creationId xmlns:a16="http://schemas.microsoft.com/office/drawing/2014/main" id="{745A7159-3DC9-9045-8F3F-154834F67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840E2-EECB-8145-AD7A-2AE562C9913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402103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CBE9-817C-864C-B538-79008EF4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5ED0B-B8C8-4E42-A8DD-A61F0B96B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49E33-6C30-2B43-9A0D-9C22483CA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B73B4-B02B-8F46-BB57-CC5B3700B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6143B-D79C-B146-9AF7-53416ED0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ED6C6-11D8-BE40-A1E6-49D952A456E4}"/>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8" name="Footer Placeholder 7">
            <a:extLst>
              <a:ext uri="{FF2B5EF4-FFF2-40B4-BE49-F238E27FC236}">
                <a16:creationId xmlns:a16="http://schemas.microsoft.com/office/drawing/2014/main" id="{038DA2E1-7A88-544D-9FA0-5CBE7E685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6DADF-51B5-0841-B6C4-8501939822DB}"/>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28814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7B0-9394-2C47-BA5F-A0DF24051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CF977-C466-1445-9450-301C806FB3DF}"/>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4" name="Footer Placeholder 3">
            <a:extLst>
              <a:ext uri="{FF2B5EF4-FFF2-40B4-BE49-F238E27FC236}">
                <a16:creationId xmlns:a16="http://schemas.microsoft.com/office/drawing/2014/main" id="{00608AB4-71D2-7244-B4F7-B524E2B32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CE2EE-1B7D-7542-9080-6AA43976CECA}"/>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038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893D1-AC86-3748-8AAE-ABDBF65D61BE}"/>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3" name="Footer Placeholder 2">
            <a:extLst>
              <a:ext uri="{FF2B5EF4-FFF2-40B4-BE49-F238E27FC236}">
                <a16:creationId xmlns:a16="http://schemas.microsoft.com/office/drawing/2014/main" id="{31F8F32A-7282-8044-9238-DA8F38C57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B4DC2-C367-AB44-BAF0-5C7BF6036A23}"/>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3573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E67A-7306-D349-A814-388446ADA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9BAF6-FD59-2644-9AEE-BE425AE8C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6CF92-0F86-DF41-8DCF-B12C532DD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43D1-274F-3248-B02B-C85C9AD6E536}"/>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6" name="Footer Placeholder 5">
            <a:extLst>
              <a:ext uri="{FF2B5EF4-FFF2-40B4-BE49-F238E27FC236}">
                <a16:creationId xmlns:a16="http://schemas.microsoft.com/office/drawing/2014/main" id="{CB22563A-460B-834A-AF5A-9F624F16E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07B4B-67CB-DB4C-85CB-E32A0B270281}"/>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4596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578-C21F-204E-BBE9-964F26301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7333E-ECC8-5744-8C96-AB22F39D2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980416-AFCC-2447-919B-ECDDE869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74CB0-0DB6-3442-A5FB-DF80D08B7561}"/>
              </a:ext>
            </a:extLst>
          </p:cNvPr>
          <p:cNvSpPr>
            <a:spLocks noGrp="1"/>
          </p:cNvSpPr>
          <p:nvPr>
            <p:ph type="dt" sz="half" idx="10"/>
          </p:nvPr>
        </p:nvSpPr>
        <p:spPr/>
        <p:txBody>
          <a:bodyPr/>
          <a:lstStyle/>
          <a:p>
            <a:fld id="{6BFDE914-CC01-8547-8B29-D4936CD28FC0}" type="datetimeFigureOut">
              <a:rPr lang="en-US" smtClean="0"/>
              <a:t>3/23/21</a:t>
            </a:fld>
            <a:endParaRPr lang="en-US"/>
          </a:p>
        </p:txBody>
      </p:sp>
      <p:sp>
        <p:nvSpPr>
          <p:cNvPr id="6" name="Footer Placeholder 5">
            <a:extLst>
              <a:ext uri="{FF2B5EF4-FFF2-40B4-BE49-F238E27FC236}">
                <a16:creationId xmlns:a16="http://schemas.microsoft.com/office/drawing/2014/main" id="{A46872D2-6387-944B-95FC-E65F2E77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DB812-D121-0048-BE76-C24613E87D72}"/>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805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B653D-DB2B-4245-9BC6-32BC97EC9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2089A-376A-5245-8AF0-D9B5A906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7BB1-A375-B74C-B5ED-6C6378E19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DE914-CC01-8547-8B29-D4936CD28FC0}" type="datetimeFigureOut">
              <a:rPr lang="en-US" smtClean="0"/>
              <a:t>3/23/21</a:t>
            </a:fld>
            <a:endParaRPr lang="en-US"/>
          </a:p>
        </p:txBody>
      </p:sp>
      <p:sp>
        <p:nvSpPr>
          <p:cNvPr id="5" name="Footer Placeholder 4">
            <a:extLst>
              <a:ext uri="{FF2B5EF4-FFF2-40B4-BE49-F238E27FC236}">
                <a16:creationId xmlns:a16="http://schemas.microsoft.com/office/drawing/2014/main" id="{21499C4B-CC45-7A4F-931B-E4C6E349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20BD05-ED97-054B-9DD0-AD699612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1BDD0-883E-D54F-93C5-C2C5F1880591}" type="slidenum">
              <a:rPr lang="en-US" smtClean="0"/>
              <a:t>‹#›</a:t>
            </a:fld>
            <a:endParaRPr lang="en-US"/>
          </a:p>
        </p:txBody>
      </p:sp>
    </p:spTree>
    <p:extLst>
      <p:ext uri="{BB962C8B-B14F-4D97-AF65-F5344CB8AC3E}">
        <p14:creationId xmlns:p14="http://schemas.microsoft.com/office/powerpoint/2010/main" val="340617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647E-D976-A740-A759-3EF73BE93EBB}"/>
              </a:ext>
            </a:extLst>
          </p:cNvPr>
          <p:cNvSpPr>
            <a:spLocks noGrp="1"/>
          </p:cNvSpPr>
          <p:nvPr>
            <p:ph type="ctrTitle" idx="4294967295"/>
          </p:nvPr>
        </p:nvSpPr>
        <p:spPr>
          <a:xfrm>
            <a:off x="1524000" y="1122363"/>
            <a:ext cx="9144000" cy="2387600"/>
          </a:xfrm>
        </p:spPr>
        <p:txBody>
          <a:bodyPr/>
          <a:lstStyle/>
          <a:p>
            <a:pPr algn="ctr"/>
            <a:r>
              <a:rPr lang="en-US" dirty="0">
                <a:solidFill>
                  <a:schemeClr val="bg1"/>
                </a:solidFill>
              </a:rPr>
              <a:t>Does the Economy Affect </a:t>
            </a:r>
            <a:br>
              <a:rPr lang="en-US" dirty="0">
                <a:solidFill>
                  <a:schemeClr val="bg1"/>
                </a:solidFill>
              </a:rPr>
            </a:br>
            <a:r>
              <a:rPr lang="en-US" dirty="0">
                <a:solidFill>
                  <a:schemeClr val="bg1"/>
                </a:solidFill>
              </a:rPr>
              <a:t>Movie Preference?</a:t>
            </a:r>
          </a:p>
        </p:txBody>
      </p:sp>
      <p:sp>
        <p:nvSpPr>
          <p:cNvPr id="3" name="Subtitle 2">
            <a:extLst>
              <a:ext uri="{FF2B5EF4-FFF2-40B4-BE49-F238E27FC236}">
                <a16:creationId xmlns:a16="http://schemas.microsoft.com/office/drawing/2014/main" id="{23238C1E-0DE1-D141-A4B3-A41A773BA240}"/>
              </a:ext>
            </a:extLst>
          </p:cNvPr>
          <p:cNvSpPr>
            <a:spLocks noGrp="1"/>
          </p:cNvSpPr>
          <p:nvPr>
            <p:ph type="subTitle" idx="1"/>
          </p:nvPr>
        </p:nvSpPr>
        <p:spPr>
          <a:xfrm>
            <a:off x="1524000" y="3892495"/>
            <a:ext cx="9144000" cy="1655762"/>
          </a:xfrm>
        </p:spPr>
        <p:txBody>
          <a:bodyPr/>
          <a:lstStyle/>
          <a:p>
            <a:r>
              <a:rPr lang="en-US" dirty="0">
                <a:solidFill>
                  <a:schemeClr val="tx1">
                    <a:lumMod val="75000"/>
                    <a:lumOff val="25000"/>
                  </a:schemeClr>
                </a:solidFill>
              </a:rPr>
              <a:t>Emily McDaniel, Maria Gabriela </a:t>
            </a:r>
            <a:r>
              <a:rPr lang="en-US" dirty="0" err="1">
                <a:solidFill>
                  <a:schemeClr val="tx1">
                    <a:lumMod val="75000"/>
                    <a:lumOff val="25000"/>
                  </a:schemeClr>
                </a:solidFill>
              </a:rPr>
              <a:t>Ordaz</a:t>
            </a:r>
            <a:r>
              <a:rPr lang="en-US" dirty="0">
                <a:solidFill>
                  <a:schemeClr val="tx1">
                    <a:lumMod val="75000"/>
                    <a:lumOff val="25000"/>
                  </a:schemeClr>
                </a:solidFill>
              </a:rPr>
              <a:t>, Matthew Stadler, Phil Schechter</a:t>
            </a:r>
          </a:p>
        </p:txBody>
      </p:sp>
    </p:spTree>
    <p:extLst>
      <p:ext uri="{BB962C8B-B14F-4D97-AF65-F5344CB8AC3E}">
        <p14:creationId xmlns:p14="http://schemas.microsoft.com/office/powerpoint/2010/main" val="60273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CB4E-BA02-644E-A0A7-17F78EC86BF1}"/>
              </a:ext>
            </a:extLst>
          </p:cNvPr>
          <p:cNvSpPr>
            <a:spLocks noGrp="1"/>
          </p:cNvSpPr>
          <p:nvPr>
            <p:ph type="title"/>
          </p:nvPr>
        </p:nvSpPr>
        <p:spPr/>
        <p:txBody>
          <a:bodyPr/>
          <a:lstStyle/>
          <a:p>
            <a:r>
              <a:rPr lang="en-US" dirty="0"/>
              <a:t>Importance of Findings and Next Steps</a:t>
            </a:r>
          </a:p>
        </p:txBody>
      </p:sp>
      <p:sp>
        <p:nvSpPr>
          <p:cNvPr id="5" name="Rectangle 4">
            <a:extLst>
              <a:ext uri="{FF2B5EF4-FFF2-40B4-BE49-F238E27FC236}">
                <a16:creationId xmlns:a16="http://schemas.microsoft.com/office/drawing/2014/main" id="{6D8F92A8-B61E-8B42-9E19-A48F89ADBFE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Interpretation of Results</a:t>
            </a:r>
          </a:p>
        </p:txBody>
      </p:sp>
      <p:sp>
        <p:nvSpPr>
          <p:cNvPr id="6" name="Rectangle 5">
            <a:extLst>
              <a:ext uri="{FF2B5EF4-FFF2-40B4-BE49-F238E27FC236}">
                <a16:creationId xmlns:a16="http://schemas.microsoft.com/office/drawing/2014/main" id="{B2AC6267-9B64-3647-AFCD-59CBC264196A}"/>
              </a:ext>
            </a:extLst>
          </p:cNvPr>
          <p:cNvSpPr/>
          <p:nvPr/>
        </p:nvSpPr>
        <p:spPr>
          <a:xfrm>
            <a:off x="838199" y="3549136"/>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Potential Next Steps</a:t>
            </a:r>
          </a:p>
        </p:txBody>
      </p:sp>
      <p:sp>
        <p:nvSpPr>
          <p:cNvPr id="7" name="TextBox 6">
            <a:extLst>
              <a:ext uri="{FF2B5EF4-FFF2-40B4-BE49-F238E27FC236}">
                <a16:creationId xmlns:a16="http://schemas.microsoft.com/office/drawing/2014/main" id="{9EE21651-F6FB-A449-81A1-551039FB389D}"/>
              </a:ext>
            </a:extLst>
          </p:cNvPr>
          <p:cNvSpPr txBox="1"/>
          <p:nvPr/>
        </p:nvSpPr>
        <p:spPr>
          <a:xfrm>
            <a:off x="838199" y="2293493"/>
            <a:ext cx="10515599" cy="8002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There appeared to be at least some correlation between economic indicators and genre preference</a:t>
            </a:r>
          </a:p>
          <a:p>
            <a:pPr marL="285750" indent="-285750">
              <a:spcAft>
                <a:spcPts val="1200"/>
              </a:spcAft>
              <a:buFont typeface="Arial" panose="020B0604020202020204" pitchFamily="34" charset="0"/>
              <a:buChar char="•"/>
            </a:pPr>
            <a:r>
              <a:rPr lang="en-US" dirty="0"/>
              <a:t>Among the genres analyzed, Action appeared most strongly correlated with economic indicators</a:t>
            </a:r>
          </a:p>
        </p:txBody>
      </p:sp>
      <p:sp>
        <p:nvSpPr>
          <p:cNvPr id="8" name="TextBox 7">
            <a:extLst>
              <a:ext uri="{FF2B5EF4-FFF2-40B4-BE49-F238E27FC236}">
                <a16:creationId xmlns:a16="http://schemas.microsoft.com/office/drawing/2014/main" id="{D4BC981A-91DE-784D-A1DE-CAA9FC53827B}"/>
              </a:ext>
            </a:extLst>
          </p:cNvPr>
          <p:cNvSpPr txBox="1"/>
          <p:nvPr/>
        </p:nvSpPr>
        <p:spPr>
          <a:xfrm>
            <a:off x="838199" y="4156160"/>
            <a:ext cx="1051559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More analysis can be done to determine if certain economic indicators are better suited for the model</a:t>
            </a:r>
          </a:p>
          <a:p>
            <a:pPr marL="285750" indent="-285750">
              <a:spcAft>
                <a:spcPts val="1200"/>
              </a:spcAft>
              <a:buFont typeface="Arial" panose="020B0604020202020204" pitchFamily="34" charset="0"/>
              <a:buChar char="•"/>
            </a:pPr>
            <a:r>
              <a:rPr lang="en-US" dirty="0"/>
              <a:t>Separate polling experiments can be conducted to investigate whether the relationship between the economy and genre preference is a correlation or causation</a:t>
            </a:r>
          </a:p>
        </p:txBody>
      </p:sp>
    </p:spTree>
    <p:extLst>
      <p:ext uri="{BB962C8B-B14F-4D97-AF65-F5344CB8AC3E}">
        <p14:creationId xmlns:p14="http://schemas.microsoft.com/office/powerpoint/2010/main" val="141659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0AA4-84D4-5344-A578-E52FA72B0682}"/>
              </a:ext>
            </a:extLst>
          </p:cNvPr>
          <p:cNvSpPr>
            <a:spLocks noGrp="1"/>
          </p:cNvSpPr>
          <p:nvPr>
            <p:ph type="title"/>
          </p:nvPr>
        </p:nvSpPr>
        <p:spPr/>
        <p:txBody>
          <a:bodyPr/>
          <a:lstStyle/>
          <a:p>
            <a:r>
              <a:rPr lang="en-US" dirty="0">
                <a:solidFill>
                  <a:schemeClr val="tx1">
                    <a:lumMod val="75000"/>
                    <a:lumOff val="25000"/>
                  </a:schemeClr>
                </a:solidFill>
              </a:rPr>
              <a:t>Project Overview</a:t>
            </a:r>
          </a:p>
        </p:txBody>
      </p:sp>
      <p:sp>
        <p:nvSpPr>
          <p:cNvPr id="4" name="Rectangle 3">
            <a:extLst>
              <a:ext uri="{FF2B5EF4-FFF2-40B4-BE49-F238E27FC236}">
                <a16:creationId xmlns:a16="http://schemas.microsoft.com/office/drawing/2014/main" id="{20089C0D-C810-1B4E-8A37-0E793284F00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Project Goal</a:t>
            </a:r>
          </a:p>
        </p:txBody>
      </p:sp>
      <p:sp>
        <p:nvSpPr>
          <p:cNvPr id="5" name="Rectangle 4">
            <a:extLst>
              <a:ext uri="{FF2B5EF4-FFF2-40B4-BE49-F238E27FC236}">
                <a16:creationId xmlns:a16="http://schemas.microsoft.com/office/drawing/2014/main" id="{451392D4-AB66-3844-BDE1-14959EFE936B}"/>
              </a:ext>
            </a:extLst>
          </p:cNvPr>
          <p:cNvSpPr/>
          <p:nvPr/>
        </p:nvSpPr>
        <p:spPr>
          <a:xfrm>
            <a:off x="838199" y="3788484"/>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Hypothesis</a:t>
            </a:r>
          </a:p>
        </p:txBody>
      </p:sp>
      <p:sp>
        <p:nvSpPr>
          <p:cNvPr id="7" name="TextBox 6">
            <a:extLst>
              <a:ext uri="{FF2B5EF4-FFF2-40B4-BE49-F238E27FC236}">
                <a16:creationId xmlns:a16="http://schemas.microsoft.com/office/drawing/2014/main" id="{7CFA7E0B-6754-5449-89AA-92E9854A558B}"/>
              </a:ext>
            </a:extLst>
          </p:cNvPr>
          <p:cNvSpPr txBox="1"/>
          <p:nvPr/>
        </p:nvSpPr>
        <p:spPr>
          <a:xfrm>
            <a:off x="838199" y="2549126"/>
            <a:ext cx="10390731" cy="646331"/>
          </a:xfrm>
          <a:prstGeom prst="rect">
            <a:avLst/>
          </a:prstGeom>
          <a:noFill/>
        </p:spPr>
        <p:txBody>
          <a:bodyPr wrap="square" rtlCol="0">
            <a:spAutoFit/>
          </a:bodyPr>
          <a:lstStyle/>
          <a:p>
            <a:pPr algn="ctr"/>
            <a:r>
              <a:rPr lang="en-US" dirty="0"/>
              <a:t>As economic change occurs, what genres of media do we choose? When you're financially stressed, do you maintain the same habits in your media selections? Or do you lean on self-help, finance, or comedy media?</a:t>
            </a:r>
          </a:p>
        </p:txBody>
      </p:sp>
      <p:sp>
        <p:nvSpPr>
          <p:cNvPr id="9" name="Rectangle 8">
            <a:extLst>
              <a:ext uri="{FF2B5EF4-FFF2-40B4-BE49-F238E27FC236}">
                <a16:creationId xmlns:a16="http://schemas.microsoft.com/office/drawing/2014/main" id="{FDD21FBF-6175-F14D-88E3-CC50C386B5E8}"/>
              </a:ext>
            </a:extLst>
          </p:cNvPr>
          <p:cNvSpPr/>
          <p:nvPr/>
        </p:nvSpPr>
        <p:spPr>
          <a:xfrm>
            <a:off x="838199" y="2452744"/>
            <a:ext cx="10515600" cy="839096"/>
          </a:xfrm>
          <a:prstGeom prst="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446870-D990-054A-B85D-1DD2EC571970}"/>
              </a:ext>
            </a:extLst>
          </p:cNvPr>
          <p:cNvSpPr txBox="1"/>
          <p:nvPr/>
        </p:nvSpPr>
        <p:spPr>
          <a:xfrm>
            <a:off x="1815774" y="4454779"/>
            <a:ext cx="8435579" cy="369332"/>
          </a:xfrm>
          <a:prstGeom prst="rect">
            <a:avLst/>
          </a:prstGeom>
          <a:noFill/>
        </p:spPr>
        <p:txBody>
          <a:bodyPr wrap="none" rtlCol="0">
            <a:spAutoFit/>
          </a:bodyPr>
          <a:lstStyle/>
          <a:p>
            <a:pPr algn="ctr"/>
            <a:r>
              <a:rPr lang="en-US" dirty="0"/>
              <a:t>We hypothesize that: </a:t>
            </a:r>
            <a:r>
              <a:rPr lang="en-US" b="1" dirty="0"/>
              <a:t>Economic change DOES impact the genre of medias consumed</a:t>
            </a:r>
            <a:endParaRPr lang="en-US" dirty="0"/>
          </a:p>
        </p:txBody>
      </p:sp>
      <p:sp>
        <p:nvSpPr>
          <p:cNvPr id="11" name="Rectangle 10">
            <a:extLst>
              <a:ext uri="{FF2B5EF4-FFF2-40B4-BE49-F238E27FC236}">
                <a16:creationId xmlns:a16="http://schemas.microsoft.com/office/drawing/2014/main" id="{CF5FCE35-972F-B341-AA65-084614DA3AFD}"/>
              </a:ext>
            </a:extLst>
          </p:cNvPr>
          <p:cNvSpPr/>
          <p:nvPr/>
        </p:nvSpPr>
        <p:spPr>
          <a:xfrm>
            <a:off x="9190617" y="-10758"/>
            <a:ext cx="3012141" cy="9163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wordsmith / get team input</a:t>
            </a:r>
          </a:p>
          <a:p>
            <a:pPr algn="ctr"/>
            <a:r>
              <a:rPr lang="en-US" dirty="0"/>
              <a:t>Include evolution of project goal &amp; prelim. considerations</a:t>
            </a:r>
          </a:p>
        </p:txBody>
      </p:sp>
    </p:spTree>
    <p:extLst>
      <p:ext uri="{BB962C8B-B14F-4D97-AF65-F5344CB8AC3E}">
        <p14:creationId xmlns:p14="http://schemas.microsoft.com/office/powerpoint/2010/main" val="19353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90FC-9786-FC42-BA75-C85E33CF090C}"/>
              </a:ext>
            </a:extLst>
          </p:cNvPr>
          <p:cNvSpPr>
            <a:spLocks noGrp="1"/>
          </p:cNvSpPr>
          <p:nvPr>
            <p:ph type="title"/>
          </p:nvPr>
        </p:nvSpPr>
        <p:spPr/>
        <p:txBody>
          <a:bodyPr/>
          <a:lstStyle/>
          <a:p>
            <a:r>
              <a:rPr lang="en-US" dirty="0"/>
              <a:t>Project Design</a:t>
            </a:r>
          </a:p>
        </p:txBody>
      </p:sp>
      <p:sp>
        <p:nvSpPr>
          <p:cNvPr id="4" name="Rectangle 3">
            <a:extLst>
              <a:ext uri="{FF2B5EF4-FFF2-40B4-BE49-F238E27FC236}">
                <a16:creationId xmlns:a16="http://schemas.microsoft.com/office/drawing/2014/main" id="{A8803A47-BE55-984F-8BB9-0EACA57ADDAA}"/>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Preliminary Questions</a:t>
            </a:r>
          </a:p>
        </p:txBody>
      </p:sp>
      <p:sp>
        <p:nvSpPr>
          <p:cNvPr id="5" name="Rectangle 4">
            <a:extLst>
              <a:ext uri="{FF2B5EF4-FFF2-40B4-BE49-F238E27FC236}">
                <a16:creationId xmlns:a16="http://schemas.microsoft.com/office/drawing/2014/main" id="{784E1F21-1D5A-8643-87BB-B011C36DF16C}"/>
              </a:ext>
            </a:extLst>
          </p:cNvPr>
          <p:cNvSpPr/>
          <p:nvPr/>
        </p:nvSpPr>
        <p:spPr>
          <a:xfrm>
            <a:off x="838199" y="4142988"/>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Topic Relevance</a:t>
            </a:r>
          </a:p>
        </p:txBody>
      </p:sp>
      <p:sp>
        <p:nvSpPr>
          <p:cNvPr id="6" name="TextBox 5">
            <a:extLst>
              <a:ext uri="{FF2B5EF4-FFF2-40B4-BE49-F238E27FC236}">
                <a16:creationId xmlns:a16="http://schemas.microsoft.com/office/drawing/2014/main" id="{7E680A49-6292-4048-B27A-25EF9C086ED2}"/>
              </a:ext>
            </a:extLst>
          </p:cNvPr>
          <p:cNvSpPr txBox="1"/>
          <p:nvPr/>
        </p:nvSpPr>
        <p:spPr>
          <a:xfrm>
            <a:off x="838200" y="2231342"/>
            <a:ext cx="10515600"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How can "economic change" be defined? Are some indicators better than others?</a:t>
            </a:r>
          </a:p>
          <a:p>
            <a:pPr marL="285750" indent="-285750">
              <a:spcAft>
                <a:spcPts val="600"/>
              </a:spcAft>
              <a:buFont typeface="Arial" panose="020B0604020202020204" pitchFamily="34" charset="0"/>
              <a:buChar char="•"/>
            </a:pPr>
            <a:r>
              <a:rPr lang="en-US" dirty="0"/>
              <a:t>What types of media should be considered? Can different types of media be viewed in aggregate, or should they be individually weighted?</a:t>
            </a:r>
          </a:p>
          <a:p>
            <a:pPr marL="285750" indent="-285750">
              <a:spcAft>
                <a:spcPts val="600"/>
              </a:spcAft>
              <a:buFont typeface="Arial" panose="020B0604020202020204" pitchFamily="34" charset="0"/>
              <a:buChar char="•"/>
            </a:pPr>
            <a:r>
              <a:rPr lang="en-US" dirty="0"/>
              <a:t>What data sources will be useful?</a:t>
            </a:r>
          </a:p>
          <a:p>
            <a:pPr marL="285750" indent="-285750">
              <a:spcAft>
                <a:spcPts val="600"/>
              </a:spcAft>
              <a:buFont typeface="Arial" panose="020B0604020202020204" pitchFamily="34" charset="0"/>
              <a:buChar char="•"/>
            </a:pPr>
            <a:r>
              <a:rPr lang="en-US" dirty="0"/>
              <a:t>How can this question be computationally answered?</a:t>
            </a:r>
          </a:p>
        </p:txBody>
      </p:sp>
      <p:sp>
        <p:nvSpPr>
          <p:cNvPr id="7" name="TextBox 6">
            <a:extLst>
              <a:ext uri="{FF2B5EF4-FFF2-40B4-BE49-F238E27FC236}">
                <a16:creationId xmlns:a16="http://schemas.microsoft.com/office/drawing/2014/main" id="{607F5A08-ABE5-E14D-81B9-64C2186F4E7A}"/>
              </a:ext>
            </a:extLst>
          </p:cNvPr>
          <p:cNvSpPr txBox="1"/>
          <p:nvPr/>
        </p:nvSpPr>
        <p:spPr>
          <a:xfrm>
            <a:off x="838199" y="4683642"/>
            <a:ext cx="10515600" cy="127727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This question evaluates consumer preferences against the state of the economy. This type of exercise is valuable for marketing strategies for any industry, and is a worthwhile analysis to time product releases.</a:t>
            </a:r>
          </a:p>
          <a:p>
            <a:pPr marL="285750" indent="-285750">
              <a:spcAft>
                <a:spcPts val="600"/>
              </a:spcAft>
              <a:buFont typeface="Arial" panose="020B0604020202020204" pitchFamily="34" charset="0"/>
              <a:buChar char="•"/>
            </a:pPr>
            <a:r>
              <a:rPr lang="en-US" dirty="0"/>
              <a:t>We selected this topic because it intersects several areas of interest among our group members, including e-commerce, finance, and reading.</a:t>
            </a:r>
          </a:p>
        </p:txBody>
      </p:sp>
    </p:spTree>
    <p:extLst>
      <p:ext uri="{BB962C8B-B14F-4D97-AF65-F5344CB8AC3E}">
        <p14:creationId xmlns:p14="http://schemas.microsoft.com/office/powerpoint/2010/main" val="12244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77FC-B044-4740-93FA-6BE630455F8A}"/>
              </a:ext>
            </a:extLst>
          </p:cNvPr>
          <p:cNvSpPr>
            <a:spLocks noGrp="1"/>
          </p:cNvSpPr>
          <p:nvPr>
            <p:ph type="title"/>
          </p:nvPr>
        </p:nvSpPr>
        <p:spPr/>
        <p:txBody>
          <a:bodyPr/>
          <a:lstStyle/>
          <a:p>
            <a:r>
              <a:rPr lang="en-US" dirty="0"/>
              <a:t>Project Roadmap</a:t>
            </a:r>
          </a:p>
        </p:txBody>
      </p:sp>
      <p:pic>
        <p:nvPicPr>
          <p:cNvPr id="6" name="Picture 5">
            <a:extLst>
              <a:ext uri="{FF2B5EF4-FFF2-40B4-BE49-F238E27FC236}">
                <a16:creationId xmlns:a16="http://schemas.microsoft.com/office/drawing/2014/main" id="{E1CA3AFF-8F71-374A-B429-4E052F280DC4}"/>
              </a:ext>
            </a:extLst>
          </p:cNvPr>
          <p:cNvPicPr>
            <a:picLocks noChangeAspect="1"/>
          </p:cNvPicPr>
          <p:nvPr/>
        </p:nvPicPr>
        <p:blipFill>
          <a:blip r:embed="rId2"/>
          <a:stretch>
            <a:fillRect/>
          </a:stretch>
        </p:blipFill>
        <p:spPr>
          <a:xfrm>
            <a:off x="1954977" y="1458310"/>
            <a:ext cx="8282045" cy="4789249"/>
          </a:xfrm>
          <a:prstGeom prst="rect">
            <a:avLst/>
          </a:prstGeom>
        </p:spPr>
      </p:pic>
      <p:sp>
        <p:nvSpPr>
          <p:cNvPr id="3" name="Rectangle 2">
            <a:extLst>
              <a:ext uri="{FF2B5EF4-FFF2-40B4-BE49-F238E27FC236}">
                <a16:creationId xmlns:a16="http://schemas.microsoft.com/office/drawing/2014/main" id="{A31C57AF-6360-2046-B645-68989D7BA56A}"/>
              </a:ext>
            </a:extLst>
          </p:cNvPr>
          <p:cNvSpPr/>
          <p:nvPr/>
        </p:nvSpPr>
        <p:spPr>
          <a:xfrm>
            <a:off x="10237022" y="0"/>
            <a:ext cx="1954978" cy="27750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Kill </a:t>
            </a:r>
            <a:r>
              <a:rPr lang="en-US" dirty="0" err="1"/>
              <a:t>Tensorflow</a:t>
            </a:r>
            <a:r>
              <a:rPr lang="en-US" dirty="0"/>
              <a:t> &amp; TBD from step 6</a:t>
            </a:r>
          </a:p>
          <a:p>
            <a:pPr algn="ctr"/>
            <a:endParaRPr lang="en-US" dirty="0"/>
          </a:p>
          <a:p>
            <a:pPr algn="ctr"/>
            <a:r>
              <a:rPr lang="en-US" dirty="0"/>
              <a:t>&amp; add in Excel between steps 1 &amp; 2</a:t>
            </a:r>
          </a:p>
        </p:txBody>
      </p:sp>
    </p:spTree>
    <p:extLst>
      <p:ext uri="{BB962C8B-B14F-4D97-AF65-F5344CB8AC3E}">
        <p14:creationId xmlns:p14="http://schemas.microsoft.com/office/powerpoint/2010/main" val="2099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C3F0-57F5-C949-8A8A-DC42E5DEF38D}"/>
              </a:ext>
            </a:extLst>
          </p:cNvPr>
          <p:cNvSpPr>
            <a:spLocks noGrp="1"/>
          </p:cNvSpPr>
          <p:nvPr>
            <p:ph type="title"/>
          </p:nvPr>
        </p:nvSpPr>
        <p:spPr/>
        <p:txBody>
          <a:bodyPr/>
          <a:lstStyle/>
          <a:p>
            <a:r>
              <a:rPr lang="en-US" dirty="0"/>
              <a:t>Database</a:t>
            </a:r>
          </a:p>
        </p:txBody>
      </p:sp>
      <p:sp>
        <p:nvSpPr>
          <p:cNvPr id="4" name="Rectangle 3">
            <a:extLst>
              <a:ext uri="{FF2B5EF4-FFF2-40B4-BE49-F238E27FC236}">
                <a16:creationId xmlns:a16="http://schemas.microsoft.com/office/drawing/2014/main" id="{C30EE1DD-CC29-9A49-8115-9EBA50925B4B}"/>
              </a:ext>
            </a:extLst>
          </p:cNvPr>
          <p:cNvSpPr/>
          <p:nvPr/>
        </p:nvSpPr>
        <p:spPr>
          <a:xfrm>
            <a:off x="838202" y="1721223"/>
            <a:ext cx="3335866"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Economic &amp; Genre Datasets</a:t>
            </a:r>
          </a:p>
        </p:txBody>
      </p:sp>
      <p:sp>
        <p:nvSpPr>
          <p:cNvPr id="7" name="Rectangle 6">
            <a:extLst>
              <a:ext uri="{FF2B5EF4-FFF2-40B4-BE49-F238E27FC236}">
                <a16:creationId xmlns:a16="http://schemas.microsoft.com/office/drawing/2014/main" id="{24C3885A-2061-9246-9906-198845EC2AB2}"/>
              </a:ext>
            </a:extLst>
          </p:cNvPr>
          <p:cNvSpPr/>
          <p:nvPr/>
        </p:nvSpPr>
        <p:spPr>
          <a:xfrm>
            <a:off x="4428068" y="1721223"/>
            <a:ext cx="6925731"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 Issues &amp; Resolutions</a:t>
            </a:r>
          </a:p>
        </p:txBody>
      </p:sp>
      <p:sp>
        <p:nvSpPr>
          <p:cNvPr id="8" name="TextBox 7">
            <a:extLst>
              <a:ext uri="{FF2B5EF4-FFF2-40B4-BE49-F238E27FC236}">
                <a16:creationId xmlns:a16="http://schemas.microsoft.com/office/drawing/2014/main" id="{C79761E6-4760-3D40-A19E-1690C860A0F6}"/>
              </a:ext>
            </a:extLst>
          </p:cNvPr>
          <p:cNvSpPr txBox="1"/>
          <p:nvPr/>
        </p:nvSpPr>
        <p:spPr>
          <a:xfrm>
            <a:off x="838202" y="2182063"/>
            <a:ext cx="3335866" cy="2539157"/>
          </a:xfrm>
          <a:prstGeom prst="rect">
            <a:avLst/>
          </a:prstGeom>
          <a:noFill/>
        </p:spPr>
        <p:txBody>
          <a:bodyPr wrap="square" rtlCol="0">
            <a:spAutoFit/>
          </a:bodyPr>
          <a:lstStyle/>
          <a:p>
            <a:pPr marL="342900" indent="-342900">
              <a:spcAft>
                <a:spcPts val="1800"/>
              </a:spcAft>
              <a:buFont typeface="+mj-lt"/>
              <a:buAutoNum type="arabicPeriod"/>
            </a:pPr>
            <a:r>
              <a:rPr lang="en-US" b="1" dirty="0"/>
              <a:t>Economic Indicators: </a:t>
            </a:r>
            <a:r>
              <a:rPr lang="en-US" dirty="0"/>
              <a:t>CPI, Dow Jones, S&amp;P 500, unemployment rates, Home Buyer Index, Consumer Sentiment</a:t>
            </a:r>
            <a:r>
              <a:rPr lang="en-US" baseline="30000" dirty="0"/>
              <a:t>1</a:t>
            </a:r>
          </a:p>
          <a:p>
            <a:pPr marL="342900" indent="-342900">
              <a:spcAft>
                <a:spcPts val="1800"/>
              </a:spcAft>
              <a:buFont typeface="+mj-lt"/>
              <a:buAutoNum type="arabicPeriod"/>
            </a:pPr>
            <a:r>
              <a:rPr lang="en-US" b="1" dirty="0"/>
              <a:t>Movie Genres: </a:t>
            </a:r>
            <a:r>
              <a:rPr lang="en-US" dirty="0"/>
              <a:t>Adventure, Comedy, Action &amp; Drama, and Horror</a:t>
            </a:r>
            <a:r>
              <a:rPr lang="en-US" baseline="30000" dirty="0"/>
              <a:t>2</a:t>
            </a:r>
          </a:p>
        </p:txBody>
      </p:sp>
      <p:sp>
        <p:nvSpPr>
          <p:cNvPr id="9" name="TextBox 8">
            <a:extLst>
              <a:ext uri="{FF2B5EF4-FFF2-40B4-BE49-F238E27FC236}">
                <a16:creationId xmlns:a16="http://schemas.microsoft.com/office/drawing/2014/main" id="{96DAA96E-EF63-E74A-9C14-058F01B87B3E}"/>
              </a:ext>
            </a:extLst>
          </p:cNvPr>
          <p:cNvSpPr txBox="1"/>
          <p:nvPr/>
        </p:nvSpPr>
        <p:spPr>
          <a:xfrm>
            <a:off x="4428068" y="2182063"/>
            <a:ext cx="6925731" cy="3631763"/>
          </a:xfrm>
          <a:prstGeom prst="rect">
            <a:avLst/>
          </a:prstGeom>
          <a:noFill/>
        </p:spPr>
        <p:txBody>
          <a:bodyPr wrap="square" rtlCol="0">
            <a:spAutoFit/>
          </a:bodyPr>
          <a:lstStyle/>
          <a:p>
            <a:pPr marL="342900" indent="-342900">
              <a:spcAft>
                <a:spcPts val="600"/>
              </a:spcAft>
              <a:buFont typeface="+mj-lt"/>
              <a:buAutoNum type="arabicPeriod"/>
            </a:pPr>
            <a:r>
              <a:rPr lang="en-US" sz="1400" dirty="0"/>
              <a:t>Some data quarterly, some monthly. </a:t>
            </a:r>
            <a:r>
              <a:rPr lang="en-US" sz="1400" b="1" i="1" dirty="0"/>
              <a:t>Dates were standardized to end-of-month formats, shown as YYYYMM.</a:t>
            </a:r>
            <a:endParaRPr lang="en-US" sz="1400" dirty="0"/>
          </a:p>
          <a:p>
            <a:pPr marL="342900" indent="-342900">
              <a:spcAft>
                <a:spcPts val="600"/>
              </a:spcAft>
              <a:buFont typeface="+mj-lt"/>
              <a:buAutoNum type="arabicPeriod"/>
            </a:pPr>
            <a:r>
              <a:rPr lang="en-US" sz="1400" dirty="0"/>
              <a:t>History goes back for different time periods in different datasets. </a:t>
            </a:r>
            <a:r>
              <a:rPr lang="en-US" sz="1400" b="1" i="1" dirty="0"/>
              <a:t>Data start date = Jan2006; end date = Dec2020.</a:t>
            </a:r>
            <a:endParaRPr lang="en-US" sz="1400" dirty="0"/>
          </a:p>
          <a:p>
            <a:pPr marL="342900" indent="-342900">
              <a:spcAft>
                <a:spcPts val="600"/>
              </a:spcAft>
              <a:buFont typeface="+mj-lt"/>
              <a:buAutoNum type="arabicPeriod"/>
            </a:pPr>
            <a:r>
              <a:rPr lang="en-US" sz="1400" dirty="0"/>
              <a:t>Some data was retrieved in 2-dimensional excel charts, others as csv lists. </a:t>
            </a:r>
            <a:r>
              <a:rPr lang="en-US" sz="1400" b="1" i="1" dirty="0"/>
              <a:t>An Excel pivot-table was used to show sum of gross by genre by issue month to conform 2-dimensional excel charts to csv lists.</a:t>
            </a:r>
            <a:endParaRPr lang="en-US" sz="1400" dirty="0"/>
          </a:p>
          <a:p>
            <a:pPr marL="342900" indent="-342900">
              <a:spcAft>
                <a:spcPts val="600"/>
              </a:spcAft>
              <a:buFont typeface="+mj-lt"/>
              <a:buAutoNum type="arabicPeriod"/>
            </a:pPr>
            <a:r>
              <a:rPr lang="en-US" sz="1400" dirty="0"/>
              <a:t>Total gross for genres is given in the month of issue, and is not reflected per month. This will need to be converted to align in with other data reporting timeframes. </a:t>
            </a:r>
            <a:r>
              <a:rPr lang="en-US" sz="1400" b="1" i="1" dirty="0"/>
              <a:t>A moving average of the data over a rolling 12 month period for movie data was calculated, then currency was converted into percent of monthly total by genre. Figures within each datatype were also be normalized (ranges and volumes vary). Genre data was combined with the economic data </a:t>
            </a:r>
            <a:r>
              <a:rPr lang="en-US" sz="1400" b="1" i="1" dirty="0" err="1"/>
              <a:t>dataframe</a:t>
            </a:r>
            <a:r>
              <a:rPr lang="en-US" sz="1400" b="1" i="1" dirty="0"/>
              <a:t> before applying machine learning.</a:t>
            </a:r>
            <a:endParaRPr lang="en-US" sz="1400" dirty="0"/>
          </a:p>
          <a:p>
            <a:pPr marL="342900" indent="-342900">
              <a:spcAft>
                <a:spcPts val="600"/>
              </a:spcAft>
              <a:buFont typeface="+mj-lt"/>
              <a:buAutoNum type="arabicPeriod"/>
            </a:pPr>
            <a:r>
              <a:rPr lang="en-US" sz="1400" dirty="0"/>
              <a:t>Available data was in different units. </a:t>
            </a:r>
            <a:r>
              <a:rPr lang="en-US" sz="1400" b="1" dirty="0"/>
              <a:t>Must be converted prior to machine learning application.</a:t>
            </a:r>
            <a:endParaRPr lang="en-US" sz="1400" dirty="0"/>
          </a:p>
        </p:txBody>
      </p:sp>
      <p:sp>
        <p:nvSpPr>
          <p:cNvPr id="3" name="TextBox 2">
            <a:extLst>
              <a:ext uri="{FF2B5EF4-FFF2-40B4-BE49-F238E27FC236}">
                <a16:creationId xmlns:a16="http://schemas.microsoft.com/office/drawing/2014/main" id="{61B46E35-1640-EF46-A4D5-DDB9F66DC7FA}"/>
              </a:ext>
            </a:extLst>
          </p:cNvPr>
          <p:cNvSpPr txBox="1"/>
          <p:nvPr/>
        </p:nvSpPr>
        <p:spPr>
          <a:xfrm>
            <a:off x="533400" y="6324600"/>
            <a:ext cx="9624751" cy="430887"/>
          </a:xfrm>
          <a:prstGeom prst="rect">
            <a:avLst/>
          </a:prstGeom>
          <a:noFill/>
        </p:spPr>
        <p:txBody>
          <a:bodyPr wrap="none" rtlCol="0">
            <a:spAutoFit/>
          </a:bodyPr>
          <a:lstStyle/>
          <a:p>
            <a:r>
              <a:rPr lang="en-US" sz="1100" baseline="30000" dirty="0">
                <a:solidFill>
                  <a:schemeClr val="bg1"/>
                </a:solidFill>
              </a:rPr>
              <a:t>1</a:t>
            </a:r>
            <a:r>
              <a:rPr lang="en-US" sz="1100" dirty="0">
                <a:solidFill>
                  <a:schemeClr val="bg1"/>
                </a:solidFill>
              </a:rPr>
              <a:t> Data from University of Michigan, Bureau of Labor Statistics, Yahoo! Finance, Federal Housing Finance Agency, and the Federal Reserve Economic Data, respectively</a:t>
            </a:r>
          </a:p>
          <a:p>
            <a:r>
              <a:rPr lang="en-US" sz="1100" baseline="30000" dirty="0">
                <a:solidFill>
                  <a:schemeClr val="bg1"/>
                </a:solidFill>
              </a:rPr>
              <a:t>2</a:t>
            </a:r>
            <a:r>
              <a:rPr lang="en-US" sz="1100" dirty="0">
                <a:solidFill>
                  <a:schemeClr val="bg1"/>
                </a:solidFill>
              </a:rPr>
              <a:t> Data from https://</a:t>
            </a:r>
            <a:r>
              <a:rPr lang="en-US" sz="1100" dirty="0" err="1">
                <a:solidFill>
                  <a:schemeClr val="bg1"/>
                </a:solidFill>
              </a:rPr>
              <a:t>www.the-numbers.com</a:t>
            </a:r>
            <a:r>
              <a:rPr lang="en-US" sz="1100" dirty="0">
                <a:solidFill>
                  <a:schemeClr val="bg1"/>
                </a:solidFill>
              </a:rPr>
              <a:t>/</a:t>
            </a:r>
            <a:endParaRPr lang="en-US" sz="1100" baseline="30000" dirty="0">
              <a:solidFill>
                <a:schemeClr val="bg1"/>
              </a:solidFill>
            </a:endParaRPr>
          </a:p>
        </p:txBody>
      </p:sp>
    </p:spTree>
    <p:extLst>
      <p:ext uri="{BB962C8B-B14F-4D97-AF65-F5344CB8AC3E}">
        <p14:creationId xmlns:p14="http://schemas.microsoft.com/office/powerpoint/2010/main" val="33515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F961-8121-AD4B-8F51-CAC878E64B29}"/>
              </a:ext>
            </a:extLst>
          </p:cNvPr>
          <p:cNvSpPr>
            <a:spLocks noGrp="1"/>
          </p:cNvSpPr>
          <p:nvPr>
            <p:ph type="title"/>
          </p:nvPr>
        </p:nvSpPr>
        <p:spPr/>
        <p:txBody>
          <a:bodyPr/>
          <a:lstStyle/>
          <a:p>
            <a:r>
              <a:rPr lang="en-US" dirty="0"/>
              <a:t>Economic Volatility</a:t>
            </a:r>
          </a:p>
        </p:txBody>
      </p:sp>
      <p:pic>
        <p:nvPicPr>
          <p:cNvPr id="5" name="Picture 4">
            <a:extLst>
              <a:ext uri="{FF2B5EF4-FFF2-40B4-BE49-F238E27FC236}">
                <a16:creationId xmlns:a16="http://schemas.microsoft.com/office/drawing/2014/main" id="{96F11D8F-53ED-5E40-AE49-16D0C7535D5C}"/>
              </a:ext>
            </a:extLst>
          </p:cNvPr>
          <p:cNvPicPr>
            <a:picLocks noChangeAspect="1"/>
          </p:cNvPicPr>
          <p:nvPr/>
        </p:nvPicPr>
        <p:blipFill>
          <a:blip r:embed="rId2"/>
          <a:stretch>
            <a:fillRect/>
          </a:stretch>
        </p:blipFill>
        <p:spPr>
          <a:xfrm>
            <a:off x="2797175" y="1690688"/>
            <a:ext cx="6597650" cy="4137961"/>
          </a:xfrm>
          <a:prstGeom prst="rect">
            <a:avLst/>
          </a:prstGeom>
        </p:spPr>
      </p:pic>
      <p:sp>
        <p:nvSpPr>
          <p:cNvPr id="4" name="Rectangle 3">
            <a:extLst>
              <a:ext uri="{FF2B5EF4-FFF2-40B4-BE49-F238E27FC236}">
                <a16:creationId xmlns:a16="http://schemas.microsoft.com/office/drawing/2014/main" id="{6A980B07-44F5-314A-AAE7-447DEF7B2F8A}"/>
              </a:ext>
            </a:extLst>
          </p:cNvPr>
          <p:cNvSpPr/>
          <p:nvPr/>
        </p:nvSpPr>
        <p:spPr>
          <a:xfrm>
            <a:off x="10237022" y="0"/>
            <a:ext cx="1954978" cy="770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in </a:t>
            </a:r>
            <a:r>
              <a:rPr lang="en-US" dirty="0" err="1"/>
              <a:t>horz</a:t>
            </a:r>
            <a:r>
              <a:rPr lang="en-US" dirty="0"/>
              <a:t> axis 2006 - 2020</a:t>
            </a:r>
          </a:p>
        </p:txBody>
      </p:sp>
    </p:spTree>
    <p:extLst>
      <p:ext uri="{BB962C8B-B14F-4D97-AF65-F5344CB8AC3E}">
        <p14:creationId xmlns:p14="http://schemas.microsoft.com/office/powerpoint/2010/main" val="411935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A19B-79D9-DD4E-B693-38EEA510227C}"/>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C7BA085C-BB46-AB4C-8239-E9509A51F303}"/>
              </a:ext>
            </a:extLst>
          </p:cNvPr>
          <p:cNvSpPr>
            <a:spLocks noGrp="1"/>
          </p:cNvSpPr>
          <p:nvPr>
            <p:ph idx="1"/>
          </p:nvPr>
        </p:nvSpPr>
        <p:spPr>
          <a:xfrm>
            <a:off x="838200" y="1690688"/>
            <a:ext cx="10515600" cy="4351338"/>
          </a:xfrm>
        </p:spPr>
        <p:txBody>
          <a:bodyPr>
            <a:normAutofit/>
          </a:bodyPr>
          <a:lstStyle/>
          <a:p>
            <a:r>
              <a:rPr lang="en-US" sz="2400" dirty="0"/>
              <a:t>Since we are using an input (economic features) to predict an output (genre media) and interpretability and accuracy are important, the Machine Learning Model selected is a </a:t>
            </a:r>
            <a:r>
              <a:rPr lang="en-US" sz="2400" b="1" dirty="0"/>
              <a:t>Supervised Random Forest Model</a:t>
            </a:r>
            <a:endParaRPr lang="en-US" sz="2400" dirty="0"/>
          </a:p>
          <a:p>
            <a:pPr marL="971550" lvl="1" indent="-514350">
              <a:buFont typeface="+mj-lt"/>
              <a:buAutoNum type="arabicPeriod"/>
            </a:pPr>
            <a:r>
              <a:rPr lang="en-US" sz="2000" dirty="0"/>
              <a:t>The "X" for each model applied was economic </a:t>
            </a:r>
            <a:r>
              <a:rPr lang="en-US" sz="2000" dirty="0" err="1"/>
              <a:t>dataframe</a:t>
            </a:r>
            <a:r>
              <a:rPr lang="en-US" sz="2000" dirty="0"/>
              <a:t>. A model was created looping through each genre, using each as the "y" (dependent variable).</a:t>
            </a:r>
          </a:p>
          <a:p>
            <a:pPr marL="971550" lvl="1" indent="-514350">
              <a:buFont typeface="+mj-lt"/>
              <a:buAutoNum type="arabicPeriod"/>
            </a:pPr>
            <a:r>
              <a:rPr lang="en-US" sz="2000" dirty="0"/>
              <a:t>Linear regression (least squares) model attempt: We did not split data into training and test sets, as only 5 factors to apply to the economic conditions. Overfitting was not a concern. Calculated the r-squared coefficient for the model, plotted the fitted "y" vs. the actual y data</a:t>
            </a:r>
          </a:p>
          <a:p>
            <a:pPr marL="971550" lvl="1" indent="-514350">
              <a:buFont typeface="+mj-lt"/>
              <a:buAutoNum type="arabicPeriod"/>
            </a:pPr>
            <a:r>
              <a:rPr lang="en-US" sz="2000" dirty="0"/>
              <a:t>Decision tree model attempt: We used the Scikit-learn to create training and test sets, then graphed the predicted and actual y test values</a:t>
            </a:r>
          </a:p>
          <a:p>
            <a:endParaRPr lang="en-US" sz="2400" dirty="0"/>
          </a:p>
        </p:txBody>
      </p:sp>
    </p:spTree>
    <p:extLst>
      <p:ext uri="{BB962C8B-B14F-4D97-AF65-F5344CB8AC3E}">
        <p14:creationId xmlns:p14="http://schemas.microsoft.com/office/powerpoint/2010/main" val="312831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609-D838-C54C-86EE-853B886485C2}"/>
              </a:ext>
            </a:extLst>
          </p:cNvPr>
          <p:cNvSpPr>
            <a:spLocks noGrp="1"/>
          </p:cNvSpPr>
          <p:nvPr>
            <p:ph type="title"/>
          </p:nvPr>
        </p:nvSpPr>
        <p:spPr/>
        <p:txBody>
          <a:bodyPr/>
          <a:lstStyle/>
          <a:p>
            <a:r>
              <a:rPr lang="en-US" dirty="0"/>
              <a:t>Linear Regression Outputs</a:t>
            </a:r>
          </a:p>
        </p:txBody>
      </p:sp>
      <p:pic>
        <p:nvPicPr>
          <p:cNvPr id="5" name="Content Placeholder 4">
            <a:extLst>
              <a:ext uri="{FF2B5EF4-FFF2-40B4-BE49-F238E27FC236}">
                <a16:creationId xmlns:a16="http://schemas.microsoft.com/office/drawing/2014/main" id="{3D1AEE9D-B663-3347-97DA-61DEBC7EC286}"/>
              </a:ext>
            </a:extLst>
          </p:cNvPr>
          <p:cNvPicPr>
            <a:picLocks noGrp="1" noChangeAspect="1"/>
          </p:cNvPicPr>
          <p:nvPr>
            <p:ph idx="1"/>
          </p:nvPr>
        </p:nvPicPr>
        <p:blipFill>
          <a:blip r:embed="rId2"/>
          <a:stretch>
            <a:fillRect/>
          </a:stretch>
        </p:blipFill>
        <p:spPr>
          <a:xfrm>
            <a:off x="1689263" y="1690688"/>
            <a:ext cx="8813473" cy="4351338"/>
          </a:xfrm>
        </p:spPr>
      </p:pic>
      <p:sp>
        <p:nvSpPr>
          <p:cNvPr id="4" name="Rectangle 3">
            <a:extLst>
              <a:ext uri="{FF2B5EF4-FFF2-40B4-BE49-F238E27FC236}">
                <a16:creationId xmlns:a16="http://schemas.microsoft.com/office/drawing/2014/main" id="{218FF7DC-30FA-0A4B-B91D-BDBC5CA366F0}"/>
              </a:ext>
            </a:extLst>
          </p:cNvPr>
          <p:cNvSpPr/>
          <p:nvPr/>
        </p:nvSpPr>
        <p:spPr>
          <a:xfrm>
            <a:off x="10237022" y="0"/>
            <a:ext cx="1954978" cy="770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update from </a:t>
            </a:r>
            <a:r>
              <a:rPr lang="en-US" dirty="0" err="1"/>
              <a:t>github</a:t>
            </a:r>
            <a:r>
              <a:rPr lang="en-US" dirty="0"/>
              <a:t> readme</a:t>
            </a:r>
          </a:p>
        </p:txBody>
      </p:sp>
    </p:spTree>
    <p:extLst>
      <p:ext uri="{BB962C8B-B14F-4D97-AF65-F5344CB8AC3E}">
        <p14:creationId xmlns:p14="http://schemas.microsoft.com/office/powerpoint/2010/main" val="399225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C0C-9351-854A-A0D3-D96163114CFE}"/>
              </a:ext>
            </a:extLst>
          </p:cNvPr>
          <p:cNvSpPr>
            <a:spLocks noGrp="1"/>
          </p:cNvSpPr>
          <p:nvPr>
            <p:ph type="title"/>
          </p:nvPr>
        </p:nvSpPr>
        <p:spPr/>
        <p:txBody>
          <a:bodyPr/>
          <a:lstStyle/>
          <a:p>
            <a:r>
              <a:rPr lang="en-US" dirty="0"/>
              <a:t>Decision Tree Outputs</a:t>
            </a:r>
          </a:p>
        </p:txBody>
      </p:sp>
      <p:pic>
        <p:nvPicPr>
          <p:cNvPr id="5" name="Content Placeholder 4">
            <a:extLst>
              <a:ext uri="{FF2B5EF4-FFF2-40B4-BE49-F238E27FC236}">
                <a16:creationId xmlns:a16="http://schemas.microsoft.com/office/drawing/2014/main" id="{99DF9829-1B5D-9140-8AAC-E27FA13E9ACA}"/>
              </a:ext>
            </a:extLst>
          </p:cNvPr>
          <p:cNvPicPr>
            <a:picLocks noGrp="1" noChangeAspect="1"/>
          </p:cNvPicPr>
          <p:nvPr>
            <p:ph idx="1"/>
          </p:nvPr>
        </p:nvPicPr>
        <p:blipFill>
          <a:blip r:embed="rId2"/>
          <a:stretch>
            <a:fillRect/>
          </a:stretch>
        </p:blipFill>
        <p:spPr>
          <a:xfrm>
            <a:off x="1362674" y="1690688"/>
            <a:ext cx="9466651" cy="4351338"/>
          </a:xfrm>
        </p:spPr>
      </p:pic>
      <p:sp>
        <p:nvSpPr>
          <p:cNvPr id="6" name="Rectangle 5">
            <a:extLst>
              <a:ext uri="{FF2B5EF4-FFF2-40B4-BE49-F238E27FC236}">
                <a16:creationId xmlns:a16="http://schemas.microsoft.com/office/drawing/2014/main" id="{409F7A5A-7DEE-CD42-A543-77C5C01426AC}"/>
              </a:ext>
            </a:extLst>
          </p:cNvPr>
          <p:cNvSpPr/>
          <p:nvPr/>
        </p:nvSpPr>
        <p:spPr>
          <a:xfrm>
            <a:off x="10237022" y="0"/>
            <a:ext cx="1954978" cy="770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update from </a:t>
            </a:r>
            <a:r>
              <a:rPr lang="en-US" dirty="0" err="1"/>
              <a:t>github</a:t>
            </a:r>
            <a:r>
              <a:rPr lang="en-US" dirty="0"/>
              <a:t> readme</a:t>
            </a:r>
          </a:p>
        </p:txBody>
      </p:sp>
    </p:spTree>
    <p:extLst>
      <p:ext uri="{BB962C8B-B14F-4D97-AF65-F5344CB8AC3E}">
        <p14:creationId xmlns:p14="http://schemas.microsoft.com/office/powerpoint/2010/main" val="270788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760</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Does the Economy Affect  Movie Preference?</vt:lpstr>
      <vt:lpstr>Project Overview</vt:lpstr>
      <vt:lpstr>Project Design</vt:lpstr>
      <vt:lpstr>Project Roadmap</vt:lpstr>
      <vt:lpstr>Database</vt:lpstr>
      <vt:lpstr>Economic Volatility</vt:lpstr>
      <vt:lpstr>Machine Learning Model</vt:lpstr>
      <vt:lpstr>Linear Regression Outputs</vt:lpstr>
      <vt:lpstr>Decision Tree Outputs</vt:lpstr>
      <vt:lpstr>Importance of Findings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Economy Affect Movie Preference?</dc:title>
  <dc:creator>Matt Stadler</dc:creator>
  <cp:lastModifiedBy>Matt Stadler</cp:lastModifiedBy>
  <cp:revision>18</cp:revision>
  <dcterms:created xsi:type="dcterms:W3CDTF">2021-03-06T03:54:09Z</dcterms:created>
  <dcterms:modified xsi:type="dcterms:W3CDTF">2021-03-23T23:59:10Z</dcterms:modified>
</cp:coreProperties>
</file>