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Source Code Pro"/>
      <p:regular r:id="rId27"/>
      <p:bold r:id="rId28"/>
      <p:italic r:id="rId29"/>
      <p:boldItalic r:id="rId30"/>
    </p:embeddedFont>
    <p:embeddedFont>
      <p:font typeface="Oswald Light"/>
      <p:regular r:id="rId31"/>
      <p:bold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Light-regular.fntdata"/><Relationship Id="rId30" Type="http://schemas.openxmlformats.org/officeDocument/2006/relationships/font" Target="fonts/SourceCodePro-boldItalic.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Oswald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 will do 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a9db56570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a9db56570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38c296fe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38c296fe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a9db5657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a9db5657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broken down the incidences of breast cancer by ethnicity. The white population makes up the largest percentage of breast cancer incidences in Texas following with hispanic, black, asian &amp; pacific islander, and native americans. Minorities do experience a very slight increase in incidences each year, while the incidences in white population go down very slightly over the years.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a9db56570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a9db56570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1"/>
              </a:buClr>
              <a:buSzPts val="1100"/>
              <a:buFont typeface="Arial"/>
              <a:buNone/>
            </a:pPr>
            <a:r>
              <a:rPr lang="en" sz="1150">
                <a:solidFill>
                  <a:schemeClr val="dk1"/>
                </a:solidFill>
              </a:rPr>
              <a:t>We found there to be a negative correlation between cancer incidences and unemployment rate. We found this interesting and think that this likely could be explained by the health care system in the United States being frequently tied to employment. Therefore, whenever a person is unemployed, they are less likely to seek medical attention or put going to the doctor on the backburner. </a:t>
            </a:r>
            <a:endParaRPr sz="1150">
              <a:solidFill>
                <a:schemeClr val="dk1"/>
              </a:solidFill>
            </a:endParaRPr>
          </a:p>
          <a:p>
            <a:pPr indent="0" lvl="0" marL="190500" marR="190500" rtl="0" algn="l">
              <a:lnSpc>
                <a:spcPct val="146668"/>
              </a:lnSpc>
              <a:spcBef>
                <a:spcPts val="900"/>
              </a:spcBef>
              <a:spcAft>
                <a:spcPts val="0"/>
              </a:spcAft>
              <a:buClr>
                <a:schemeClr val="dk1"/>
              </a:buClr>
              <a:buSzPts val="1100"/>
              <a:buFont typeface="Arial"/>
              <a:buNone/>
            </a:pPr>
            <a:r>
              <a:t/>
            </a:r>
            <a:endParaRPr sz="1150">
              <a:solidFill>
                <a:schemeClr val="dk1"/>
              </a:solidFill>
            </a:endParaRPr>
          </a:p>
          <a:p>
            <a:pPr indent="0" lvl="0" marL="0" rtl="0" algn="l">
              <a:spcBef>
                <a:spcPts val="9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a9db56570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a9db56570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chemeClr val="lt1"/>
                </a:highlight>
              </a:rPr>
              <a:t>We found there to be a positive correlation between cancer incidences and income. We theorize that this may be because the more income a person has, they have easier access to doctors.</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38c296fe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38c296fe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a9db5657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a9db5657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are looking at the number of breast cancer mortalities each year from 2015 to 2019 including each ethnicities’ percentage of the total mortalities each year. Overall, the total number of breast cancer mortalities have increased each year, and NH White and Hispanic populations number of mortalities increased each year as well, but we found that the number of NH Black breast cancer mortalities decreased slightly from 2015-2017 and then increased in 2018 and 2019. Also, even though NH White mortalities increased each year the NH White percentage actually decreased from 2015-2019 suggesting that the suggesting that the number of mortalities for other </a:t>
            </a:r>
            <a:r>
              <a:rPr lang="en"/>
              <a:t>ethnicities</a:t>
            </a:r>
            <a:r>
              <a:rPr lang="en"/>
              <a:t> was increasing at a faster rate.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a9db56570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a9db56570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comparing the Texas unemployment rate and mortalities due to breast cancer from 2015 to 2019, we found that there was a strong negative association for all ethnicities. Even though there was a slightly stronger negative correlation for the white population in comparison to other ethnicities, there doesn’t seem to be any </a:t>
            </a:r>
            <a:r>
              <a:rPr lang="en"/>
              <a:t>significant</a:t>
            </a:r>
            <a:r>
              <a:rPr lang="en"/>
              <a:t> changes based on race.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a9db5657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a9db5657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now comparing the median household income for each ethnicity with the breast cancer mortalities each year from 2015-2019. Here we can see there is a very strong positive relation between median </a:t>
            </a:r>
            <a:r>
              <a:rPr lang="en"/>
              <a:t>household</a:t>
            </a:r>
            <a:r>
              <a:rPr lang="en"/>
              <a:t> income and breast cancer mortalities across the board for each ethnicity. We can only speculate that a higher income may mean you are more likely to have insurance coverage leading to easier access to medical care so because of this individuals are more likely to undergo breast cancer screenings which may lead to a diagnosis, and in the very unfortunate cases, may mean an increase in the number of mortalities as a result of breast cancer. Without future research and study this is only speculation, but based on the datasets we compared we can see there is no significant change in mortalities based on ethnicity.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a9db5657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a9db5657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3f5d33a0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3f5d33a0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996f2493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996f2493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3ead417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3ead417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38c296f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38c296f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Charles will cover 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a9db56570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a9db56570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a9db56570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a9db56570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a9db56570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a9db56570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38c296fe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38c296fe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Charles will cover 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a9db56570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a9db56570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996f24931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996f2493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5.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32.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1624000" y="1375750"/>
            <a:ext cx="6169800" cy="1005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400">
                <a:solidFill>
                  <a:srgbClr val="E6EDF3"/>
                </a:solidFill>
                <a:latin typeface="Cambria"/>
                <a:ea typeface="Cambria"/>
                <a:cs typeface="Cambria"/>
                <a:sym typeface="Cambria"/>
              </a:rPr>
              <a:t>Breast Cancer Diagnosis Rates and Socio-</a:t>
            </a:r>
            <a:r>
              <a:rPr b="1" lang="en" sz="3400">
                <a:solidFill>
                  <a:srgbClr val="E6EDF3"/>
                </a:solidFill>
                <a:latin typeface="Cambria"/>
                <a:ea typeface="Cambria"/>
                <a:cs typeface="Cambria"/>
                <a:sym typeface="Cambria"/>
              </a:rPr>
              <a:t>Demographic</a:t>
            </a:r>
            <a:r>
              <a:rPr b="1" lang="en" sz="3400">
                <a:solidFill>
                  <a:srgbClr val="E6EDF3"/>
                </a:solidFill>
                <a:latin typeface="Cambria"/>
                <a:ea typeface="Cambria"/>
                <a:cs typeface="Cambria"/>
                <a:sym typeface="Cambria"/>
              </a:rPr>
              <a:t> Factors</a:t>
            </a:r>
            <a:endParaRPr b="1" sz="3400">
              <a:solidFill>
                <a:srgbClr val="E6EDF3"/>
              </a:solidFill>
              <a:latin typeface="Cambria"/>
              <a:ea typeface="Cambria"/>
              <a:cs typeface="Cambria"/>
              <a:sym typeface="Cambria"/>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b="1" lang="en" sz="1900">
                <a:solidFill>
                  <a:srgbClr val="0D1117"/>
                </a:solidFill>
                <a:latin typeface="Arial"/>
                <a:ea typeface="Arial"/>
                <a:cs typeface="Arial"/>
                <a:sym typeface="Arial"/>
              </a:rPr>
              <a:t>Group 1</a:t>
            </a:r>
            <a:endParaRPr b="1" sz="1900">
              <a:solidFill>
                <a:srgbClr val="0D1117"/>
              </a:solidFill>
              <a:latin typeface="Arial"/>
              <a:ea typeface="Arial"/>
              <a:cs typeface="Arial"/>
              <a:sym typeface="Arial"/>
            </a:endParaRPr>
          </a:p>
          <a:p>
            <a:pPr indent="0" lvl="0" marL="0" rtl="0" algn="l">
              <a:lnSpc>
                <a:spcPct val="115000"/>
              </a:lnSpc>
              <a:spcBef>
                <a:spcPts val="0"/>
              </a:spcBef>
              <a:spcAft>
                <a:spcPts val="0"/>
              </a:spcAft>
              <a:buNone/>
            </a:pPr>
            <a:r>
              <a:rPr lang="en" sz="1914">
                <a:solidFill>
                  <a:srgbClr val="0D1117"/>
                </a:solidFill>
                <a:latin typeface="Arial"/>
                <a:ea typeface="Arial"/>
                <a:cs typeface="Arial"/>
                <a:sym typeface="Arial"/>
              </a:rPr>
              <a:t>Team Members: Charles Quinn, Emily Boulware, Shelby Reyes-Widrick, Jackeline Larios</a:t>
            </a:r>
            <a:endParaRPr sz="1914">
              <a:solidFill>
                <a:srgbClr val="0D1117"/>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900">
              <a:solidFill>
                <a:srgbClr val="0D1117"/>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 based on Income and Race</a:t>
            </a:r>
            <a:endParaRPr>
              <a:solidFill>
                <a:srgbClr val="FFFFFF"/>
              </a:solidFill>
            </a:endParaRPr>
          </a:p>
        </p:txBody>
      </p:sp>
      <p:pic>
        <p:nvPicPr>
          <p:cNvPr id="135" name="Google Shape;135;p22"/>
          <p:cNvPicPr preferRelativeResize="0"/>
          <p:nvPr/>
        </p:nvPicPr>
        <p:blipFill>
          <a:blip r:embed="rId3">
            <a:alphaModFix/>
          </a:blip>
          <a:stretch>
            <a:fillRect/>
          </a:stretch>
        </p:blipFill>
        <p:spPr>
          <a:xfrm>
            <a:off x="4904900" y="634025"/>
            <a:ext cx="2778551" cy="2144850"/>
          </a:xfrm>
          <a:prstGeom prst="rect">
            <a:avLst/>
          </a:prstGeom>
          <a:noFill/>
          <a:ln>
            <a:noFill/>
          </a:ln>
        </p:spPr>
      </p:pic>
      <p:pic>
        <p:nvPicPr>
          <p:cNvPr id="136" name="Google Shape;136;p22"/>
          <p:cNvPicPr preferRelativeResize="0"/>
          <p:nvPr/>
        </p:nvPicPr>
        <p:blipFill>
          <a:blip r:embed="rId4">
            <a:alphaModFix/>
          </a:blip>
          <a:stretch>
            <a:fillRect/>
          </a:stretch>
        </p:blipFill>
        <p:spPr>
          <a:xfrm>
            <a:off x="6233900" y="2893625"/>
            <a:ext cx="2724668" cy="2059825"/>
          </a:xfrm>
          <a:prstGeom prst="rect">
            <a:avLst/>
          </a:prstGeom>
          <a:noFill/>
          <a:ln>
            <a:noFill/>
          </a:ln>
        </p:spPr>
      </p:pic>
      <p:pic>
        <p:nvPicPr>
          <p:cNvPr id="137" name="Google Shape;137;p22"/>
          <p:cNvPicPr preferRelativeResize="0"/>
          <p:nvPr/>
        </p:nvPicPr>
        <p:blipFill>
          <a:blip r:embed="rId5">
            <a:alphaModFix/>
          </a:blip>
          <a:stretch>
            <a:fillRect/>
          </a:stretch>
        </p:blipFill>
        <p:spPr>
          <a:xfrm>
            <a:off x="3355375" y="2896138"/>
            <a:ext cx="2726125" cy="2054810"/>
          </a:xfrm>
          <a:prstGeom prst="rect">
            <a:avLst/>
          </a:prstGeom>
          <a:noFill/>
          <a:ln>
            <a:noFill/>
          </a:ln>
        </p:spPr>
      </p:pic>
      <p:pic>
        <p:nvPicPr>
          <p:cNvPr id="138" name="Google Shape;138;p22"/>
          <p:cNvPicPr preferRelativeResize="0"/>
          <p:nvPr/>
        </p:nvPicPr>
        <p:blipFill>
          <a:blip r:embed="rId6">
            <a:alphaModFix/>
          </a:blip>
          <a:stretch>
            <a:fillRect/>
          </a:stretch>
        </p:blipFill>
        <p:spPr>
          <a:xfrm>
            <a:off x="3355375" y="152400"/>
            <a:ext cx="5257800" cy="21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30800" y="1889700"/>
            <a:ext cx="8282400" cy="1516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Texas </a:t>
            </a:r>
            <a:r>
              <a:rPr lang="en"/>
              <a:t>Breast Cancer Incidences</a:t>
            </a:r>
            <a:endParaRPr/>
          </a:p>
        </p:txBody>
      </p:sp>
      <p:sp>
        <p:nvSpPr>
          <p:cNvPr id="144" name="Google Shape;144;p23"/>
          <p:cNvSpPr txBox="1"/>
          <p:nvPr/>
        </p:nvSpPr>
        <p:spPr>
          <a:xfrm>
            <a:off x="1375500" y="3578275"/>
            <a:ext cx="6393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Oswald Light"/>
                <a:ea typeface="Oswald Light"/>
                <a:cs typeface="Oswald Light"/>
                <a:sym typeface="Oswald Light"/>
              </a:rPr>
              <a:t>2015 - 2019</a:t>
            </a:r>
            <a:endParaRPr>
              <a:solidFill>
                <a:srgbClr val="666666"/>
              </a:solidFill>
              <a:latin typeface="Oswald Light"/>
              <a:ea typeface="Oswald Light"/>
              <a:cs typeface="Oswald Light"/>
              <a:sym typeface="Oswal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Incidences based on Ethnicity</a:t>
            </a:r>
            <a:endParaRPr>
              <a:solidFill>
                <a:srgbClr val="FFFFFF"/>
              </a:solidFill>
            </a:endParaRPr>
          </a:p>
        </p:txBody>
      </p:sp>
      <p:pic>
        <p:nvPicPr>
          <p:cNvPr id="151" name="Google Shape;151;p24"/>
          <p:cNvPicPr preferRelativeResize="0"/>
          <p:nvPr/>
        </p:nvPicPr>
        <p:blipFill>
          <a:blip r:embed="rId3">
            <a:alphaModFix/>
          </a:blip>
          <a:stretch>
            <a:fillRect/>
          </a:stretch>
        </p:blipFill>
        <p:spPr>
          <a:xfrm>
            <a:off x="5422913" y="2352700"/>
            <a:ext cx="3721088" cy="2790800"/>
          </a:xfrm>
          <a:prstGeom prst="rect">
            <a:avLst/>
          </a:prstGeom>
          <a:noFill/>
          <a:ln>
            <a:noFill/>
          </a:ln>
        </p:spPr>
      </p:pic>
      <p:pic>
        <p:nvPicPr>
          <p:cNvPr id="152" name="Google Shape;152;p24"/>
          <p:cNvPicPr preferRelativeResize="0"/>
          <p:nvPr/>
        </p:nvPicPr>
        <p:blipFill>
          <a:blip r:embed="rId4">
            <a:alphaModFix/>
          </a:blip>
          <a:stretch>
            <a:fillRect/>
          </a:stretch>
        </p:blipFill>
        <p:spPr>
          <a:xfrm>
            <a:off x="3202975" y="2250"/>
            <a:ext cx="4137705" cy="235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solidFill>
                  <a:schemeClr val="lt1"/>
                </a:solidFill>
              </a:rPr>
              <a:t>Incidences by Unemployment Rate and Race</a:t>
            </a:r>
            <a:endParaRPr>
              <a:solidFill>
                <a:srgbClr val="FFFFFF"/>
              </a:solidFill>
            </a:endParaRPr>
          </a:p>
        </p:txBody>
      </p:sp>
      <p:pic>
        <p:nvPicPr>
          <p:cNvPr id="159" name="Google Shape;159;p25"/>
          <p:cNvPicPr preferRelativeResize="0"/>
          <p:nvPr/>
        </p:nvPicPr>
        <p:blipFill>
          <a:blip r:embed="rId3">
            <a:alphaModFix/>
          </a:blip>
          <a:stretch>
            <a:fillRect/>
          </a:stretch>
        </p:blipFill>
        <p:spPr>
          <a:xfrm>
            <a:off x="4874737" y="497338"/>
            <a:ext cx="2636376" cy="2074412"/>
          </a:xfrm>
          <a:prstGeom prst="rect">
            <a:avLst/>
          </a:prstGeom>
          <a:noFill/>
          <a:ln>
            <a:noFill/>
          </a:ln>
        </p:spPr>
      </p:pic>
      <p:pic>
        <p:nvPicPr>
          <p:cNvPr id="160" name="Google Shape;160;p25"/>
          <p:cNvPicPr preferRelativeResize="0"/>
          <p:nvPr/>
        </p:nvPicPr>
        <p:blipFill>
          <a:blip r:embed="rId4">
            <a:alphaModFix/>
          </a:blip>
          <a:stretch>
            <a:fillRect/>
          </a:stretch>
        </p:blipFill>
        <p:spPr>
          <a:xfrm>
            <a:off x="3556550" y="2571750"/>
            <a:ext cx="2636376" cy="2074412"/>
          </a:xfrm>
          <a:prstGeom prst="rect">
            <a:avLst/>
          </a:prstGeom>
          <a:noFill/>
          <a:ln>
            <a:noFill/>
          </a:ln>
        </p:spPr>
      </p:pic>
      <p:pic>
        <p:nvPicPr>
          <p:cNvPr id="161" name="Google Shape;161;p25"/>
          <p:cNvPicPr preferRelativeResize="0"/>
          <p:nvPr/>
        </p:nvPicPr>
        <p:blipFill>
          <a:blip r:embed="rId5">
            <a:alphaModFix/>
          </a:blip>
          <a:stretch>
            <a:fillRect/>
          </a:stretch>
        </p:blipFill>
        <p:spPr>
          <a:xfrm>
            <a:off x="6192924" y="2571750"/>
            <a:ext cx="2636376" cy="20744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Incidences based on Income and Race</a:t>
            </a:r>
            <a:endParaRPr>
              <a:solidFill>
                <a:srgbClr val="FFFFFF"/>
              </a:solidFill>
            </a:endParaRPr>
          </a:p>
        </p:txBody>
      </p:sp>
      <p:pic>
        <p:nvPicPr>
          <p:cNvPr id="168" name="Google Shape;168;p26"/>
          <p:cNvPicPr preferRelativeResize="0"/>
          <p:nvPr/>
        </p:nvPicPr>
        <p:blipFill>
          <a:blip r:embed="rId3">
            <a:alphaModFix/>
          </a:blip>
          <a:stretch>
            <a:fillRect/>
          </a:stretch>
        </p:blipFill>
        <p:spPr>
          <a:xfrm>
            <a:off x="4927850" y="476438"/>
            <a:ext cx="2678301" cy="2097563"/>
          </a:xfrm>
          <a:prstGeom prst="rect">
            <a:avLst/>
          </a:prstGeom>
          <a:noFill/>
          <a:ln>
            <a:noFill/>
          </a:ln>
        </p:spPr>
      </p:pic>
      <p:pic>
        <p:nvPicPr>
          <p:cNvPr id="169" name="Google Shape;169;p26"/>
          <p:cNvPicPr preferRelativeResize="0"/>
          <p:nvPr/>
        </p:nvPicPr>
        <p:blipFill>
          <a:blip r:embed="rId4">
            <a:alphaModFix/>
          </a:blip>
          <a:stretch>
            <a:fillRect/>
          </a:stretch>
        </p:blipFill>
        <p:spPr>
          <a:xfrm>
            <a:off x="3588700" y="2574000"/>
            <a:ext cx="2678301" cy="2097563"/>
          </a:xfrm>
          <a:prstGeom prst="rect">
            <a:avLst/>
          </a:prstGeom>
          <a:noFill/>
          <a:ln>
            <a:noFill/>
          </a:ln>
        </p:spPr>
      </p:pic>
      <p:pic>
        <p:nvPicPr>
          <p:cNvPr id="170" name="Google Shape;170;p26"/>
          <p:cNvPicPr preferRelativeResize="0"/>
          <p:nvPr/>
        </p:nvPicPr>
        <p:blipFill>
          <a:blip r:embed="rId5">
            <a:alphaModFix/>
          </a:blip>
          <a:stretch>
            <a:fillRect/>
          </a:stretch>
        </p:blipFill>
        <p:spPr>
          <a:xfrm>
            <a:off x="6267000" y="2574000"/>
            <a:ext cx="2678301" cy="2097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430800" y="1889700"/>
            <a:ext cx="8282400" cy="1516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Texas </a:t>
            </a:r>
            <a:r>
              <a:rPr lang="en"/>
              <a:t>Breast Cancer Mortalities</a:t>
            </a:r>
            <a:endParaRPr/>
          </a:p>
        </p:txBody>
      </p:sp>
      <p:sp>
        <p:nvSpPr>
          <p:cNvPr id="176" name="Google Shape;176;p27"/>
          <p:cNvSpPr txBox="1"/>
          <p:nvPr/>
        </p:nvSpPr>
        <p:spPr>
          <a:xfrm>
            <a:off x="1375500" y="3575425"/>
            <a:ext cx="6393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Oswald Light"/>
                <a:ea typeface="Oswald Light"/>
                <a:cs typeface="Oswald Light"/>
                <a:sym typeface="Oswald Light"/>
              </a:rPr>
              <a:t>2015 - 2019</a:t>
            </a:r>
            <a:endParaRPr>
              <a:solidFill>
                <a:srgbClr val="666666"/>
              </a:solidFill>
              <a:latin typeface="Oswald Light"/>
              <a:ea typeface="Oswald Light"/>
              <a:cs typeface="Oswald Light"/>
              <a:sym typeface="Oswal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 based on Ethnicity</a:t>
            </a:r>
            <a:endParaRPr>
              <a:solidFill>
                <a:srgbClr val="FFFFFF"/>
              </a:solidFill>
            </a:endParaRPr>
          </a:p>
        </p:txBody>
      </p:sp>
      <p:pic>
        <p:nvPicPr>
          <p:cNvPr id="183" name="Google Shape;183;p28"/>
          <p:cNvPicPr preferRelativeResize="0"/>
          <p:nvPr/>
        </p:nvPicPr>
        <p:blipFill>
          <a:blip r:embed="rId3">
            <a:alphaModFix/>
          </a:blip>
          <a:stretch>
            <a:fillRect/>
          </a:stretch>
        </p:blipFill>
        <p:spPr>
          <a:xfrm>
            <a:off x="5631800" y="2509350"/>
            <a:ext cx="3512200" cy="2634150"/>
          </a:xfrm>
          <a:prstGeom prst="rect">
            <a:avLst/>
          </a:prstGeom>
          <a:noFill/>
          <a:ln>
            <a:noFill/>
          </a:ln>
        </p:spPr>
      </p:pic>
      <p:pic>
        <p:nvPicPr>
          <p:cNvPr id="184" name="Google Shape;184;p28"/>
          <p:cNvPicPr preferRelativeResize="0"/>
          <p:nvPr/>
        </p:nvPicPr>
        <p:blipFill>
          <a:blip r:embed="rId4">
            <a:alphaModFix/>
          </a:blip>
          <a:stretch>
            <a:fillRect/>
          </a:stretch>
        </p:blipFill>
        <p:spPr>
          <a:xfrm>
            <a:off x="3202975" y="2250"/>
            <a:ext cx="4237500" cy="239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FFFF"/>
                </a:solidFill>
              </a:rPr>
              <a:t>Mortalities by Unemployment Rate and Race</a:t>
            </a:r>
            <a:endParaRPr>
              <a:solidFill>
                <a:srgbClr val="FFFFFF"/>
              </a:solidFill>
            </a:endParaRPr>
          </a:p>
        </p:txBody>
      </p:sp>
      <p:pic>
        <p:nvPicPr>
          <p:cNvPr id="191" name="Google Shape;191;p29"/>
          <p:cNvPicPr preferRelativeResize="0"/>
          <p:nvPr/>
        </p:nvPicPr>
        <p:blipFill>
          <a:blip r:embed="rId3">
            <a:alphaModFix/>
          </a:blip>
          <a:stretch>
            <a:fillRect/>
          </a:stretch>
        </p:blipFill>
        <p:spPr>
          <a:xfrm>
            <a:off x="4892919" y="259425"/>
            <a:ext cx="2670938" cy="2258801"/>
          </a:xfrm>
          <a:prstGeom prst="rect">
            <a:avLst/>
          </a:prstGeom>
          <a:noFill/>
          <a:ln>
            <a:noFill/>
          </a:ln>
        </p:spPr>
      </p:pic>
      <p:pic>
        <p:nvPicPr>
          <p:cNvPr id="192" name="Google Shape;192;p29"/>
          <p:cNvPicPr preferRelativeResize="0"/>
          <p:nvPr/>
        </p:nvPicPr>
        <p:blipFill>
          <a:blip r:embed="rId4">
            <a:alphaModFix/>
          </a:blip>
          <a:stretch>
            <a:fillRect/>
          </a:stretch>
        </p:blipFill>
        <p:spPr>
          <a:xfrm>
            <a:off x="6228388" y="2518225"/>
            <a:ext cx="2670938" cy="2258801"/>
          </a:xfrm>
          <a:prstGeom prst="rect">
            <a:avLst/>
          </a:prstGeom>
          <a:noFill/>
          <a:ln>
            <a:noFill/>
          </a:ln>
        </p:spPr>
      </p:pic>
      <p:pic>
        <p:nvPicPr>
          <p:cNvPr id="193" name="Google Shape;193;p29"/>
          <p:cNvPicPr preferRelativeResize="0"/>
          <p:nvPr/>
        </p:nvPicPr>
        <p:blipFill>
          <a:blip r:embed="rId5">
            <a:alphaModFix/>
          </a:blip>
          <a:stretch>
            <a:fillRect/>
          </a:stretch>
        </p:blipFill>
        <p:spPr>
          <a:xfrm>
            <a:off x="3557450" y="2518225"/>
            <a:ext cx="2670938" cy="2258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0"/>
          <p:cNvPicPr preferRelativeResize="0"/>
          <p:nvPr/>
        </p:nvPicPr>
        <p:blipFill>
          <a:blip r:embed="rId3">
            <a:alphaModFix/>
          </a:blip>
          <a:stretch>
            <a:fillRect/>
          </a:stretch>
        </p:blipFill>
        <p:spPr>
          <a:xfrm>
            <a:off x="4954000" y="208000"/>
            <a:ext cx="2715950" cy="2284513"/>
          </a:xfrm>
          <a:prstGeom prst="rect">
            <a:avLst/>
          </a:prstGeom>
          <a:noFill/>
          <a:ln>
            <a:noFill/>
          </a:ln>
        </p:spPr>
      </p:pic>
      <p:sp>
        <p:nvSpPr>
          <p:cNvPr id="199" name="Google Shape;199;p30"/>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 based on Income and Race</a:t>
            </a:r>
            <a:endParaRPr>
              <a:solidFill>
                <a:srgbClr val="FFFFFF"/>
              </a:solidFill>
            </a:endParaRPr>
          </a:p>
        </p:txBody>
      </p:sp>
      <p:pic>
        <p:nvPicPr>
          <p:cNvPr id="201" name="Google Shape;201;p30"/>
          <p:cNvPicPr preferRelativeResize="0"/>
          <p:nvPr/>
        </p:nvPicPr>
        <p:blipFill>
          <a:blip r:embed="rId4">
            <a:alphaModFix/>
          </a:blip>
          <a:stretch>
            <a:fillRect/>
          </a:stretch>
        </p:blipFill>
        <p:spPr>
          <a:xfrm>
            <a:off x="6311975" y="2492512"/>
            <a:ext cx="2715950" cy="2284513"/>
          </a:xfrm>
          <a:prstGeom prst="rect">
            <a:avLst/>
          </a:prstGeom>
          <a:noFill/>
          <a:ln>
            <a:noFill/>
          </a:ln>
        </p:spPr>
      </p:pic>
      <p:pic>
        <p:nvPicPr>
          <p:cNvPr id="202" name="Google Shape;202;p30"/>
          <p:cNvPicPr preferRelativeResize="0"/>
          <p:nvPr/>
        </p:nvPicPr>
        <p:blipFill>
          <a:blip r:embed="rId5">
            <a:alphaModFix/>
          </a:blip>
          <a:stretch>
            <a:fillRect/>
          </a:stretch>
        </p:blipFill>
        <p:spPr>
          <a:xfrm>
            <a:off x="3596025" y="2492512"/>
            <a:ext cx="2715950" cy="22845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265500" y="1078750"/>
            <a:ext cx="4045200" cy="17892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08" name="Google Shape;208;p31"/>
          <p:cNvSpPr/>
          <p:nvPr/>
        </p:nvSpPr>
        <p:spPr>
          <a:xfrm>
            <a:off x="4638075" y="876600"/>
            <a:ext cx="1412100" cy="724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dk1"/>
                </a:highlight>
                <a:latin typeface="Oswald"/>
                <a:ea typeface="Oswald"/>
                <a:cs typeface="Oswald"/>
                <a:sym typeface="Oswald"/>
              </a:rPr>
              <a:t>Race</a:t>
            </a:r>
            <a:endParaRPr>
              <a:solidFill>
                <a:schemeClr val="lt1"/>
              </a:solidFill>
              <a:highlight>
                <a:schemeClr val="dk1"/>
              </a:highlight>
              <a:latin typeface="Oswald"/>
              <a:ea typeface="Oswald"/>
              <a:cs typeface="Oswald"/>
              <a:sym typeface="Oswald"/>
            </a:endParaRPr>
          </a:p>
        </p:txBody>
      </p:sp>
      <p:sp>
        <p:nvSpPr>
          <p:cNvPr id="209" name="Google Shape;209;p31"/>
          <p:cNvSpPr/>
          <p:nvPr/>
        </p:nvSpPr>
        <p:spPr>
          <a:xfrm>
            <a:off x="4638075" y="2209350"/>
            <a:ext cx="1412100" cy="724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dk1"/>
                </a:highlight>
                <a:latin typeface="Oswald"/>
                <a:ea typeface="Oswald"/>
                <a:cs typeface="Oswald"/>
                <a:sym typeface="Oswald"/>
              </a:rPr>
              <a:t>Income</a:t>
            </a:r>
            <a:endParaRPr>
              <a:solidFill>
                <a:schemeClr val="lt1"/>
              </a:solidFill>
              <a:highlight>
                <a:schemeClr val="dk1"/>
              </a:highlight>
              <a:latin typeface="Oswald"/>
              <a:ea typeface="Oswald"/>
              <a:cs typeface="Oswald"/>
              <a:sym typeface="Oswald"/>
            </a:endParaRPr>
          </a:p>
        </p:txBody>
      </p:sp>
      <p:sp>
        <p:nvSpPr>
          <p:cNvPr id="210" name="Google Shape;210;p31"/>
          <p:cNvSpPr txBox="1"/>
          <p:nvPr/>
        </p:nvSpPr>
        <p:spPr>
          <a:xfrm>
            <a:off x="6163900" y="838800"/>
            <a:ext cx="2818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latin typeface="Oswald"/>
                <a:ea typeface="Oswald"/>
                <a:cs typeface="Oswald"/>
                <a:sym typeface="Oswald"/>
              </a:rPr>
              <a:t>White had a higher </a:t>
            </a:r>
            <a:r>
              <a:rPr lang="en" sz="1100">
                <a:solidFill>
                  <a:srgbClr val="666666"/>
                </a:solidFill>
                <a:latin typeface="Oswald"/>
                <a:ea typeface="Oswald"/>
                <a:cs typeface="Oswald"/>
                <a:sym typeface="Oswald"/>
              </a:rPr>
              <a:t>incidence </a:t>
            </a:r>
            <a:r>
              <a:rPr lang="en" sz="1100">
                <a:solidFill>
                  <a:srgbClr val="666666"/>
                </a:solidFill>
                <a:latin typeface="Oswald"/>
                <a:ea typeface="Oswald"/>
                <a:cs typeface="Oswald"/>
                <a:sym typeface="Oswald"/>
              </a:rPr>
              <a:t>&amp; mortality rate compared to black &amp; hispanic both nationally and in Texas</a:t>
            </a:r>
            <a:endParaRPr sz="1100">
              <a:solidFill>
                <a:srgbClr val="666666"/>
              </a:solidFill>
              <a:latin typeface="Oswald"/>
              <a:ea typeface="Oswald"/>
              <a:cs typeface="Oswald"/>
              <a:sym typeface="Oswald"/>
            </a:endParaRPr>
          </a:p>
          <a:p>
            <a:pPr indent="0" lvl="0" marL="0" rtl="0" algn="l">
              <a:spcBef>
                <a:spcPts val="0"/>
              </a:spcBef>
              <a:spcAft>
                <a:spcPts val="0"/>
              </a:spcAft>
              <a:buNone/>
            </a:pPr>
            <a:r>
              <a:t/>
            </a:r>
            <a:endParaRPr sz="700">
              <a:solidFill>
                <a:schemeClr val="lt2"/>
              </a:solidFill>
              <a:latin typeface="Source Code Pro"/>
              <a:ea typeface="Source Code Pro"/>
              <a:cs typeface="Source Code Pro"/>
              <a:sym typeface="Source Code Pro"/>
            </a:endParaRPr>
          </a:p>
        </p:txBody>
      </p:sp>
      <p:sp>
        <p:nvSpPr>
          <p:cNvPr id="211" name="Google Shape;211;p31"/>
          <p:cNvSpPr/>
          <p:nvPr/>
        </p:nvSpPr>
        <p:spPr>
          <a:xfrm>
            <a:off x="4638075" y="3542100"/>
            <a:ext cx="1412100" cy="724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dk1"/>
                </a:highlight>
                <a:latin typeface="Oswald"/>
                <a:ea typeface="Oswald"/>
                <a:cs typeface="Oswald"/>
                <a:sym typeface="Oswald"/>
              </a:rPr>
              <a:t>Unemployment</a:t>
            </a:r>
            <a:endParaRPr>
              <a:solidFill>
                <a:schemeClr val="lt1"/>
              </a:solidFill>
              <a:highlight>
                <a:schemeClr val="dk1"/>
              </a:highlight>
              <a:latin typeface="Oswald"/>
              <a:ea typeface="Oswald"/>
              <a:cs typeface="Oswald"/>
              <a:sym typeface="Oswald"/>
            </a:endParaRPr>
          </a:p>
        </p:txBody>
      </p:sp>
      <p:sp>
        <p:nvSpPr>
          <p:cNvPr id="212" name="Google Shape;212;p31"/>
          <p:cNvSpPr txBox="1"/>
          <p:nvPr/>
        </p:nvSpPr>
        <p:spPr>
          <a:xfrm>
            <a:off x="6163900" y="2209350"/>
            <a:ext cx="28182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latin typeface="Oswald"/>
                <a:ea typeface="Oswald"/>
                <a:cs typeface="Oswald"/>
                <a:sym typeface="Oswald"/>
              </a:rPr>
              <a:t>A </a:t>
            </a:r>
            <a:r>
              <a:rPr lang="en" sz="1100">
                <a:solidFill>
                  <a:srgbClr val="666666"/>
                </a:solidFill>
                <a:latin typeface="Oswald"/>
                <a:ea typeface="Oswald"/>
                <a:cs typeface="Oswald"/>
                <a:sym typeface="Oswald"/>
              </a:rPr>
              <a:t>strong positive relation between median household income and breast cancer mortalities &amp; incidences across the board for each ethnicity both nationally and in Texas</a:t>
            </a:r>
            <a:endParaRPr sz="1100">
              <a:solidFill>
                <a:srgbClr val="666666"/>
              </a:solidFill>
              <a:latin typeface="Oswald"/>
              <a:ea typeface="Oswald"/>
              <a:cs typeface="Oswald"/>
              <a:sym typeface="Oswald"/>
            </a:endParaRPr>
          </a:p>
          <a:p>
            <a:pPr indent="0" lvl="0" marL="0" rtl="0" algn="l">
              <a:spcBef>
                <a:spcPts val="0"/>
              </a:spcBef>
              <a:spcAft>
                <a:spcPts val="0"/>
              </a:spcAft>
              <a:buNone/>
            </a:pPr>
            <a:r>
              <a:t/>
            </a:r>
            <a:endParaRPr sz="700">
              <a:solidFill>
                <a:schemeClr val="lt2"/>
              </a:solidFill>
              <a:latin typeface="Source Code Pro"/>
              <a:ea typeface="Source Code Pro"/>
              <a:cs typeface="Source Code Pro"/>
              <a:sym typeface="Source Code Pro"/>
            </a:endParaRPr>
          </a:p>
        </p:txBody>
      </p:sp>
      <p:sp>
        <p:nvSpPr>
          <p:cNvPr id="213" name="Google Shape;213;p31"/>
          <p:cNvSpPr txBox="1"/>
          <p:nvPr/>
        </p:nvSpPr>
        <p:spPr>
          <a:xfrm>
            <a:off x="6163900" y="3588900"/>
            <a:ext cx="2818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latin typeface="Oswald"/>
                <a:ea typeface="Oswald"/>
                <a:cs typeface="Oswald"/>
                <a:sym typeface="Oswald"/>
              </a:rPr>
              <a:t>There is a negative correlation between unemployment rate and breast cancer mortalities &amp; incidences both nationally and in Texas</a:t>
            </a:r>
            <a:endParaRPr sz="1100">
              <a:solidFill>
                <a:srgbClr val="666666"/>
              </a:solidFill>
              <a:latin typeface="Oswald"/>
              <a:ea typeface="Oswald"/>
              <a:cs typeface="Oswald"/>
              <a:sym typeface="Oswald"/>
            </a:endParaRPr>
          </a:p>
          <a:p>
            <a:pPr indent="0" lvl="0" marL="0" rtl="0" algn="l">
              <a:spcBef>
                <a:spcPts val="0"/>
              </a:spcBef>
              <a:spcAft>
                <a:spcPts val="0"/>
              </a:spcAft>
              <a:buNone/>
            </a:pPr>
            <a:r>
              <a:t/>
            </a:r>
            <a:endParaRPr sz="700">
              <a:solidFill>
                <a:schemeClr val="lt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sz="4000">
                <a:solidFill>
                  <a:schemeClr val="lt1"/>
                </a:solidFill>
              </a:rPr>
              <a:t>Project Description</a:t>
            </a:r>
            <a:endParaRPr sz="4000">
              <a:solidFill>
                <a:srgbClr val="FFFFFF"/>
              </a:solidFill>
            </a:endParaRPr>
          </a:p>
        </p:txBody>
      </p:sp>
      <p:sp>
        <p:nvSpPr>
          <p:cNvPr id="70" name="Google Shape;70;p14"/>
          <p:cNvSpPr txBox="1"/>
          <p:nvPr>
            <p:ph idx="4294967295" type="body"/>
          </p:nvPr>
        </p:nvSpPr>
        <p:spPr>
          <a:xfrm>
            <a:off x="3690850" y="449250"/>
            <a:ext cx="5013000" cy="4245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100">
                <a:solidFill>
                  <a:srgbClr val="666666"/>
                </a:solidFill>
                <a:latin typeface="Oswald"/>
                <a:ea typeface="Oswald"/>
                <a:cs typeface="Oswald"/>
                <a:sym typeface="Oswald"/>
              </a:rPr>
              <a:t>Examine the occurrence of breast cancer diagnoses and mortality rates over a 5-year period while focusing on various socio-demographic factors (ethnicity, median household income, and unemployment) and how these factors differ between the U.S. and Texas.</a:t>
            </a:r>
            <a:endParaRPr sz="2100">
              <a:solidFill>
                <a:srgbClr val="666666"/>
              </a:solidFill>
              <a:latin typeface="Oswald"/>
              <a:ea typeface="Oswald"/>
              <a:cs typeface="Oswald"/>
              <a:sym typeface="Oswald"/>
            </a:endParaRPr>
          </a:p>
          <a:p>
            <a:pPr indent="0" lvl="0" marL="0" rtl="0" algn="l">
              <a:spcBef>
                <a:spcPts val="1200"/>
              </a:spcBef>
              <a:spcAft>
                <a:spcPts val="0"/>
              </a:spcAft>
              <a:buNone/>
            </a:pPr>
            <a:r>
              <a:t/>
            </a:r>
            <a:endParaRPr sz="2100">
              <a:solidFill>
                <a:srgbClr val="666666"/>
              </a:solidFill>
              <a:latin typeface="Oswald"/>
              <a:ea typeface="Oswald"/>
              <a:cs typeface="Oswald"/>
              <a:sym typeface="Oswald"/>
            </a:endParaRPr>
          </a:p>
          <a:p>
            <a:pPr indent="0" lvl="0" marL="0" rtl="0" algn="l">
              <a:spcBef>
                <a:spcPts val="1200"/>
              </a:spcBef>
              <a:spcAft>
                <a:spcPts val="0"/>
              </a:spcAft>
              <a:buNone/>
            </a:pPr>
            <a:r>
              <a:rPr lang="en" sz="2100">
                <a:solidFill>
                  <a:srgbClr val="666666"/>
                </a:solidFill>
                <a:latin typeface="Oswald"/>
                <a:ea typeface="Oswald"/>
                <a:cs typeface="Oswald"/>
                <a:sym typeface="Oswald"/>
              </a:rPr>
              <a:t>Research Questions to Answer:</a:t>
            </a:r>
            <a:endParaRPr sz="2100">
              <a:solidFill>
                <a:srgbClr val="666666"/>
              </a:solidFill>
              <a:latin typeface="Oswald"/>
              <a:ea typeface="Oswald"/>
              <a:cs typeface="Oswald"/>
              <a:sym typeface="Oswald"/>
            </a:endParaRPr>
          </a:p>
          <a:p>
            <a:pPr indent="-331946" lvl="0" marL="457200" rtl="0" algn="l">
              <a:spcBef>
                <a:spcPts val="1200"/>
              </a:spcBef>
              <a:spcAft>
                <a:spcPts val="0"/>
              </a:spcAft>
              <a:buClr>
                <a:srgbClr val="666666"/>
              </a:buClr>
              <a:buSzPct val="100000"/>
              <a:buFont typeface="Oswald"/>
              <a:buAutoNum type="arabicPeriod"/>
            </a:pPr>
            <a:r>
              <a:rPr lang="en" sz="2100">
                <a:solidFill>
                  <a:srgbClr val="666666"/>
                </a:solidFill>
                <a:latin typeface="Oswald"/>
                <a:ea typeface="Oswald"/>
                <a:cs typeface="Oswald"/>
                <a:sym typeface="Oswald"/>
              </a:rPr>
              <a:t>At the national level, what are the breast cancer incidences by race, income, and unemployment rate?</a:t>
            </a:r>
            <a:endParaRPr sz="2100">
              <a:solidFill>
                <a:srgbClr val="666666"/>
              </a:solidFill>
              <a:latin typeface="Oswald"/>
              <a:ea typeface="Oswald"/>
              <a:cs typeface="Oswald"/>
              <a:sym typeface="Oswald"/>
            </a:endParaRPr>
          </a:p>
          <a:p>
            <a:pPr indent="-331946" lvl="0" marL="457200" rtl="0" algn="l">
              <a:spcBef>
                <a:spcPts val="0"/>
              </a:spcBef>
              <a:spcAft>
                <a:spcPts val="0"/>
              </a:spcAft>
              <a:buClr>
                <a:srgbClr val="666666"/>
              </a:buClr>
              <a:buSzPct val="100000"/>
              <a:buFont typeface="Oswald"/>
              <a:buAutoNum type="arabicPeriod"/>
            </a:pPr>
            <a:r>
              <a:rPr lang="en" sz="2100">
                <a:solidFill>
                  <a:srgbClr val="666666"/>
                </a:solidFill>
                <a:latin typeface="Oswald"/>
                <a:ea typeface="Oswald"/>
                <a:cs typeface="Oswald"/>
                <a:sym typeface="Oswald"/>
              </a:rPr>
              <a:t>At the national level, what are the cases of mortality by race, income, and unemployment rate?</a:t>
            </a:r>
            <a:endParaRPr sz="2100">
              <a:solidFill>
                <a:srgbClr val="666666"/>
              </a:solidFill>
              <a:latin typeface="Oswald"/>
              <a:ea typeface="Oswald"/>
              <a:cs typeface="Oswald"/>
              <a:sym typeface="Oswald"/>
            </a:endParaRPr>
          </a:p>
          <a:p>
            <a:pPr indent="-331946" lvl="0" marL="457200" rtl="0" algn="l">
              <a:spcBef>
                <a:spcPts val="0"/>
              </a:spcBef>
              <a:spcAft>
                <a:spcPts val="0"/>
              </a:spcAft>
              <a:buClr>
                <a:srgbClr val="666666"/>
              </a:buClr>
              <a:buSzPct val="100000"/>
              <a:buFont typeface="Oswald"/>
              <a:buAutoNum type="arabicPeriod"/>
            </a:pPr>
            <a:r>
              <a:rPr lang="en" sz="2100">
                <a:solidFill>
                  <a:srgbClr val="666666"/>
                </a:solidFill>
                <a:latin typeface="Oswald"/>
                <a:ea typeface="Oswald"/>
                <a:cs typeface="Oswald"/>
                <a:sym typeface="Oswald"/>
              </a:rPr>
              <a:t>At the state level, what is the breast cancer incidence by race, income, and unemployment rate?</a:t>
            </a:r>
            <a:endParaRPr sz="2100">
              <a:solidFill>
                <a:srgbClr val="666666"/>
              </a:solidFill>
              <a:latin typeface="Oswald"/>
              <a:ea typeface="Oswald"/>
              <a:cs typeface="Oswald"/>
              <a:sym typeface="Oswald"/>
            </a:endParaRPr>
          </a:p>
          <a:p>
            <a:pPr indent="-331946" lvl="0" marL="457200" rtl="0" algn="l">
              <a:spcBef>
                <a:spcPts val="0"/>
              </a:spcBef>
              <a:spcAft>
                <a:spcPts val="0"/>
              </a:spcAft>
              <a:buClr>
                <a:srgbClr val="666666"/>
              </a:buClr>
              <a:buSzPct val="100000"/>
              <a:buFont typeface="Oswald"/>
              <a:buAutoNum type="arabicPeriod"/>
            </a:pPr>
            <a:r>
              <a:rPr lang="en" sz="2100">
                <a:solidFill>
                  <a:srgbClr val="666666"/>
                </a:solidFill>
                <a:latin typeface="Oswald"/>
                <a:ea typeface="Oswald"/>
                <a:cs typeface="Oswald"/>
                <a:sym typeface="Oswald"/>
              </a:rPr>
              <a:t>At the state level, what are the cases of mortality by race, income, and by unemployment rate?</a:t>
            </a:r>
            <a:endParaRPr sz="2100">
              <a:solidFill>
                <a:srgbClr val="666666"/>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p:nvPr/>
        </p:nvSpPr>
        <p:spPr>
          <a:xfrm>
            <a:off x="1075" y="2250"/>
            <a:ext cx="22806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txBox="1"/>
          <p:nvPr>
            <p:ph idx="4294967295" type="title"/>
          </p:nvPr>
        </p:nvSpPr>
        <p:spPr>
          <a:xfrm>
            <a:off x="89725" y="1679400"/>
            <a:ext cx="21327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Data Sources Used</a:t>
            </a:r>
            <a:endParaRPr>
              <a:solidFill>
                <a:srgbClr val="FFFFFF"/>
              </a:solidFill>
            </a:endParaRPr>
          </a:p>
        </p:txBody>
      </p:sp>
      <p:sp>
        <p:nvSpPr>
          <p:cNvPr id="220" name="Google Shape;220;p32"/>
          <p:cNvSpPr txBox="1"/>
          <p:nvPr/>
        </p:nvSpPr>
        <p:spPr>
          <a:xfrm>
            <a:off x="2367700" y="1439400"/>
            <a:ext cx="6741600" cy="137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
                <a:solidFill>
                  <a:srgbClr val="404040"/>
                </a:solidFill>
              </a:rPr>
              <a:t>Centers for Disease Control and Prevention (CDC): Chronic Conditions (Cancer)</a:t>
            </a:r>
            <a:endParaRPr>
              <a:solidFill>
                <a:srgbClr val="404040"/>
              </a:solidFill>
            </a:endParaRPr>
          </a:p>
          <a:p>
            <a:pPr indent="0" lvl="0" marL="0" rtl="0" algn="l">
              <a:lnSpc>
                <a:spcPct val="115000"/>
              </a:lnSpc>
              <a:spcBef>
                <a:spcPts val="600"/>
              </a:spcBef>
              <a:spcAft>
                <a:spcPts val="0"/>
              </a:spcAft>
              <a:buNone/>
            </a:pPr>
            <a:r>
              <a:rPr lang="en">
                <a:solidFill>
                  <a:srgbClr val="404040"/>
                </a:solidFill>
              </a:rPr>
              <a:t>Bureau of Economic Analysis (BEA): Median Household Income</a:t>
            </a:r>
            <a:endParaRPr>
              <a:solidFill>
                <a:srgbClr val="404040"/>
              </a:solidFill>
            </a:endParaRPr>
          </a:p>
          <a:p>
            <a:pPr indent="0" lvl="0" marL="0" rtl="0" algn="l">
              <a:lnSpc>
                <a:spcPct val="115000"/>
              </a:lnSpc>
              <a:spcBef>
                <a:spcPts val="600"/>
              </a:spcBef>
              <a:spcAft>
                <a:spcPts val="0"/>
              </a:spcAft>
              <a:buNone/>
            </a:pPr>
            <a:r>
              <a:rPr lang="en">
                <a:solidFill>
                  <a:srgbClr val="404040"/>
                </a:solidFill>
              </a:rPr>
              <a:t>Bureau of Labor Statistics (BLS): Unemployment Rates (1976 – Present) </a:t>
            </a:r>
            <a:endParaRPr>
              <a:solidFill>
                <a:srgbClr val="404040"/>
              </a:solidFill>
            </a:endParaRPr>
          </a:p>
          <a:p>
            <a:pPr indent="0" lvl="0" marL="0" rtl="0" algn="l">
              <a:lnSpc>
                <a:spcPct val="115000"/>
              </a:lnSpc>
              <a:spcBef>
                <a:spcPts val="600"/>
              </a:spcBef>
              <a:spcAft>
                <a:spcPts val="600"/>
              </a:spcAft>
              <a:buNone/>
            </a:pPr>
            <a:r>
              <a:rPr lang="en">
                <a:solidFill>
                  <a:srgbClr val="404040"/>
                </a:solidFill>
              </a:rPr>
              <a:t>S&amp;P 500 PE Ratio: US Median Income by Year</a:t>
            </a:r>
            <a:endParaRPr>
              <a:solidFill>
                <a:srgbClr val="40404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30800" y="1889700"/>
            <a:ext cx="8282400" cy="1516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Breast Cancer Incidences in the U.S.</a:t>
            </a:r>
            <a:endParaRPr/>
          </a:p>
        </p:txBody>
      </p:sp>
      <p:sp>
        <p:nvSpPr>
          <p:cNvPr id="76" name="Google Shape;76;p15"/>
          <p:cNvSpPr txBox="1"/>
          <p:nvPr/>
        </p:nvSpPr>
        <p:spPr>
          <a:xfrm>
            <a:off x="1375500" y="3578275"/>
            <a:ext cx="6393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Oswald Light"/>
                <a:ea typeface="Oswald Light"/>
                <a:cs typeface="Oswald Light"/>
                <a:sym typeface="Oswald Light"/>
              </a:rPr>
              <a:t>2015 - 2019</a:t>
            </a:r>
            <a:endParaRPr>
              <a:solidFill>
                <a:srgbClr val="666666"/>
              </a:solidFill>
              <a:latin typeface="Oswald Light"/>
              <a:ea typeface="Oswald Light"/>
              <a:cs typeface="Oswald Light"/>
              <a:sym typeface="Oswal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600">
                <a:solidFill>
                  <a:schemeClr val="lt1"/>
                </a:solidFill>
              </a:rPr>
              <a:t>Incidences based on Ethnicity</a:t>
            </a:r>
            <a:endParaRPr>
              <a:solidFill>
                <a:srgbClr val="FFFFFF"/>
              </a:solidFill>
            </a:endParaRPr>
          </a:p>
        </p:txBody>
      </p:sp>
      <p:pic>
        <p:nvPicPr>
          <p:cNvPr id="83" name="Google Shape;83;p16"/>
          <p:cNvPicPr preferRelativeResize="0"/>
          <p:nvPr/>
        </p:nvPicPr>
        <p:blipFill>
          <a:blip r:embed="rId3">
            <a:alphaModFix/>
          </a:blip>
          <a:stretch>
            <a:fillRect/>
          </a:stretch>
        </p:blipFill>
        <p:spPr>
          <a:xfrm>
            <a:off x="5394500" y="2571750"/>
            <a:ext cx="3335114" cy="2419350"/>
          </a:xfrm>
          <a:prstGeom prst="rect">
            <a:avLst/>
          </a:prstGeom>
          <a:noFill/>
          <a:ln>
            <a:noFill/>
          </a:ln>
        </p:spPr>
      </p:pic>
      <p:pic>
        <p:nvPicPr>
          <p:cNvPr id="84" name="Google Shape;84;p16"/>
          <p:cNvPicPr preferRelativeResize="0"/>
          <p:nvPr/>
        </p:nvPicPr>
        <p:blipFill>
          <a:blip r:embed="rId4">
            <a:alphaModFix/>
          </a:blip>
          <a:stretch>
            <a:fillRect/>
          </a:stretch>
        </p:blipFill>
        <p:spPr>
          <a:xfrm>
            <a:off x="3355375" y="152400"/>
            <a:ext cx="2978520" cy="226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Incidences by Unemployment Rate and Race</a:t>
            </a:r>
            <a:endParaRPr>
              <a:solidFill>
                <a:srgbClr val="FFFFFF"/>
              </a:solidFill>
            </a:endParaRPr>
          </a:p>
        </p:txBody>
      </p:sp>
      <p:pic>
        <p:nvPicPr>
          <p:cNvPr id="91" name="Google Shape;91;p17"/>
          <p:cNvPicPr preferRelativeResize="0"/>
          <p:nvPr/>
        </p:nvPicPr>
        <p:blipFill>
          <a:blip r:embed="rId3">
            <a:alphaModFix/>
          </a:blip>
          <a:stretch>
            <a:fillRect/>
          </a:stretch>
        </p:blipFill>
        <p:spPr>
          <a:xfrm>
            <a:off x="4867250" y="590150"/>
            <a:ext cx="2719349" cy="2019250"/>
          </a:xfrm>
          <a:prstGeom prst="rect">
            <a:avLst/>
          </a:prstGeom>
          <a:noFill/>
          <a:ln>
            <a:noFill/>
          </a:ln>
        </p:spPr>
      </p:pic>
      <p:pic>
        <p:nvPicPr>
          <p:cNvPr id="92" name="Google Shape;92;p17"/>
          <p:cNvPicPr preferRelativeResize="0"/>
          <p:nvPr/>
        </p:nvPicPr>
        <p:blipFill>
          <a:blip r:embed="rId4">
            <a:alphaModFix/>
          </a:blip>
          <a:stretch>
            <a:fillRect/>
          </a:stretch>
        </p:blipFill>
        <p:spPr>
          <a:xfrm>
            <a:off x="3338185" y="2852450"/>
            <a:ext cx="2677190" cy="2019250"/>
          </a:xfrm>
          <a:prstGeom prst="rect">
            <a:avLst/>
          </a:prstGeom>
          <a:noFill/>
          <a:ln>
            <a:noFill/>
          </a:ln>
        </p:spPr>
      </p:pic>
      <p:pic>
        <p:nvPicPr>
          <p:cNvPr id="93" name="Google Shape;93;p17"/>
          <p:cNvPicPr preferRelativeResize="0"/>
          <p:nvPr/>
        </p:nvPicPr>
        <p:blipFill>
          <a:blip r:embed="rId5">
            <a:alphaModFix/>
          </a:blip>
          <a:stretch>
            <a:fillRect/>
          </a:stretch>
        </p:blipFill>
        <p:spPr>
          <a:xfrm>
            <a:off x="6239224" y="2826375"/>
            <a:ext cx="2719350" cy="2045322"/>
          </a:xfrm>
          <a:prstGeom prst="rect">
            <a:avLst/>
          </a:prstGeom>
          <a:noFill/>
          <a:ln>
            <a:noFill/>
          </a:ln>
        </p:spPr>
      </p:pic>
      <p:pic>
        <p:nvPicPr>
          <p:cNvPr id="94" name="Google Shape;94;p17"/>
          <p:cNvPicPr preferRelativeResize="0"/>
          <p:nvPr/>
        </p:nvPicPr>
        <p:blipFill>
          <a:blip r:embed="rId6">
            <a:alphaModFix/>
          </a:blip>
          <a:stretch>
            <a:fillRect/>
          </a:stretch>
        </p:blipFill>
        <p:spPr>
          <a:xfrm>
            <a:off x="3355375" y="152400"/>
            <a:ext cx="5431161" cy="28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Incidences based on Income and Race</a:t>
            </a:r>
            <a:endParaRPr>
              <a:solidFill>
                <a:srgbClr val="FFFFFF"/>
              </a:solidFill>
            </a:endParaRPr>
          </a:p>
        </p:txBody>
      </p:sp>
      <p:pic>
        <p:nvPicPr>
          <p:cNvPr id="101" name="Google Shape;101;p18"/>
          <p:cNvPicPr preferRelativeResize="0"/>
          <p:nvPr/>
        </p:nvPicPr>
        <p:blipFill>
          <a:blip r:embed="rId3">
            <a:alphaModFix/>
          </a:blip>
          <a:stretch>
            <a:fillRect/>
          </a:stretch>
        </p:blipFill>
        <p:spPr>
          <a:xfrm>
            <a:off x="4980175" y="803475"/>
            <a:ext cx="2466525" cy="1827450"/>
          </a:xfrm>
          <a:prstGeom prst="rect">
            <a:avLst/>
          </a:prstGeom>
          <a:noFill/>
          <a:ln>
            <a:noFill/>
          </a:ln>
        </p:spPr>
      </p:pic>
      <p:pic>
        <p:nvPicPr>
          <p:cNvPr id="102" name="Google Shape;102;p18"/>
          <p:cNvPicPr preferRelativeResize="0"/>
          <p:nvPr/>
        </p:nvPicPr>
        <p:blipFill>
          <a:blip r:embed="rId4">
            <a:alphaModFix/>
          </a:blip>
          <a:stretch>
            <a:fillRect/>
          </a:stretch>
        </p:blipFill>
        <p:spPr>
          <a:xfrm>
            <a:off x="6313949" y="2867675"/>
            <a:ext cx="2493975" cy="1862450"/>
          </a:xfrm>
          <a:prstGeom prst="rect">
            <a:avLst/>
          </a:prstGeom>
          <a:noFill/>
          <a:ln>
            <a:noFill/>
          </a:ln>
        </p:spPr>
      </p:pic>
      <p:pic>
        <p:nvPicPr>
          <p:cNvPr id="103" name="Google Shape;103;p18"/>
          <p:cNvPicPr preferRelativeResize="0"/>
          <p:nvPr/>
        </p:nvPicPr>
        <p:blipFill>
          <a:blip r:embed="rId5">
            <a:alphaModFix/>
          </a:blip>
          <a:stretch>
            <a:fillRect/>
          </a:stretch>
        </p:blipFill>
        <p:spPr>
          <a:xfrm>
            <a:off x="3575950" y="2871325"/>
            <a:ext cx="2466525" cy="1855154"/>
          </a:xfrm>
          <a:prstGeom prst="rect">
            <a:avLst/>
          </a:prstGeom>
          <a:noFill/>
          <a:ln>
            <a:noFill/>
          </a:ln>
        </p:spPr>
      </p:pic>
      <p:pic>
        <p:nvPicPr>
          <p:cNvPr id="104" name="Google Shape;104;p18"/>
          <p:cNvPicPr preferRelativeResize="0"/>
          <p:nvPr/>
        </p:nvPicPr>
        <p:blipFill>
          <a:blip r:embed="rId6">
            <a:alphaModFix/>
          </a:blip>
          <a:stretch>
            <a:fillRect/>
          </a:stretch>
        </p:blipFill>
        <p:spPr>
          <a:xfrm>
            <a:off x="3355375" y="152400"/>
            <a:ext cx="5334000" cy="24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30800" y="1889700"/>
            <a:ext cx="8282400" cy="1516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t>Breast Cancer Mortalities in the U.S.</a:t>
            </a:r>
            <a:endParaRPr/>
          </a:p>
        </p:txBody>
      </p:sp>
      <p:sp>
        <p:nvSpPr>
          <p:cNvPr id="110" name="Google Shape;110;p19"/>
          <p:cNvSpPr txBox="1"/>
          <p:nvPr/>
        </p:nvSpPr>
        <p:spPr>
          <a:xfrm>
            <a:off x="1375500" y="3575425"/>
            <a:ext cx="6393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Oswald Light"/>
                <a:ea typeface="Oswald Light"/>
                <a:cs typeface="Oswald Light"/>
                <a:sym typeface="Oswald Light"/>
              </a:rPr>
              <a:t>2015 - 2019</a:t>
            </a:r>
            <a:endParaRPr>
              <a:solidFill>
                <a:srgbClr val="666666"/>
              </a:solidFill>
              <a:latin typeface="Oswald Light"/>
              <a:ea typeface="Oswald Light"/>
              <a:cs typeface="Oswald Light"/>
              <a:sym typeface="Oswal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 by Unemployed Population and Race</a:t>
            </a:r>
            <a:endParaRPr>
              <a:solidFill>
                <a:srgbClr val="FFFFFF"/>
              </a:solidFill>
            </a:endParaRPr>
          </a:p>
        </p:txBody>
      </p:sp>
      <p:pic>
        <p:nvPicPr>
          <p:cNvPr id="117" name="Google Shape;117;p20"/>
          <p:cNvPicPr preferRelativeResize="0"/>
          <p:nvPr/>
        </p:nvPicPr>
        <p:blipFill>
          <a:blip r:embed="rId3">
            <a:alphaModFix/>
          </a:blip>
          <a:stretch>
            <a:fillRect/>
          </a:stretch>
        </p:blipFill>
        <p:spPr>
          <a:xfrm>
            <a:off x="3355375" y="152400"/>
            <a:ext cx="3491268" cy="2302075"/>
          </a:xfrm>
          <a:prstGeom prst="rect">
            <a:avLst/>
          </a:prstGeom>
          <a:noFill/>
          <a:ln>
            <a:noFill/>
          </a:ln>
        </p:spPr>
      </p:pic>
      <p:pic>
        <p:nvPicPr>
          <p:cNvPr id="118" name="Google Shape;118;p20"/>
          <p:cNvPicPr preferRelativeResize="0"/>
          <p:nvPr/>
        </p:nvPicPr>
        <p:blipFill>
          <a:blip r:embed="rId4">
            <a:alphaModFix/>
          </a:blip>
          <a:stretch>
            <a:fillRect/>
          </a:stretch>
        </p:blipFill>
        <p:spPr>
          <a:xfrm>
            <a:off x="5754950" y="2649900"/>
            <a:ext cx="3189052" cy="238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p:nvPr/>
        </p:nvSpPr>
        <p:spPr>
          <a:xfrm>
            <a:off x="1075" y="2250"/>
            <a:ext cx="32019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ph idx="4294967295" type="title"/>
          </p:nvPr>
        </p:nvSpPr>
        <p:spPr>
          <a:xfrm>
            <a:off x="89725" y="1679400"/>
            <a:ext cx="3024600" cy="17892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Mortalities</a:t>
            </a:r>
            <a:r>
              <a:rPr lang="en">
                <a:solidFill>
                  <a:schemeClr val="lt1"/>
                </a:solidFill>
              </a:rPr>
              <a:t> by Unemployment Rate and Race</a:t>
            </a:r>
            <a:endParaRPr>
              <a:solidFill>
                <a:srgbClr val="FFFFFF"/>
              </a:solidFill>
            </a:endParaRPr>
          </a:p>
        </p:txBody>
      </p:sp>
      <p:pic>
        <p:nvPicPr>
          <p:cNvPr id="125" name="Google Shape;125;p21"/>
          <p:cNvPicPr preferRelativeResize="0"/>
          <p:nvPr/>
        </p:nvPicPr>
        <p:blipFill>
          <a:blip r:embed="rId3">
            <a:alphaModFix/>
          </a:blip>
          <a:stretch>
            <a:fillRect/>
          </a:stretch>
        </p:blipFill>
        <p:spPr>
          <a:xfrm>
            <a:off x="4877950" y="669813"/>
            <a:ext cx="2622550" cy="2002775"/>
          </a:xfrm>
          <a:prstGeom prst="rect">
            <a:avLst/>
          </a:prstGeom>
          <a:noFill/>
          <a:ln>
            <a:noFill/>
          </a:ln>
        </p:spPr>
      </p:pic>
      <p:pic>
        <p:nvPicPr>
          <p:cNvPr id="126" name="Google Shape;126;p21"/>
          <p:cNvPicPr preferRelativeResize="0"/>
          <p:nvPr/>
        </p:nvPicPr>
        <p:blipFill>
          <a:blip r:embed="rId4">
            <a:alphaModFix/>
          </a:blip>
          <a:stretch>
            <a:fillRect/>
          </a:stretch>
        </p:blipFill>
        <p:spPr>
          <a:xfrm>
            <a:off x="6334726" y="2929475"/>
            <a:ext cx="2622550" cy="2011199"/>
          </a:xfrm>
          <a:prstGeom prst="rect">
            <a:avLst/>
          </a:prstGeom>
          <a:noFill/>
          <a:ln>
            <a:noFill/>
          </a:ln>
        </p:spPr>
      </p:pic>
      <p:pic>
        <p:nvPicPr>
          <p:cNvPr id="127" name="Google Shape;127;p21"/>
          <p:cNvPicPr preferRelativeResize="0"/>
          <p:nvPr/>
        </p:nvPicPr>
        <p:blipFill>
          <a:blip r:embed="rId5">
            <a:alphaModFix/>
          </a:blip>
          <a:stretch>
            <a:fillRect/>
          </a:stretch>
        </p:blipFill>
        <p:spPr>
          <a:xfrm>
            <a:off x="3457574" y="2904650"/>
            <a:ext cx="2622550" cy="1992231"/>
          </a:xfrm>
          <a:prstGeom prst="rect">
            <a:avLst/>
          </a:prstGeom>
          <a:noFill/>
          <a:ln>
            <a:noFill/>
          </a:ln>
        </p:spPr>
      </p:pic>
      <p:pic>
        <p:nvPicPr>
          <p:cNvPr id="128" name="Google Shape;128;p21"/>
          <p:cNvPicPr preferRelativeResize="0"/>
          <p:nvPr/>
        </p:nvPicPr>
        <p:blipFill>
          <a:blip r:embed="rId6">
            <a:alphaModFix/>
          </a:blip>
          <a:stretch>
            <a:fillRect/>
          </a:stretch>
        </p:blipFill>
        <p:spPr>
          <a:xfrm>
            <a:off x="3355375" y="152400"/>
            <a:ext cx="5429250" cy="21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