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FFA"/>
    <a:srgbClr val="EEFFFF"/>
    <a:srgbClr val="D9DEF9"/>
    <a:srgbClr val="F8F8D4"/>
    <a:srgbClr val="CBE6FF"/>
    <a:srgbClr val="F3F4FE"/>
    <a:srgbClr val="E7FBFF"/>
    <a:srgbClr val="FFE8DE"/>
    <a:srgbClr val="F8F6DD"/>
    <a:srgbClr val="DD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65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AA537-6DF9-FB4B-BD48-6DF11E0928CD}" type="datetimeFigureOut">
              <a:rPr lang="en-US" smtClean="0"/>
              <a:t>3/30/20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44099-7C3E-9945-8942-C02292880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77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44099-7C3E-9945-8942-C02292880D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32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16594-B2C7-E146-93EA-A2047C12B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049A2-77CA-3547-9750-AECA71F2E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AF19B-4860-344F-84F9-4A18AE420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0A8A-2A30-1745-BE19-7BC388741B11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1BAD8-BA6A-1A46-91AF-A2BD012C0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130EC-CE53-1746-B451-E12E8BA0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7545-44A5-764B-8A3E-9DA014354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38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B8288-5EB7-A342-8EA8-CAC086922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238A6-0B2D-DE42-A28D-AAF6755D0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795A2-4CF8-074D-BCEC-369E5D1D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0A8A-2A30-1745-BE19-7BC388741B11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79DFE-8361-5E45-B718-4C9D747A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5C9A8-FC6C-9E41-BB31-595B55B3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7545-44A5-764B-8A3E-9DA014354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2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45A92D-A982-5F43-91DA-B11C12188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52843-DD62-1447-B989-0EF4BA119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B8853-899B-5B4B-8F8E-48026910B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0A8A-2A30-1745-BE19-7BC388741B11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70513-7751-EB4E-90F0-0526B1864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EE742-26FB-C042-AD8A-4652A9E6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7545-44A5-764B-8A3E-9DA014354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23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6389-9F32-6145-9B9D-2A758CED6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43BCA-EAA5-7047-9194-977D87C6E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4EE5B-E709-5142-BED8-A8AB969E9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0A8A-2A30-1745-BE19-7BC388741B11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BE965-5F80-504F-8F66-5AF32617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C6329-66EC-9B4C-A483-92119444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7545-44A5-764B-8A3E-9DA014354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1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F514-F11C-2E42-B366-649ED72B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D06AB-34A1-EE4D-8F79-8F3228E19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41191-0040-3D45-B4CE-4B0990B15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0A8A-2A30-1745-BE19-7BC388741B11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AED9F-BD7D-7442-A73D-783D6870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DB873-779B-604B-94D4-2C748423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7545-44A5-764B-8A3E-9DA014354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0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0648-1A24-AA4D-9E03-161E50ED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3ED26-8493-9B4F-8C71-4F61A4E6F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F15E3-D897-704A-8E98-8A71D0631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C538A-E765-FC42-AE2B-8E51EA369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0A8A-2A30-1745-BE19-7BC388741B11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E6EC0-FBCA-864F-A721-267C05C1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39B45-414C-0147-BE1C-86994B85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7545-44A5-764B-8A3E-9DA014354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C45D6-FA30-354D-8E88-84E49A615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0B6D5-692C-A341-A9CE-929A2FC49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A764E-7029-804E-B699-D47F73E0E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E0082-7E1B-2F4F-B2AE-EC12DBED8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055FF-356C-0546-9757-E84F1ABB1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107522-FB4E-C848-B13E-01FE17D18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0A8A-2A30-1745-BE19-7BC388741B11}" type="datetimeFigureOut">
              <a:rPr lang="en-US" smtClean="0"/>
              <a:t>3/30/20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364043-7AA4-EB48-B01E-757076A3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E31C52-3CBF-B44A-A447-C0F7EBA6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7545-44A5-764B-8A3E-9DA014354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7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3E61-9D64-A54E-8F8B-700D8E429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541EC1-9F6F-6544-91D3-E309AAC6B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0A8A-2A30-1745-BE19-7BC388741B11}" type="datetimeFigureOut">
              <a:rPr lang="en-US" smtClean="0"/>
              <a:t>3/30/20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8EA96C-BB3F-7C44-8AC2-0E1377D5F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CFD4F-9C86-C740-B50D-A004A0EE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7545-44A5-764B-8A3E-9DA014354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9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7C53E1-1539-794D-A65B-248FCB27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0A8A-2A30-1745-BE19-7BC388741B11}" type="datetimeFigureOut">
              <a:rPr lang="en-US" smtClean="0"/>
              <a:t>3/30/20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5CE94-2106-A047-B268-E6550021E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B8343-C8BD-BF41-93BA-C2C62613B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7545-44A5-764B-8A3E-9DA014354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89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6451-47FD-3B40-A735-50478398E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50CB8-EFA9-1540-915A-CC63B3FC9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E06A9-D671-8242-B005-1A9897966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0B612-7B1D-7F4C-9ACF-BCA1E830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0A8A-2A30-1745-BE19-7BC388741B11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38969-BCB5-184B-A1B8-122003F76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0FC85-5058-AB40-8688-9E384453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7545-44A5-764B-8A3E-9DA014354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3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88EC-D423-4842-BF7C-88E7DB8C1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CB8806-A6A9-1E46-80F1-D75193C9D3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62B80-C940-C345-BABD-CCF70E2E4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350C5-C966-4F46-8491-94C4E1D9A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0A8A-2A30-1745-BE19-7BC388741B11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A18A7-D5ED-A940-86F6-7C864B3F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A10CB-7862-BA4B-B79F-294A6124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7545-44A5-764B-8A3E-9DA014354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9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D868C4-5011-3949-893E-7D791AFF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6C75F-C343-C341-96EB-3BC0E4A76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814CC-0815-8E40-91FC-52B6A2CA7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D0A8A-2A30-1745-BE19-7BC388741B11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7C6D9-40F4-D94A-8B0B-191B9527F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BFBBF-34AC-4647-B98A-13C75C53D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17545-44A5-764B-8A3E-9DA014354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3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6ED100-46E9-6C44-A1C5-03157EDFC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316210"/>
              </p:ext>
            </p:extLst>
          </p:nvPr>
        </p:nvGraphicFramePr>
        <p:xfrm>
          <a:off x="6972300" y="1"/>
          <a:ext cx="5219700" cy="6858006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504402">
                  <a:extLst>
                    <a:ext uri="{9D8B030D-6E8A-4147-A177-3AD203B41FA5}">
                      <a16:colId xmlns:a16="http://schemas.microsoft.com/office/drawing/2014/main" val="3512776924"/>
                    </a:ext>
                  </a:extLst>
                </a:gridCol>
                <a:gridCol w="1173114">
                  <a:extLst>
                    <a:ext uri="{9D8B030D-6E8A-4147-A177-3AD203B41FA5}">
                      <a16:colId xmlns:a16="http://schemas.microsoft.com/office/drawing/2014/main" val="1779710868"/>
                    </a:ext>
                  </a:extLst>
                </a:gridCol>
                <a:gridCol w="1542184">
                  <a:extLst>
                    <a:ext uri="{9D8B030D-6E8A-4147-A177-3AD203B41FA5}">
                      <a16:colId xmlns:a16="http://schemas.microsoft.com/office/drawing/2014/main" val="577553337"/>
                    </a:ext>
                  </a:extLst>
                </a:gridCol>
              </a:tblGrid>
              <a:tr h="50089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 dirty="0">
                          <a:effectLst/>
                          <a:latin typeface="+mj-lt"/>
                        </a:rPr>
                        <a:t>Variable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D9DE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 dirty="0">
                          <a:effectLst/>
                          <a:latin typeface="+mj-lt"/>
                        </a:rPr>
                        <a:t># of Missing Data Points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D9DE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 dirty="0">
                          <a:effectLst/>
                          <a:latin typeface="+mj-lt"/>
                        </a:rPr>
                        <a:t>Percentage of Data Missing (%)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D9DE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549304"/>
                  </a:ext>
                </a:extLst>
              </a:tr>
              <a:tr h="25501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I Identify As</a:t>
                      </a:r>
                      <a:endParaRPr lang="en-CA" sz="16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1456099877"/>
                  </a:ext>
                </a:extLst>
              </a:tr>
              <a:tr h="25501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Age</a:t>
                      </a:r>
                      <a:endParaRPr lang="en-CA" sz="16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1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0.21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1183320225"/>
                  </a:ext>
                </a:extLst>
              </a:tr>
              <a:tr h="25501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Person with disability</a:t>
                      </a:r>
                      <a:endParaRPr lang="en-CA" sz="16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119478055"/>
                  </a:ext>
                </a:extLst>
              </a:tr>
              <a:tr h="25501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Inuit</a:t>
                      </a:r>
                      <a:endParaRPr lang="en-CA" sz="16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3862715650"/>
                  </a:ext>
                </a:extLst>
              </a:tr>
              <a:tr h="25501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First Nations</a:t>
                      </a:r>
                      <a:endParaRPr lang="en-CA" sz="16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3995841633"/>
                  </a:ext>
                </a:extLst>
              </a:tr>
              <a:tr h="25501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Métis</a:t>
                      </a:r>
                      <a:endParaRPr lang="en-CA" sz="16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2327310713"/>
                  </a:ext>
                </a:extLst>
              </a:tr>
              <a:tr h="25501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Deaf</a:t>
                      </a:r>
                      <a:endParaRPr lang="en-CA" sz="16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3743562486"/>
                  </a:ext>
                </a:extLst>
              </a:tr>
              <a:tr h="25501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Deafblind</a:t>
                      </a:r>
                      <a:endParaRPr lang="en-CA" sz="16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4087856685"/>
                  </a:ext>
                </a:extLst>
              </a:tr>
              <a:tr h="25501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Francophone</a:t>
                      </a:r>
                      <a:endParaRPr lang="en-CA" sz="16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2930285440"/>
                  </a:ext>
                </a:extLst>
              </a:tr>
              <a:tr h="25501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Goal Path</a:t>
                      </a:r>
                      <a:endParaRPr lang="en-CA" sz="16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1797631364"/>
                  </a:ext>
                </a:extLst>
              </a:tr>
              <a:tr h="25501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Education</a:t>
                      </a:r>
                      <a:endParaRPr lang="en-CA" sz="16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1FF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1.89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1F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881820"/>
                  </a:ext>
                </a:extLst>
              </a:tr>
              <a:tr h="25501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Language Spoken at home</a:t>
                      </a:r>
                      <a:endParaRPr lang="en-CA" sz="16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1FF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1.89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1F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558123"/>
                  </a:ext>
                </a:extLst>
              </a:tr>
              <a:tr h="50089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Language Spoken at last workplace</a:t>
                      </a:r>
                      <a:endParaRPr lang="en-CA" sz="16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1FF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1.89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1F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702183"/>
                  </a:ext>
                </a:extLst>
              </a:tr>
              <a:tr h="25501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Service Provision Language</a:t>
                      </a:r>
                      <a:endParaRPr lang="en-CA" sz="16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1FF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1.89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1F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062533"/>
                  </a:ext>
                </a:extLst>
              </a:tr>
              <a:tr h="25501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+mj-lt"/>
                        </a:rPr>
                        <a:t>Source Of Income</a:t>
                      </a:r>
                      <a:endParaRPr lang="en-CA" sz="1600" b="1" i="0" u="none" strike="noStrike">
                        <a:solidFill>
                          <a:srgbClr val="FFFFFF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1FF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1.89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1F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66504"/>
                  </a:ext>
                </a:extLst>
              </a:tr>
              <a:tr h="25501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+mj-lt"/>
                        </a:rPr>
                        <a:t>Education Country</a:t>
                      </a:r>
                      <a:endParaRPr lang="en-CA" sz="1600" b="1" i="0" u="none" strike="noStrike">
                        <a:solidFill>
                          <a:srgbClr val="FFFFFF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1FF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1.89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1F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50035"/>
                  </a:ext>
                </a:extLst>
              </a:tr>
              <a:tr h="25501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Time out of School</a:t>
                      </a:r>
                      <a:endParaRPr lang="en-CA" sz="16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1FF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1.89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1F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898591"/>
                  </a:ext>
                </a:extLst>
              </a:tr>
              <a:tr h="25501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Time out of Training</a:t>
                      </a:r>
                      <a:endParaRPr lang="en-CA" sz="16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1FF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1.89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1F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072174"/>
                  </a:ext>
                </a:extLst>
              </a:tr>
              <a:tr h="50089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History of Interrupted Education</a:t>
                      </a:r>
                      <a:endParaRPr lang="en-CA" sz="16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1FF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1.89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1F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322658"/>
                  </a:ext>
                </a:extLst>
              </a:tr>
              <a:tr h="25501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Labour Force Attachment</a:t>
                      </a:r>
                      <a:endParaRPr lang="en-CA" sz="16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1FF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1.89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1F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16693"/>
                  </a:ext>
                </a:extLst>
              </a:tr>
              <a:tr h="25501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+mj-lt"/>
                        </a:rPr>
                        <a:t>Employment Experience</a:t>
                      </a:r>
                      <a:endParaRPr lang="en-CA" sz="1600" b="1" i="0" u="none" strike="noStrike">
                        <a:solidFill>
                          <a:srgbClr val="FFFFFF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1FF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1.89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1F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155743"/>
                  </a:ext>
                </a:extLst>
              </a:tr>
              <a:tr h="25501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+mj-lt"/>
                        </a:rPr>
                        <a:t>Time out of Work</a:t>
                      </a:r>
                      <a:endParaRPr lang="en-CA" sz="1600" b="1" i="0" u="none" strike="noStrike">
                        <a:solidFill>
                          <a:srgbClr val="FFFFFF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1FF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1.89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1F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654738"/>
                  </a:ext>
                </a:extLst>
              </a:tr>
              <a:tr h="25501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Outcome @ 3 months</a:t>
                      </a:r>
                      <a:endParaRPr lang="en-CA" sz="16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311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FE8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j-lt"/>
                        </a:rPr>
                        <a:t>65.20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rgbClr val="FFE8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168185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8118CE20-D04A-DD40-AED9-76ABE2D903F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6972300" cy="2401421"/>
          </a:xfrm>
          <a:prstGeom prst="rect">
            <a:avLst/>
          </a:prstGeom>
          <a:solidFill>
            <a:srgbClr val="CBE6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Completion and Quality</a:t>
            </a:r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8CBE10ED-203F-4E46-BAE2-3189790CCB7B}"/>
              </a:ext>
            </a:extLst>
          </p:cNvPr>
          <p:cNvSpPr/>
          <p:nvPr/>
        </p:nvSpPr>
        <p:spPr>
          <a:xfrm>
            <a:off x="6743700" y="3163360"/>
            <a:ext cx="360000" cy="3283539"/>
          </a:xfrm>
          <a:prstGeom prst="leftBracket">
            <a:avLst>
              <a:gd name="adj" fmla="val 85944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45622A-5B7A-184A-B7AA-1C80495F2BCF}"/>
              </a:ext>
            </a:extLst>
          </p:cNvPr>
          <p:cNvSpPr txBox="1"/>
          <p:nvPr/>
        </p:nvSpPr>
        <p:spPr>
          <a:xfrm>
            <a:off x="4318000" y="3695404"/>
            <a:ext cx="2266950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latin typeface="+mj-lt"/>
              </a:rPr>
              <a:t>Variables with 9 missing data points are all from the same 9 individuals</a:t>
            </a:r>
            <a:r>
              <a:rPr lang="en-CA" sz="2400" dirty="0">
                <a:effectLst/>
                <a:latin typeface="+mj-lt"/>
              </a:rPr>
              <a:t> </a:t>
            </a:r>
            <a:endParaRPr lang="en-US" sz="2400" dirty="0">
              <a:latin typeface="+mj-l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74631E-8A24-E045-8472-6BF9CB672AEF}"/>
              </a:ext>
            </a:extLst>
          </p:cNvPr>
          <p:cNvCxnSpPr>
            <a:cxnSpLocks/>
          </p:cNvCxnSpPr>
          <p:nvPr/>
        </p:nvCxnSpPr>
        <p:spPr>
          <a:xfrm flipH="1">
            <a:off x="6464300" y="6654800"/>
            <a:ext cx="639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2D71E7D-3E50-2D46-8771-DDCC7A10E82F}"/>
              </a:ext>
            </a:extLst>
          </p:cNvPr>
          <p:cNvSpPr txBox="1"/>
          <p:nvPr/>
        </p:nvSpPr>
        <p:spPr>
          <a:xfrm>
            <a:off x="2501900" y="6396335"/>
            <a:ext cx="431165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latin typeface="+mj-lt"/>
              </a:rPr>
              <a:t>Large issue in data collection</a:t>
            </a:r>
            <a:endParaRPr lang="en-US" sz="2400" dirty="0">
              <a:latin typeface="+mj-lt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E07492-56F3-7C44-BDBC-310AA3107162}"/>
              </a:ext>
            </a:extLst>
          </p:cNvPr>
          <p:cNvCxnSpPr>
            <a:cxnSpLocks/>
          </p:cNvCxnSpPr>
          <p:nvPr/>
        </p:nvCxnSpPr>
        <p:spPr>
          <a:xfrm flipH="1">
            <a:off x="6464300" y="4664900"/>
            <a:ext cx="279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68582C7-8320-0247-A0A3-A2A8FF963546}"/>
              </a:ext>
            </a:extLst>
          </p:cNvPr>
          <p:cNvSpPr txBox="1"/>
          <p:nvPr/>
        </p:nvSpPr>
        <p:spPr>
          <a:xfrm>
            <a:off x="457200" y="2988773"/>
            <a:ext cx="3289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</a:rPr>
              <a:t>Methods:</a:t>
            </a:r>
          </a:p>
          <a:p>
            <a:r>
              <a:rPr lang="en-US" sz="3200" dirty="0">
                <a:latin typeface="+mj-lt"/>
              </a:rPr>
              <a:t>Data was sorted on Excel to identify zero values within variables</a:t>
            </a:r>
          </a:p>
        </p:txBody>
      </p:sp>
    </p:spTree>
    <p:extLst>
      <p:ext uri="{BB962C8B-B14F-4D97-AF65-F5344CB8AC3E}">
        <p14:creationId xmlns:p14="http://schemas.microsoft.com/office/powerpoint/2010/main" val="304964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48A9429-0B6F-F040-A1E2-CE0F823339ED}"/>
              </a:ext>
            </a:extLst>
          </p:cNvPr>
          <p:cNvSpPr txBox="1">
            <a:spLocks/>
          </p:cNvSpPr>
          <p:nvPr/>
        </p:nvSpPr>
        <p:spPr>
          <a:xfrm>
            <a:off x="0" y="-12997"/>
            <a:ext cx="12192000" cy="1495645"/>
          </a:xfrm>
          <a:prstGeom prst="rect">
            <a:avLst/>
          </a:prstGeom>
          <a:solidFill>
            <a:srgbClr val="CBE6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10303-64BC-FD49-9A76-DB640884A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33723"/>
            <a:ext cx="4648200" cy="1325563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Analysis of Age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13DF9E-6917-7441-BA0C-0A3DC7B81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267436"/>
              </p:ext>
            </p:extLst>
          </p:nvPr>
        </p:nvGraphicFramePr>
        <p:xfrm>
          <a:off x="114300" y="3147044"/>
          <a:ext cx="4191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3484">
                  <a:extLst>
                    <a:ext uri="{9D8B030D-6E8A-4147-A177-3AD203B41FA5}">
                      <a16:colId xmlns:a16="http://schemas.microsoft.com/office/drawing/2014/main" val="1881907168"/>
                    </a:ext>
                  </a:extLst>
                </a:gridCol>
                <a:gridCol w="1207516">
                  <a:extLst>
                    <a:ext uri="{9D8B030D-6E8A-4147-A177-3AD203B41FA5}">
                      <a16:colId xmlns:a16="http://schemas.microsoft.com/office/drawing/2014/main" val="202709933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Descriptive Statistics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837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Mean</a:t>
                      </a:r>
                      <a:endParaRPr lang="en-US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32.73</a:t>
                      </a:r>
                      <a:endParaRPr lang="en-US" b="0" dirty="0"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13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Median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31.00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22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Maximum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71.00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16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Minimum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18.00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584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1</a:t>
                      </a:r>
                      <a:r>
                        <a:rPr lang="en-US" baseline="30000" dirty="0">
                          <a:latin typeface="+mj-lt"/>
                        </a:rPr>
                        <a:t>st</a:t>
                      </a:r>
                      <a:r>
                        <a:rPr lang="en-US" dirty="0">
                          <a:latin typeface="+mj-lt"/>
                        </a:rPr>
                        <a:t> Quartile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26.00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81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3</a:t>
                      </a:r>
                      <a:r>
                        <a:rPr lang="en-US" baseline="30000" dirty="0">
                          <a:latin typeface="+mj-lt"/>
                        </a:rPr>
                        <a:t>rd</a:t>
                      </a:r>
                      <a:r>
                        <a:rPr lang="en-US" dirty="0">
                          <a:latin typeface="+mj-lt"/>
                        </a:rPr>
                        <a:t> Quartile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37.00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556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Interquartile Range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11.00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692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Variance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91.79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645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Standard Deviation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9.58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489757"/>
                  </a:ext>
                </a:extLst>
              </a:tr>
            </a:tbl>
          </a:graphicData>
        </a:graphic>
      </p:graphicFrame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5B38096-A327-9B41-82AE-50832ADC6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78"/>
          <a:stretch/>
        </p:blipFill>
        <p:spPr>
          <a:xfrm>
            <a:off x="4730750" y="-12997"/>
            <a:ext cx="7493000" cy="6845077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FBCF01-44D7-DC40-AC4A-E9B2FA215109}"/>
              </a:ext>
            </a:extLst>
          </p:cNvPr>
          <p:cNvSpPr txBox="1"/>
          <p:nvPr/>
        </p:nvSpPr>
        <p:spPr>
          <a:xfrm>
            <a:off x="73025" y="1595307"/>
            <a:ext cx="4584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Methods: </a:t>
            </a:r>
            <a:r>
              <a:rPr lang="en-US" sz="2000" dirty="0">
                <a:latin typeface="+mj-lt"/>
              </a:rPr>
              <a:t>Histogram was made on </a:t>
            </a:r>
            <a:r>
              <a:rPr lang="en-US" sz="2000" dirty="0" err="1">
                <a:latin typeface="+mj-lt"/>
              </a:rPr>
              <a:t>RStudio</a:t>
            </a:r>
            <a:r>
              <a:rPr lang="en-US" sz="2000" dirty="0">
                <a:latin typeface="+mj-lt"/>
              </a:rPr>
              <a:t> using ggplot2 library. Functions used include </a:t>
            </a:r>
            <a:r>
              <a:rPr lang="en-US" sz="2000" dirty="0" err="1">
                <a:latin typeface="+mj-lt"/>
              </a:rPr>
              <a:t>ggplot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geom_histogram</a:t>
            </a:r>
            <a:r>
              <a:rPr lang="en-US" sz="2000" dirty="0">
                <a:latin typeface="+mj-lt"/>
              </a:rPr>
              <a:t>, and </a:t>
            </a:r>
            <a:r>
              <a:rPr lang="en-US" sz="2000" dirty="0" err="1">
                <a:latin typeface="+mj-lt"/>
              </a:rPr>
              <a:t>geom_density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38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2054AB5-E653-A840-9B26-C47716EC73E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803399"/>
          </a:xfrm>
          <a:prstGeom prst="rect">
            <a:avLst/>
          </a:prstGeom>
          <a:solidFill>
            <a:srgbClr val="CBE6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B973E6-0F11-A446-8DD3-ED7D407F5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23" y="143294"/>
            <a:ext cx="5269777" cy="1527175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Analysis of Gender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9F6B9E-0B4A-E447-8379-BE9F2FC7F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9777" y="10366"/>
            <a:ext cx="6922223" cy="6847634"/>
          </a:xfr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4B47D35-AC64-6B45-9BF7-B6D4BA330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259935"/>
              </p:ext>
            </p:extLst>
          </p:nvPr>
        </p:nvGraphicFramePr>
        <p:xfrm>
          <a:off x="139699" y="4155311"/>
          <a:ext cx="4978401" cy="2416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488">
                  <a:extLst>
                    <a:ext uri="{9D8B030D-6E8A-4147-A177-3AD203B41FA5}">
                      <a16:colId xmlns:a16="http://schemas.microsoft.com/office/drawing/2014/main" val="2465716217"/>
                    </a:ext>
                  </a:extLst>
                </a:gridCol>
                <a:gridCol w="1474052">
                  <a:extLst>
                    <a:ext uri="{9D8B030D-6E8A-4147-A177-3AD203B41FA5}">
                      <a16:colId xmlns:a16="http://schemas.microsoft.com/office/drawing/2014/main" val="25917585"/>
                    </a:ext>
                  </a:extLst>
                </a:gridCol>
                <a:gridCol w="1946861">
                  <a:extLst>
                    <a:ext uri="{9D8B030D-6E8A-4147-A177-3AD203B41FA5}">
                      <a16:colId xmlns:a16="http://schemas.microsoft.com/office/drawing/2014/main" val="2442813721"/>
                    </a:ext>
                  </a:extLst>
                </a:gridCol>
              </a:tblGrid>
              <a:tr h="89644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+mj-lt"/>
                        </a:rPr>
                        <a:t>Gender Identity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+mj-lt"/>
                        </a:rPr>
                        <a:t>Number of Participants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+mj-lt"/>
                        </a:rPr>
                        <a:t>Percentage of Participants (%)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41656"/>
                  </a:ext>
                </a:extLst>
              </a:tr>
              <a:tr h="50668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+mj-lt"/>
                        </a:rPr>
                        <a:t>Female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+mj-lt"/>
                        </a:rPr>
                        <a:t>162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+mj-lt"/>
                        </a:rPr>
                        <a:t>33.96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39146"/>
                  </a:ext>
                </a:extLst>
              </a:tr>
              <a:tr h="50668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+mj-lt"/>
                        </a:rPr>
                        <a:t>Male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+mj-lt"/>
                        </a:rPr>
                        <a:t>312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+mj-lt"/>
                        </a:rPr>
                        <a:t>65.41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814859"/>
                  </a:ext>
                </a:extLst>
              </a:tr>
              <a:tr h="50668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+mj-lt"/>
                        </a:rPr>
                        <a:t>Transgender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+mj-lt"/>
                        </a:rPr>
                        <a:t>0.63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89419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F317D8A-5259-8144-B0F9-6FA9C149B49A}"/>
              </a:ext>
            </a:extLst>
          </p:cNvPr>
          <p:cNvSpPr/>
          <p:nvPr/>
        </p:nvSpPr>
        <p:spPr>
          <a:xfrm>
            <a:off x="324896" y="2078778"/>
            <a:ext cx="44207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Methods: </a:t>
            </a:r>
            <a:r>
              <a:rPr lang="en-US" sz="2400" dirty="0">
                <a:latin typeface="+mj-lt"/>
              </a:rPr>
              <a:t>Bar plots were made on </a:t>
            </a:r>
            <a:r>
              <a:rPr lang="en-US" sz="2400" dirty="0" err="1">
                <a:latin typeface="+mj-lt"/>
              </a:rPr>
              <a:t>RStudio</a:t>
            </a:r>
            <a:r>
              <a:rPr lang="en-US" sz="2400" dirty="0">
                <a:latin typeface="+mj-lt"/>
              </a:rPr>
              <a:t> using ggplot2 library. Functions used include </a:t>
            </a:r>
            <a:r>
              <a:rPr lang="en-US" sz="2400" dirty="0" err="1">
                <a:latin typeface="+mj-lt"/>
              </a:rPr>
              <a:t>ggplot</a:t>
            </a:r>
            <a:r>
              <a:rPr lang="en-US" sz="2400" dirty="0">
                <a:latin typeface="+mj-lt"/>
              </a:rPr>
              <a:t> and </a:t>
            </a:r>
            <a:r>
              <a:rPr lang="en-US" sz="2400" dirty="0" err="1">
                <a:latin typeface="+mj-lt"/>
              </a:rPr>
              <a:t>geom_bar</a:t>
            </a:r>
            <a:r>
              <a:rPr lang="en-US" sz="24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280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2C64DF5-689F-9A45-BD24-04A7FC75390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990846"/>
          </a:xfrm>
          <a:prstGeom prst="rect">
            <a:avLst/>
          </a:prstGeom>
          <a:solidFill>
            <a:srgbClr val="CBE6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0D542-BD78-7445-8401-79E58F6B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000"/>
            <a:ext cx="550365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Analysis of Indigenous Identity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3E1C25-FBA5-8641-8C73-8DEE389E3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3650" y="0"/>
            <a:ext cx="6688348" cy="68580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ED99E6-D406-8E4E-B94E-0CE1951E4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895563"/>
            <a:ext cx="5503651" cy="431103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A4084FF-43C5-B64F-B4BC-E9B7444C3D75}"/>
              </a:ext>
            </a:extLst>
          </p:cNvPr>
          <p:cNvSpPr/>
          <p:nvPr/>
        </p:nvSpPr>
        <p:spPr>
          <a:xfrm>
            <a:off x="-1" y="6291538"/>
            <a:ext cx="57873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Methods: </a:t>
            </a:r>
            <a:r>
              <a:rPr lang="en-US" sz="2400" dirty="0">
                <a:latin typeface="+mj-lt"/>
              </a:rPr>
              <a:t>Pie chart made using pie function</a:t>
            </a:r>
          </a:p>
        </p:txBody>
      </p:sp>
    </p:spTree>
    <p:extLst>
      <p:ext uri="{BB962C8B-B14F-4D97-AF65-F5344CB8AC3E}">
        <p14:creationId xmlns:p14="http://schemas.microsoft.com/office/powerpoint/2010/main" val="813981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5BAC599-7689-7348-BE00-C09D23D7C8C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2442258"/>
          </a:xfrm>
          <a:prstGeom prst="rect">
            <a:avLst/>
          </a:prstGeom>
          <a:solidFill>
            <a:srgbClr val="CBE6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4C684-5F91-5042-B22C-BAC208F03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" y="138112"/>
            <a:ext cx="4330700" cy="1665288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Analysis of Income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E8AB43-57F2-604B-868F-42F58A440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7745" y="0"/>
            <a:ext cx="7644255" cy="6858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D7859A-7539-3249-9D16-AAAB6D426DEE}"/>
              </a:ext>
            </a:extLst>
          </p:cNvPr>
          <p:cNvSpPr txBox="1"/>
          <p:nvPr/>
        </p:nvSpPr>
        <p:spPr>
          <a:xfrm>
            <a:off x="418939" y="4672145"/>
            <a:ext cx="3594422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72.44% Participants have no source of income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62DF10-43C7-E845-96B6-A7C7FCF800CD}"/>
              </a:ext>
            </a:extLst>
          </p:cNvPr>
          <p:cNvSpPr/>
          <p:nvPr/>
        </p:nvSpPr>
        <p:spPr>
          <a:xfrm>
            <a:off x="207791" y="2726073"/>
            <a:ext cx="40167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Methods: </a:t>
            </a:r>
            <a:r>
              <a:rPr lang="en-US" sz="2400" dirty="0">
                <a:latin typeface="+mj-lt"/>
              </a:rPr>
              <a:t>Bar plots were made on </a:t>
            </a:r>
            <a:r>
              <a:rPr lang="en-US" sz="2400" dirty="0" err="1">
                <a:latin typeface="+mj-lt"/>
              </a:rPr>
              <a:t>RStudio</a:t>
            </a:r>
            <a:r>
              <a:rPr lang="en-US" sz="2400" dirty="0">
                <a:latin typeface="+mj-lt"/>
              </a:rPr>
              <a:t> using ggplot2 library. Functions used include </a:t>
            </a:r>
            <a:r>
              <a:rPr lang="en-US" sz="2400" dirty="0" err="1">
                <a:latin typeface="+mj-lt"/>
              </a:rPr>
              <a:t>ggplot</a:t>
            </a:r>
            <a:r>
              <a:rPr lang="en-US" sz="2400" dirty="0">
                <a:latin typeface="+mj-lt"/>
              </a:rPr>
              <a:t> and </a:t>
            </a:r>
            <a:r>
              <a:rPr lang="en-US" sz="2400" dirty="0" err="1">
                <a:latin typeface="+mj-lt"/>
              </a:rPr>
              <a:t>geom_bar</a:t>
            </a:r>
            <a:r>
              <a:rPr lang="en-US" sz="24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5154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FFF">
            <a:alpha val="7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4E51AD8-AD6A-D749-9C9F-D7FC3C5148D3}"/>
              </a:ext>
            </a:extLst>
          </p:cNvPr>
          <p:cNvSpPr txBox="1">
            <a:spLocks/>
          </p:cNvSpPr>
          <p:nvPr/>
        </p:nvSpPr>
        <p:spPr>
          <a:xfrm>
            <a:off x="1" y="-10578"/>
            <a:ext cx="12192000" cy="1598077"/>
          </a:xfrm>
          <a:prstGeom prst="rect">
            <a:avLst/>
          </a:prstGeom>
          <a:solidFill>
            <a:srgbClr val="CBE6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1ECA3-0485-A047-A469-9D1C8D8CB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56"/>
            <a:ext cx="6611665" cy="171853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Analysis of Education Level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DE064C-89F0-5347-AD6B-B3FE923BB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19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2158" y="1625130"/>
            <a:ext cx="5694080" cy="4366979"/>
          </a:xfrm>
          <a:solidFill>
            <a:schemeClr val="bg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5E9268-BD1F-494F-95F3-9ACC4BBFC292}"/>
              </a:ext>
            </a:extLst>
          </p:cNvPr>
          <p:cNvSpPr txBox="1"/>
          <p:nvPr/>
        </p:nvSpPr>
        <p:spPr>
          <a:xfrm>
            <a:off x="9448799" y="126739"/>
            <a:ext cx="2743201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97.22 percent of participants completed their education in Canada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F2797-6250-CD4E-9C38-C1B711BED969}"/>
              </a:ext>
            </a:extLst>
          </p:cNvPr>
          <p:cNvSpPr txBox="1"/>
          <p:nvPr/>
        </p:nvSpPr>
        <p:spPr>
          <a:xfrm>
            <a:off x="6611666" y="126740"/>
            <a:ext cx="2667732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77.73 percent of participants have a history of interrupted education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EA0BFE-89BE-144A-B089-EFFE81557E18}"/>
              </a:ext>
            </a:extLst>
          </p:cNvPr>
          <p:cNvSpPr txBox="1"/>
          <p:nvPr/>
        </p:nvSpPr>
        <p:spPr>
          <a:xfrm>
            <a:off x="1" y="6029740"/>
            <a:ext cx="12192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67.45 percent of participants have not completed high school and 16.45 percent have not started </a:t>
            </a:r>
            <a:r>
              <a:rPr lang="en-US" sz="2000" b="1" dirty="0">
                <a:latin typeface="+mj-lt"/>
              </a:rPr>
              <a:t>any</a:t>
            </a:r>
            <a:r>
              <a:rPr lang="en-US" sz="2000" dirty="0">
                <a:latin typeface="+mj-lt"/>
              </a:rPr>
              <a:t> high school. This may indicate that the program is reaching the intended population.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9B371C6-DF53-744B-9662-AC25F8CCA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292" y="1587495"/>
            <a:ext cx="5647781" cy="439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83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1A19FB-45F1-6546-9A82-F357010645A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00199"/>
          </a:xfrm>
          <a:prstGeom prst="rect">
            <a:avLst/>
          </a:prstGeom>
          <a:solidFill>
            <a:srgbClr val="CBE6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5D834-F594-6F43-A924-8F67B2887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41900" cy="1325563"/>
          </a:xfrm>
        </p:spPr>
        <p:txBody>
          <a:bodyPr/>
          <a:lstStyle/>
          <a:p>
            <a:r>
              <a:rPr lang="en-US" dirty="0"/>
              <a:t>Employment History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CB5213-1AE4-4E44-9871-0F549968B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03598"/>
            <a:ext cx="5991885" cy="49672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3FC2F7-5C88-D34C-9FBB-B88E2E1461BF}"/>
              </a:ext>
            </a:extLst>
          </p:cNvPr>
          <p:cNvSpPr txBox="1"/>
          <p:nvPr/>
        </p:nvSpPr>
        <p:spPr>
          <a:xfrm>
            <a:off x="9313113" y="168116"/>
            <a:ext cx="2265556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+mj-lt"/>
              </a:rPr>
              <a:t>Labour</a:t>
            </a:r>
            <a:r>
              <a:rPr lang="en-US" sz="2000" dirty="0">
                <a:latin typeface="+mj-lt"/>
              </a:rPr>
              <a:t> Force Attachment for 92.08% Participants is Unemployed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ABBD66-1D3B-4042-A70F-3C98CC83D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6" y="1690688"/>
            <a:ext cx="5834454" cy="49498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EC8AD6-1514-4646-A978-A0D2036F9DD2}"/>
              </a:ext>
            </a:extLst>
          </p:cNvPr>
          <p:cNvSpPr txBox="1"/>
          <p:nvPr/>
        </p:nvSpPr>
        <p:spPr>
          <a:xfrm>
            <a:off x="6903574" y="168116"/>
            <a:ext cx="213247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83.94% of participants have previous work experience</a:t>
            </a:r>
          </a:p>
        </p:txBody>
      </p:sp>
    </p:spTree>
    <p:extLst>
      <p:ext uri="{BB962C8B-B14F-4D97-AF65-F5344CB8AC3E}">
        <p14:creationId xmlns:p14="http://schemas.microsoft.com/office/powerpoint/2010/main" val="3404178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1A19FB-45F1-6546-9A82-F357010645A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00199"/>
          </a:xfrm>
          <a:prstGeom prst="rect">
            <a:avLst/>
          </a:prstGeom>
          <a:solidFill>
            <a:srgbClr val="CBE6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5D834-F594-6F43-A924-8F67B2887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97" y="137317"/>
            <a:ext cx="558536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Outcomes of Participants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127E3D-D03D-674E-9E62-B5E4C4B08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915065"/>
              </p:ext>
            </p:extLst>
          </p:nvPr>
        </p:nvGraphicFramePr>
        <p:xfrm>
          <a:off x="138896" y="1789595"/>
          <a:ext cx="5278056" cy="4809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6041">
                  <a:extLst>
                    <a:ext uri="{9D8B030D-6E8A-4147-A177-3AD203B41FA5}">
                      <a16:colId xmlns:a16="http://schemas.microsoft.com/office/drawing/2014/main" val="1881907168"/>
                    </a:ext>
                  </a:extLst>
                </a:gridCol>
                <a:gridCol w="1483006">
                  <a:extLst>
                    <a:ext uri="{9D8B030D-6E8A-4147-A177-3AD203B41FA5}">
                      <a16:colId xmlns:a16="http://schemas.microsoft.com/office/drawing/2014/main" val="2027099330"/>
                    </a:ext>
                  </a:extLst>
                </a:gridCol>
                <a:gridCol w="1619009">
                  <a:extLst>
                    <a:ext uri="{9D8B030D-6E8A-4147-A177-3AD203B41FA5}">
                      <a16:colId xmlns:a16="http://schemas.microsoft.com/office/drawing/2014/main" val="3304949491"/>
                    </a:ext>
                  </a:extLst>
                </a:gridCol>
              </a:tblGrid>
              <a:tr h="76398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j-lt"/>
                        </a:rPr>
                        <a:t>Outcome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j-lt"/>
                        </a:rPr>
                        <a:t>Number of Participants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j-lt"/>
                        </a:rPr>
                        <a:t>Percentage of Participants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135288"/>
                  </a:ext>
                </a:extLst>
              </a:tr>
              <a:tr h="4041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Employed Full-Time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0.21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226432"/>
                  </a:ext>
                </a:extLst>
              </a:tr>
              <a:tr h="6082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 education - OSSD or equivalent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0.21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16295"/>
                  </a:ext>
                </a:extLst>
              </a:tr>
              <a:tr h="6082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 education - postsecondary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0.21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584935"/>
                  </a:ext>
                </a:extLst>
              </a:tr>
              <a:tr h="4041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Independent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0.21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818557"/>
                  </a:ext>
                </a:extLst>
              </a:tr>
              <a:tr h="4041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Self-Employed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0.21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556936"/>
                  </a:ext>
                </a:extLst>
              </a:tr>
              <a:tr h="4041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Unable to work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34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7.13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692634"/>
                  </a:ext>
                </a:extLst>
              </a:tr>
              <a:tr h="40413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j-lt"/>
                        </a:rPr>
                        <a:t>Unemployed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1.89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645475"/>
                  </a:ext>
                </a:extLst>
              </a:tr>
              <a:tr h="40413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j-lt"/>
                        </a:rPr>
                        <a:t>Unknown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118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j-lt"/>
                        </a:rPr>
                        <a:t>24.74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489757"/>
                  </a:ext>
                </a:extLst>
              </a:tr>
              <a:tr h="40413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j-lt"/>
                        </a:rPr>
                        <a:t>Missing Values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311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j-lt"/>
                        </a:rPr>
                        <a:t>65.20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212666"/>
                  </a:ext>
                </a:extLst>
              </a:tr>
            </a:tbl>
          </a:graphicData>
        </a:graphic>
      </p:graphicFrame>
      <p:sp>
        <p:nvSpPr>
          <p:cNvPr id="6" name="Left Bracket 5">
            <a:extLst>
              <a:ext uri="{FF2B5EF4-FFF2-40B4-BE49-F238E27FC236}">
                <a16:creationId xmlns:a16="http://schemas.microsoft.com/office/drawing/2014/main" id="{B12F3939-FCA4-4D40-A649-2BC11A259155}"/>
              </a:ext>
            </a:extLst>
          </p:cNvPr>
          <p:cNvSpPr/>
          <p:nvPr/>
        </p:nvSpPr>
        <p:spPr>
          <a:xfrm flipH="1">
            <a:off x="5440099" y="5960962"/>
            <a:ext cx="162047" cy="451413"/>
          </a:xfrm>
          <a:prstGeom prst="leftBracket">
            <a:avLst>
              <a:gd name="adj" fmla="val 56470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4D93A1-8D9C-A942-B213-ABD09EE1FB92}"/>
              </a:ext>
            </a:extLst>
          </p:cNvPr>
          <p:cNvCxnSpPr>
            <a:cxnSpLocks/>
          </p:cNvCxnSpPr>
          <p:nvPr/>
        </p:nvCxnSpPr>
        <p:spPr>
          <a:xfrm flipH="1">
            <a:off x="5602146" y="6192758"/>
            <a:ext cx="279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F27723-85B3-3845-80C9-942822391DF1}"/>
              </a:ext>
            </a:extLst>
          </p:cNvPr>
          <p:cNvSpPr txBox="1"/>
          <p:nvPr/>
        </p:nvSpPr>
        <p:spPr>
          <a:xfrm>
            <a:off x="5880100" y="5768088"/>
            <a:ext cx="575101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latin typeface="+mj-lt"/>
              </a:rPr>
              <a:t>Outcome at 3 Months after program completion is unknown or missing for 89.94%</a:t>
            </a:r>
            <a:endParaRPr lang="en-US" sz="2400" dirty="0"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B35F81-F2A0-CF4F-8A5E-04B513507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265" y="0"/>
            <a:ext cx="6467735" cy="536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81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425</Words>
  <Application>Microsoft Macintosh PowerPoint</Application>
  <PresentationFormat>Widescreen</PresentationFormat>
  <Paragraphs>157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Analysis of Age</vt:lpstr>
      <vt:lpstr>Analysis of Gender</vt:lpstr>
      <vt:lpstr>Analysis of Indigenous Identity</vt:lpstr>
      <vt:lpstr>Analysis of Income</vt:lpstr>
      <vt:lpstr>Analysis of Education Level</vt:lpstr>
      <vt:lpstr>Employment History</vt:lpstr>
      <vt:lpstr>Outcomes of Participants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Mendelson</dc:creator>
  <cp:lastModifiedBy>Emily Mendelson</cp:lastModifiedBy>
  <cp:revision>30</cp:revision>
  <dcterms:created xsi:type="dcterms:W3CDTF">2020-03-29T02:49:28Z</dcterms:created>
  <dcterms:modified xsi:type="dcterms:W3CDTF">2020-03-30T04:53:46Z</dcterms:modified>
</cp:coreProperties>
</file>