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660AB-DD88-CF4A-8BB1-BB4151015D6A}" v="1" dt="2025-04-28T13:00:36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574"/>
  </p:normalViewPr>
  <p:slideViewPr>
    <p:cSldViewPr snapToGrid="0">
      <p:cViewPr varScale="1">
        <p:scale>
          <a:sx n="61" d="100"/>
          <a:sy n="61" d="100"/>
        </p:scale>
        <p:origin x="32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77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7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4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5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94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1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E4B26E-30F4-4979-9BDB-C168754CB148}"/>
              </a:ext>
            </a:extLst>
          </p:cNvPr>
          <p:cNvSpPr/>
          <p:nvPr/>
        </p:nvSpPr>
        <p:spPr>
          <a:xfrm>
            <a:off x="1587" y="1"/>
            <a:ext cx="7556500" cy="147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4" tIns="49347" rIns="98694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14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989629-8A11-4795-B97B-E048679711E7}"/>
              </a:ext>
            </a:extLst>
          </p:cNvPr>
          <p:cNvSpPr/>
          <p:nvPr/>
        </p:nvSpPr>
        <p:spPr>
          <a:xfrm>
            <a:off x="78218" y="5485"/>
            <a:ext cx="5344387" cy="47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2400" dirty="0">
                <a:solidFill>
                  <a:schemeClr val="bg1"/>
                </a:solidFill>
                <a:latin typeface="Georgia Pro Cond Black" panose="020B0604020202020204" pitchFamily="18" charset="0"/>
                <a:ea typeface="Calibri" panose="020F0502020204030204" pitchFamily="34" charset="0"/>
              </a:rPr>
              <a:t>Emilyn Costa Conceição Sharma</a:t>
            </a:r>
            <a:endParaRPr lang="pt-BR" sz="1100" dirty="0">
              <a:solidFill>
                <a:schemeClr val="bg1"/>
              </a:solidFill>
              <a:latin typeface="Georgia Pro Cond Black" panose="020B0604020202020204" pitchFamily="18" charset="0"/>
              <a:ea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120A9CD-9B62-4693-8648-D6A7AC7B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6588" y="469179"/>
            <a:ext cx="258733" cy="25873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521A0A4-A440-4728-9EB6-CF723E0DBF43}"/>
              </a:ext>
            </a:extLst>
          </p:cNvPr>
          <p:cNvSpPr/>
          <p:nvPr/>
        </p:nvSpPr>
        <p:spPr>
          <a:xfrm>
            <a:off x="4316075" y="502077"/>
            <a:ext cx="1780764" cy="22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863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+27 68 489 6275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29404BC-1979-4F2E-98AF-5A92358AA6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88" y="771438"/>
            <a:ext cx="258733" cy="25873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2587DB5-2B1B-4546-A042-AD447D8B0194}"/>
              </a:ext>
            </a:extLst>
          </p:cNvPr>
          <p:cNvSpPr/>
          <p:nvPr/>
        </p:nvSpPr>
        <p:spPr>
          <a:xfrm>
            <a:off x="4345317" y="759452"/>
            <a:ext cx="1780764" cy="37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863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emilyncosta@gmail.com</a:t>
            </a:r>
            <a:endParaRPr lang="pt-BR" sz="86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-BR" sz="863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emilyncosta@sun.ac.za</a:t>
            </a:r>
            <a:endParaRPr lang="pt-BR" sz="86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91FE01F-05CF-459B-A090-3F942497606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38" y="1075120"/>
            <a:ext cx="313628" cy="313628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80D2A86-7807-4DEB-92B5-E537F6265101}"/>
              </a:ext>
            </a:extLst>
          </p:cNvPr>
          <p:cNvSpPr/>
          <p:nvPr/>
        </p:nvSpPr>
        <p:spPr>
          <a:xfrm>
            <a:off x="4316075" y="1152819"/>
            <a:ext cx="1780764" cy="22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sz="863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Brazilian</a:t>
            </a:r>
            <a:endParaRPr lang="pt-BR" sz="86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82B57F0-A258-4D3D-AF39-3CA57F89D5FA}"/>
              </a:ext>
            </a:extLst>
          </p:cNvPr>
          <p:cNvSpPr/>
          <p:nvPr/>
        </p:nvSpPr>
        <p:spPr>
          <a:xfrm>
            <a:off x="286264" y="671436"/>
            <a:ext cx="3077332" cy="28123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Academic Curriculum Vitae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B8AB062-DED8-4CE5-B5DF-058946413EFF}"/>
              </a:ext>
            </a:extLst>
          </p:cNvPr>
          <p:cNvSpPr/>
          <p:nvPr/>
        </p:nvSpPr>
        <p:spPr>
          <a:xfrm>
            <a:off x="3175" y="10674972"/>
            <a:ext cx="75565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4" tIns="49347" rIns="98694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14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05692086-FFAE-4673-863B-105D4E27C659}"/>
              </a:ext>
            </a:extLst>
          </p:cNvPr>
          <p:cNvSpPr/>
          <p:nvPr/>
        </p:nvSpPr>
        <p:spPr>
          <a:xfrm>
            <a:off x="-1" y="1594691"/>
            <a:ext cx="3850614" cy="229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895E500D-E211-41E0-A599-72BDA5685DA1}"/>
              </a:ext>
            </a:extLst>
          </p:cNvPr>
          <p:cNvSpPr txBox="1"/>
          <p:nvPr/>
        </p:nvSpPr>
        <p:spPr>
          <a:xfrm>
            <a:off x="36373" y="1834947"/>
            <a:ext cx="384080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Postdoc fellow (2021 – current) </a:t>
            </a:r>
            <a:r>
              <a:rPr lang="en-US" sz="1100" dirty="0"/>
              <a:t>Stellenbosch University. </a:t>
            </a:r>
            <a:r>
              <a:rPr lang="en-US" sz="1100" b="1" dirty="0"/>
              <a:t>Host: Prof. Rob Warren.</a:t>
            </a:r>
          </a:p>
          <a:p>
            <a:pPr marL="92075" algn="just"/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 Postdoc in Clinical Research and Infectious Disease (2020 – 2021). </a:t>
            </a:r>
            <a:r>
              <a:rPr lang="en-US" sz="1100" dirty="0"/>
              <a:t>Oswaldo Cruz Foundation at the National Institute of Infectious Diseases Evandro Chagas. </a:t>
            </a:r>
            <a:r>
              <a:rPr lang="en-US" sz="1100" b="1" dirty="0"/>
              <a:t>Host: Dr. Beatriz </a:t>
            </a:r>
            <a:r>
              <a:rPr lang="en-US" sz="1100" b="1" dirty="0" err="1"/>
              <a:t>Grinsztejn</a:t>
            </a:r>
            <a:r>
              <a:rPr lang="en-US" sz="1100" b="1" dirty="0"/>
              <a:t>.</a:t>
            </a:r>
          </a:p>
          <a:p>
            <a:pPr marL="92075" algn="just"/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PhD in Microbiology (2014 – 2018).</a:t>
            </a:r>
          </a:p>
          <a:p>
            <a:pPr marL="187325" algn="just"/>
            <a:r>
              <a:rPr lang="en-US" sz="1100" dirty="0"/>
              <a:t>Federal University of Rio de Janeiro (Brazil) and Paris-Sud-11 University (France). </a:t>
            </a:r>
            <a:r>
              <a:rPr lang="en-US" sz="1100" b="1" dirty="0"/>
              <a:t>Supervisors: Prof. </a:t>
            </a:r>
            <a:r>
              <a:rPr lang="pt-BR" sz="1100" b="1" dirty="0"/>
              <a:t>Rafael Duarte, Prof. Karla Lima, Prof. Christophe Sola, </a:t>
            </a:r>
            <a:r>
              <a:rPr lang="pt-BR" sz="1100" b="1" dirty="0" err="1"/>
              <a:t>and</a:t>
            </a:r>
            <a:r>
              <a:rPr lang="pt-BR" sz="1100" b="1" dirty="0"/>
              <a:t> Dr. Philip </a:t>
            </a:r>
            <a:r>
              <a:rPr lang="pt-BR" sz="1100" b="1" dirty="0" err="1"/>
              <a:t>Suffys</a:t>
            </a:r>
            <a:r>
              <a:rPr lang="pt-BR" sz="1100" b="1" dirty="0"/>
              <a:t>.</a:t>
            </a:r>
          </a:p>
          <a:p>
            <a:pPr marL="187325" algn="just"/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Masters in Parasite Biology in Amazon </a:t>
            </a:r>
            <a:r>
              <a:rPr lang="pt-BR" sz="1100" b="1" dirty="0"/>
              <a:t>(2010 – 2012).</a:t>
            </a:r>
          </a:p>
          <a:p>
            <a:pPr marL="187325" algn="just"/>
            <a:r>
              <a:rPr lang="en-US" sz="1100" dirty="0"/>
              <a:t>State University do Pará. </a:t>
            </a:r>
            <a:r>
              <a:rPr lang="pt-BR" sz="1100" b="1" dirty="0"/>
              <a:t>Supervisor: Karla Lima. </a:t>
            </a:r>
          </a:p>
          <a:p>
            <a:pPr marL="187325" algn="just"/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Bachelors in Biology </a:t>
            </a:r>
            <a:r>
              <a:rPr lang="pt-BR" sz="1100" b="1" dirty="0"/>
              <a:t>(2006 – 2010).</a:t>
            </a:r>
            <a:r>
              <a:rPr lang="en-US" sz="1100" dirty="0"/>
              <a:t> Federal University of Pará. </a:t>
            </a:r>
            <a:r>
              <a:rPr lang="pt-BR" sz="1100" b="1" dirty="0"/>
              <a:t>Supervisor: Prof. Karla Lima. </a:t>
            </a:r>
            <a:endParaRPr lang="en-US" sz="1100" b="1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F09590EC-71B5-4DC5-9271-8F10156E5528}"/>
              </a:ext>
            </a:extLst>
          </p:cNvPr>
          <p:cNvSpPr/>
          <p:nvPr/>
        </p:nvSpPr>
        <p:spPr>
          <a:xfrm>
            <a:off x="3893820" y="1594602"/>
            <a:ext cx="3665854" cy="230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4A1F254-01B5-4BFB-B228-6494D3DAB104}"/>
              </a:ext>
            </a:extLst>
          </p:cNvPr>
          <p:cNvSpPr txBox="1"/>
          <p:nvPr/>
        </p:nvSpPr>
        <p:spPr>
          <a:xfrm>
            <a:off x="3776662" y="1816168"/>
            <a:ext cx="3779838" cy="8171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050" b="1" dirty="0"/>
              <a:t>Stellenbosch University, Cape Town, South Africa (2021-current).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Postdoctoral researcher.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Clinical Trial Laboratory Coordinator.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Scientific communication.</a:t>
            </a:r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050" b="1" dirty="0"/>
              <a:t>Laboratory of Bacteriology and Bioassays at National Institute of Infectious Diseases Evandro Chagas - Oswaldo Cruz Foundation, Rio de Janeiro-RJ, Brazil (2019-2021).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Postdoctoral researcher.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Lab technologist to the AIDS Clinical Trials Group (ACTG).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Lab technologist to the TB-ALLIANCE  Group.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en-US" sz="1050" dirty="0"/>
              <a:t>Activities: routine diagnostics for Mycobacterias at the Municipal and Regional levels.</a:t>
            </a:r>
          </a:p>
          <a:p>
            <a:pPr marL="18732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050" b="1" dirty="0"/>
              <a:t> Education consultant at </a:t>
            </a:r>
            <a:r>
              <a:rPr lang="en-US" sz="1050" b="1" dirty="0" err="1"/>
              <a:t>UpGrad</a:t>
            </a:r>
            <a:r>
              <a:rPr lang="en-US" sz="1050" b="1" dirty="0"/>
              <a:t> for Liverpool John </a:t>
            </a:r>
            <a:r>
              <a:rPr lang="en-US" sz="1050" b="1" dirty="0" err="1"/>
              <a:t>Moores</a:t>
            </a:r>
            <a:r>
              <a:rPr lang="en-US" sz="1050" b="1" dirty="0"/>
              <a:t> University (2020-Current). </a:t>
            </a:r>
            <a:r>
              <a:rPr lang="en-US" sz="900" dirty="0"/>
              <a:t>Supervising and teaching.</a:t>
            </a:r>
          </a:p>
          <a:p>
            <a:pPr marL="92075" algn="just"/>
            <a:endParaRPr lang="pt-BR" sz="4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PhD Fellow, Coordenação de Aperfeiçoamento de Pessoal de Nível Superior (CAPES) </a:t>
            </a:r>
            <a:r>
              <a:rPr lang="pt-BR" sz="1050" b="1" dirty="0" err="1"/>
              <a:t>at</a:t>
            </a:r>
            <a:r>
              <a:rPr lang="pt-BR" sz="1050" b="1" dirty="0"/>
              <a:t> </a:t>
            </a:r>
            <a:r>
              <a:rPr lang="en-US" sz="1050" b="1" dirty="0"/>
              <a:t>Federal University of Rio de Janeiro, Brazil (2014-2018). </a:t>
            </a:r>
            <a:r>
              <a:rPr lang="en-US" sz="900" dirty="0"/>
              <a:t>Worked exclusively in PhD activities i.e.  research, experiments in Molecular Biology, teaching, reporting and publications.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PhD Fellow, Conselho Nacional de Desenvolvimento Científico e Tecnológico (CNPq) </a:t>
            </a:r>
            <a:r>
              <a:rPr lang="pt-BR" sz="1050" b="1" dirty="0" err="1"/>
              <a:t>at</a:t>
            </a:r>
            <a:r>
              <a:rPr lang="pt-BR" sz="1050" b="1" dirty="0"/>
              <a:t> Paris Sud-11 </a:t>
            </a:r>
            <a:r>
              <a:rPr lang="pt-BR" sz="1050" b="1" dirty="0" err="1"/>
              <a:t>University</a:t>
            </a:r>
            <a:r>
              <a:rPr lang="pt-BR" sz="1050" b="1" dirty="0"/>
              <a:t>, France (2015-2018). </a:t>
            </a:r>
            <a:r>
              <a:rPr lang="en-US" sz="900" dirty="0"/>
              <a:t>Worked exclusively in PhD activities i.e.  research, experiments in Molecular Biology, teaching, reporting and publications.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 </a:t>
            </a:r>
            <a:r>
              <a:rPr lang="pt-BR" sz="1050" b="1" dirty="0" err="1"/>
              <a:t>Teaching</a:t>
            </a:r>
            <a:r>
              <a:rPr lang="pt-BR" sz="1050" b="1" dirty="0"/>
              <a:t> Fellow, Coordenação de Aperfeiçoamento de Pessoal de Nível Superior (CAPES) </a:t>
            </a:r>
            <a:r>
              <a:rPr lang="pt-BR" sz="1050" b="1" dirty="0" err="1"/>
              <a:t>at</a:t>
            </a:r>
            <a:r>
              <a:rPr lang="pt-BR" sz="1050" b="1" dirty="0"/>
              <a:t> </a:t>
            </a:r>
            <a:r>
              <a:rPr lang="en-US" sz="1050" b="1" dirty="0"/>
              <a:t>Federal University of Pará and State University of Pará (2013 – 2014). </a:t>
            </a:r>
            <a:r>
              <a:rPr lang="en-US" sz="900" dirty="0"/>
              <a:t>Taught “Biology Education” for Pedagogic classes and “Biology” courses in Natural Sciences.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 </a:t>
            </a:r>
            <a:r>
              <a:rPr lang="pt-BR" sz="1050" b="1" dirty="0" err="1"/>
              <a:t>Teaching</a:t>
            </a:r>
            <a:r>
              <a:rPr lang="pt-BR" sz="1050" b="1" dirty="0"/>
              <a:t> Fellow, Coordenação de Aperfeiçoamento de Pessoal de Nível Superior (CAPES) </a:t>
            </a:r>
            <a:r>
              <a:rPr lang="pt-BR" sz="1050" b="1" dirty="0" err="1"/>
              <a:t>at</a:t>
            </a:r>
            <a:r>
              <a:rPr lang="pt-BR" sz="1050" b="1" dirty="0"/>
              <a:t> </a:t>
            </a:r>
            <a:r>
              <a:rPr lang="pt-BR" sz="1050" b="1" dirty="0" err="1"/>
              <a:t>State</a:t>
            </a:r>
            <a:r>
              <a:rPr lang="pt-BR" sz="1050" b="1" dirty="0"/>
              <a:t> </a:t>
            </a:r>
            <a:r>
              <a:rPr lang="pt-BR" sz="1050" b="1" dirty="0" err="1"/>
              <a:t>University</a:t>
            </a:r>
            <a:r>
              <a:rPr lang="pt-BR" sz="1050" b="1" dirty="0"/>
              <a:t> </a:t>
            </a:r>
            <a:r>
              <a:rPr lang="pt-BR" sz="1050" b="1" dirty="0" err="1"/>
              <a:t>of</a:t>
            </a:r>
            <a:r>
              <a:rPr lang="pt-BR" sz="1050" b="1" dirty="0"/>
              <a:t> Pará (2011-2013). </a:t>
            </a:r>
            <a:r>
              <a:rPr lang="en-US" sz="900" dirty="0"/>
              <a:t>Taught “Molecular Methods of Bacterial Typing” to Master's students and “Topics in Biology” to Biology students.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 Masters Fellow, Coordenação de Aperfeiçoamento de Pessoal de Nível Superior (CAPES) (2010-2012) </a:t>
            </a:r>
            <a:r>
              <a:rPr lang="pt-BR" sz="1050" b="1" dirty="0" err="1"/>
              <a:t>at</a:t>
            </a:r>
            <a:r>
              <a:rPr lang="pt-BR" sz="1050" b="1" dirty="0"/>
              <a:t> </a:t>
            </a:r>
            <a:r>
              <a:rPr lang="pt-BR" sz="1050" b="1" dirty="0" err="1"/>
              <a:t>State</a:t>
            </a:r>
            <a:r>
              <a:rPr lang="pt-BR" sz="1050" b="1" dirty="0"/>
              <a:t> </a:t>
            </a:r>
            <a:r>
              <a:rPr lang="pt-BR" sz="1050" b="1" dirty="0" err="1"/>
              <a:t>University</a:t>
            </a:r>
            <a:r>
              <a:rPr lang="pt-BR" sz="1050" b="1" dirty="0"/>
              <a:t> </a:t>
            </a:r>
            <a:r>
              <a:rPr lang="pt-BR" sz="1050" b="1" dirty="0" err="1"/>
              <a:t>of</a:t>
            </a:r>
            <a:r>
              <a:rPr lang="pt-BR" sz="1050" b="1" dirty="0"/>
              <a:t> Pará. </a:t>
            </a:r>
            <a:r>
              <a:rPr lang="en-US" sz="900" dirty="0"/>
              <a:t>Worked exclusively in Master's thesis activities i.e.  research, experiments, and teaching.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 </a:t>
            </a:r>
            <a:r>
              <a:rPr lang="pt-BR" sz="1050" b="1" dirty="0" err="1"/>
              <a:t>Research</a:t>
            </a:r>
            <a:r>
              <a:rPr lang="pt-BR" sz="1050" b="1" dirty="0"/>
              <a:t> Fellow, Fundação Instituto Para o Desenvolvimento da Amazônia (FIDESA) </a:t>
            </a:r>
            <a:r>
              <a:rPr lang="pt-BR" sz="1050" b="1" dirty="0" err="1"/>
              <a:t>at</a:t>
            </a:r>
            <a:r>
              <a:rPr lang="pt-BR" sz="1050" b="1" dirty="0"/>
              <a:t> Evandro Chagas </a:t>
            </a:r>
            <a:r>
              <a:rPr lang="pt-BR" sz="1050" b="1" dirty="0" err="1"/>
              <a:t>Institute</a:t>
            </a:r>
            <a:r>
              <a:rPr lang="pt-BR" sz="1050" b="1" dirty="0"/>
              <a:t> (2012-2013). </a:t>
            </a:r>
            <a:r>
              <a:rPr lang="en-US" sz="900" dirty="0"/>
              <a:t>Worked on the molecular modeling of TB drug resistance.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 </a:t>
            </a:r>
            <a:r>
              <a:rPr lang="pt-BR" sz="1050" b="1" dirty="0" err="1"/>
              <a:t>Bachelors</a:t>
            </a:r>
            <a:r>
              <a:rPr lang="pt-BR" sz="1050" b="1" dirty="0"/>
              <a:t> Fellow, Conselho Nacional de Desenvolvimento Científico e Tecnológico (CNPq) </a:t>
            </a:r>
            <a:r>
              <a:rPr lang="pt-BR" sz="1050" b="1" dirty="0" err="1"/>
              <a:t>at</a:t>
            </a:r>
            <a:r>
              <a:rPr lang="pt-BR" sz="1050" b="1" dirty="0"/>
              <a:t> Evandro Chagas </a:t>
            </a:r>
            <a:r>
              <a:rPr lang="pt-BR" sz="1050" b="1" dirty="0" err="1"/>
              <a:t>Institute</a:t>
            </a:r>
            <a:r>
              <a:rPr lang="pt-BR" sz="1050" b="1" dirty="0"/>
              <a:t> (2009–2010). </a:t>
            </a:r>
            <a:r>
              <a:rPr lang="en-US" sz="900" dirty="0"/>
              <a:t>Worked in a Scientific Initiation program on the application of molecular tools to bacterial typing.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050" b="1" dirty="0"/>
              <a:t> </a:t>
            </a:r>
            <a:r>
              <a:rPr lang="pt-BR" sz="1050" b="1" dirty="0" err="1"/>
              <a:t>Internship</a:t>
            </a:r>
            <a:r>
              <a:rPr lang="pt-BR" sz="1050" b="1" dirty="0"/>
              <a:t>, Centro de Integração Empresa-Escola (CIEFF) </a:t>
            </a:r>
            <a:r>
              <a:rPr lang="pt-BR" sz="1050" b="1" dirty="0" err="1"/>
              <a:t>at</a:t>
            </a:r>
            <a:r>
              <a:rPr lang="pt-BR" sz="1050" b="1" dirty="0"/>
              <a:t> Evandro Chagas </a:t>
            </a:r>
            <a:r>
              <a:rPr lang="pt-BR" sz="1050" b="1" dirty="0" err="1"/>
              <a:t>Institute</a:t>
            </a:r>
            <a:r>
              <a:rPr lang="pt-BR" sz="1050" b="1" dirty="0"/>
              <a:t> (2008–2009). </a:t>
            </a:r>
            <a:r>
              <a:rPr lang="en-US" sz="900" dirty="0"/>
              <a:t>Worked in a Scientific Initiation program on the application of molecular tools to bacterial typing.</a:t>
            </a:r>
            <a:endParaRPr lang="en-US" sz="1050" dirty="0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630C719-B368-4284-B76C-4D2A6C003BA2}"/>
              </a:ext>
            </a:extLst>
          </p:cNvPr>
          <p:cNvSpPr/>
          <p:nvPr/>
        </p:nvSpPr>
        <p:spPr>
          <a:xfrm>
            <a:off x="-2474" y="5020605"/>
            <a:ext cx="3870031" cy="221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AWARDS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A8FFDAB-1701-4B31-9547-7E7ECAE19B54}"/>
              </a:ext>
            </a:extLst>
          </p:cNvPr>
          <p:cNvSpPr txBox="1"/>
          <p:nvPr/>
        </p:nvSpPr>
        <p:spPr>
          <a:xfrm>
            <a:off x="6987624" y="5946"/>
            <a:ext cx="59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Page 1/2</a:t>
            </a:r>
          </a:p>
        </p:txBody>
      </p:sp>
      <p:sp>
        <p:nvSpPr>
          <p:cNvPr id="83" name="TextBox 17">
            <a:extLst>
              <a:ext uri="{FF2B5EF4-FFF2-40B4-BE49-F238E27FC236}">
                <a16:creationId xmlns:a16="http://schemas.microsoft.com/office/drawing/2014/main" id="{467FE379-B7DA-4AE2-8712-FAE3F26711FB}"/>
              </a:ext>
            </a:extLst>
          </p:cNvPr>
          <p:cNvSpPr txBox="1"/>
          <p:nvPr/>
        </p:nvSpPr>
        <p:spPr>
          <a:xfrm>
            <a:off x="-12793" y="5265070"/>
            <a:ext cx="3779837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Best Oral Presentation</a:t>
            </a:r>
          </a:p>
          <a:p>
            <a:pPr marL="182563" algn="just"/>
            <a:r>
              <a:rPr lang="en-US" sz="1100" dirty="0"/>
              <a:t>American Society for Microbiology. 2017.</a:t>
            </a:r>
          </a:p>
          <a:p>
            <a:pPr marL="182563" algn="just"/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Best Thesis Supervisor (1st position)</a:t>
            </a:r>
          </a:p>
          <a:p>
            <a:pPr marL="182563" algn="just"/>
            <a:r>
              <a:rPr lang="en-US" sz="1100" dirty="0"/>
              <a:t>State University of Pará. 2015.</a:t>
            </a:r>
          </a:p>
          <a:p>
            <a:pPr marL="182563" algn="just"/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Honorable mention</a:t>
            </a:r>
          </a:p>
          <a:p>
            <a:pPr marL="182563" algn="just"/>
            <a:r>
              <a:rPr lang="en-US" sz="1100" dirty="0"/>
              <a:t>Brazilian society for Microbiology. 2011.</a:t>
            </a:r>
          </a:p>
          <a:p>
            <a:pPr marL="182563" algn="just"/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Awarded work (grade 9.0/10.0)</a:t>
            </a:r>
          </a:p>
          <a:p>
            <a:pPr marL="182563" algn="just"/>
            <a:r>
              <a:rPr lang="en-US" sz="1100" dirty="0"/>
              <a:t>Title: “</a:t>
            </a:r>
            <a:r>
              <a:rPr lang="en-US" sz="1100" dirty="0" err="1"/>
              <a:t>Infecções</a:t>
            </a:r>
            <a:r>
              <a:rPr lang="en-US" sz="1100" dirty="0"/>
              <a:t> </a:t>
            </a:r>
            <a:r>
              <a:rPr lang="en-US" sz="1100" dirty="0" err="1"/>
              <a:t>pulmonares</a:t>
            </a:r>
            <a:r>
              <a:rPr lang="en-US" sz="1100" dirty="0"/>
              <a:t> </a:t>
            </a:r>
            <a:r>
              <a:rPr lang="en-US" sz="1100" dirty="0" err="1"/>
              <a:t>associadas</a:t>
            </a:r>
            <a:r>
              <a:rPr lang="en-US" sz="1100" dirty="0"/>
              <a:t> </a:t>
            </a:r>
            <a:r>
              <a:rPr lang="en-US" sz="1100" dirty="0" err="1"/>
              <a:t>ao</a:t>
            </a:r>
            <a:r>
              <a:rPr lang="en-US" sz="1100" dirty="0"/>
              <a:t> </a:t>
            </a:r>
            <a:r>
              <a:rPr lang="en-US" sz="1100" i="1" dirty="0"/>
              <a:t>Mycobacterium </a:t>
            </a:r>
            <a:r>
              <a:rPr lang="en-US" sz="1100" i="1" dirty="0" err="1"/>
              <a:t>massiliense</a:t>
            </a:r>
            <a:r>
              <a:rPr lang="en-US" sz="1100" i="1" dirty="0"/>
              <a:t>, M. </a:t>
            </a:r>
            <a:r>
              <a:rPr lang="en-US" sz="1100" i="1" dirty="0" err="1"/>
              <a:t>abscessus</a:t>
            </a:r>
            <a:r>
              <a:rPr lang="en-US" sz="1100" dirty="0"/>
              <a:t>, IX Jornada de </a:t>
            </a:r>
            <a:r>
              <a:rPr lang="en-US" sz="1100" dirty="0" err="1"/>
              <a:t>Doenças</a:t>
            </a:r>
            <a:r>
              <a:rPr lang="en-US" sz="1100" dirty="0"/>
              <a:t> </a:t>
            </a:r>
            <a:r>
              <a:rPr lang="en-US" sz="1100" dirty="0" err="1"/>
              <a:t>Tropicais</a:t>
            </a:r>
            <a:r>
              <a:rPr lang="en-US" sz="1100" dirty="0"/>
              <a:t> do </a:t>
            </a:r>
            <a:r>
              <a:rPr lang="en-US" sz="1100" dirty="0" err="1"/>
              <a:t>Baixo</a:t>
            </a:r>
            <a:r>
              <a:rPr lang="en-US" sz="1100" dirty="0"/>
              <a:t> Amazonas. 2008</a:t>
            </a:r>
            <a:r>
              <a:rPr lang="en-US" sz="1100" b="1" dirty="0"/>
              <a:t>.</a:t>
            </a:r>
            <a:endParaRPr lang="en-US" sz="1100" dirty="0"/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5A5E74C6-1F7C-44E7-8A1A-8939C7127E52}"/>
              </a:ext>
            </a:extLst>
          </p:cNvPr>
          <p:cNvSpPr/>
          <p:nvPr/>
        </p:nvSpPr>
        <p:spPr>
          <a:xfrm>
            <a:off x="-12793" y="7275726"/>
            <a:ext cx="3870032" cy="221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OTHER PROFESSIONAL ACTIVITIES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D130CEAC-5DF4-4E01-BC9D-7E814294C84F}"/>
              </a:ext>
            </a:extLst>
          </p:cNvPr>
          <p:cNvSpPr txBox="1"/>
          <p:nvPr/>
        </p:nvSpPr>
        <p:spPr>
          <a:xfrm>
            <a:off x="-5266" y="7557635"/>
            <a:ext cx="3846067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 Periodical reviewer</a:t>
            </a:r>
          </a:p>
          <a:p>
            <a:pPr marL="182563" algn="just"/>
            <a:r>
              <a:rPr lang="pt-BR" sz="1100" dirty="0"/>
              <a:t>Memorias do Instituto Oswaldo Cruz, </a:t>
            </a:r>
            <a:r>
              <a:rPr lang="pt-BR" sz="1100" dirty="0" err="1"/>
              <a:t>Infectious</a:t>
            </a:r>
            <a:r>
              <a:rPr lang="pt-BR" sz="1100" dirty="0"/>
              <a:t> </a:t>
            </a:r>
            <a:r>
              <a:rPr lang="pt-BR" sz="1100" dirty="0" err="1"/>
              <a:t>Genetic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Evolution, Tuberculosis, BMC </a:t>
            </a:r>
            <a:r>
              <a:rPr lang="pt-BR" sz="1100" dirty="0" err="1"/>
              <a:t>Infectious</a:t>
            </a:r>
            <a:r>
              <a:rPr lang="pt-BR" sz="1100" dirty="0"/>
              <a:t> </a:t>
            </a:r>
            <a:r>
              <a:rPr lang="pt-BR" sz="1100" dirty="0" err="1"/>
              <a:t>Disease</a:t>
            </a:r>
            <a:r>
              <a:rPr lang="pt-BR" sz="1100" dirty="0"/>
              <a:t>, </a:t>
            </a:r>
            <a:r>
              <a:rPr lang="pt-BR" sz="1100" dirty="0" err="1"/>
              <a:t>Emerging</a:t>
            </a:r>
            <a:r>
              <a:rPr lang="pt-BR" sz="1100" dirty="0"/>
              <a:t> </a:t>
            </a:r>
            <a:r>
              <a:rPr lang="pt-BR" sz="1100" dirty="0" err="1"/>
              <a:t>Infectious</a:t>
            </a:r>
            <a:r>
              <a:rPr lang="pt-BR" sz="1100" dirty="0"/>
              <a:t> </a:t>
            </a:r>
            <a:r>
              <a:rPr lang="pt-BR" sz="1100" dirty="0" err="1"/>
              <a:t>Disease</a:t>
            </a:r>
            <a:r>
              <a:rPr lang="pt-BR" sz="1100" dirty="0"/>
              <a:t>.</a:t>
            </a:r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Attendance in Scientific Congresses</a:t>
            </a:r>
          </a:p>
          <a:p>
            <a:pPr marL="182563" algn="just"/>
            <a:r>
              <a:rPr lang="en-US" sz="1100" dirty="0"/>
              <a:t>32 (8 oral presentations); Training/courses (30); Scientific meeting organization (7).</a:t>
            </a:r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Member of the Research Ethics Committee</a:t>
            </a:r>
            <a:r>
              <a:rPr lang="en-US" sz="1100" dirty="0"/>
              <a:t> of the University Hospital Clementino Fraga Filho of the Federal University of Rio de Janeiro. 2017 – 2018.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7320234-4764-418D-B67B-69C4FFB9CE40}"/>
              </a:ext>
            </a:extLst>
          </p:cNvPr>
          <p:cNvSpPr/>
          <p:nvPr/>
        </p:nvSpPr>
        <p:spPr>
          <a:xfrm>
            <a:off x="-12793" y="9422872"/>
            <a:ext cx="3893822" cy="221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- PROFESSIONAL SUMMARY- 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6B156C63-11FF-4111-A03F-799DDAACF234}"/>
              </a:ext>
            </a:extLst>
          </p:cNvPr>
          <p:cNvSpPr txBox="1"/>
          <p:nvPr/>
        </p:nvSpPr>
        <p:spPr>
          <a:xfrm>
            <a:off x="-8124" y="9815824"/>
            <a:ext cx="38700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Publications: </a:t>
            </a:r>
            <a:r>
              <a:rPr lang="en-US" sz="1100" dirty="0"/>
              <a:t>37 (articles), 1 (book), 3 (chapters), 57 (abstracts).</a:t>
            </a:r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Supervision: </a:t>
            </a:r>
            <a:r>
              <a:rPr lang="en-US" sz="1100" dirty="0"/>
              <a:t>6 (bachelors/</a:t>
            </a:r>
            <a:r>
              <a:rPr lang="en-US" sz="1100" dirty="0" err="1"/>
              <a:t>honours</a:t>
            </a:r>
            <a:r>
              <a:rPr lang="en-US" sz="1100" dirty="0"/>
              <a:t>), 2 (masters), and 2 (PhD).</a:t>
            </a:r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Projects: </a:t>
            </a:r>
            <a:r>
              <a:rPr lang="en-US" sz="1100" dirty="0"/>
              <a:t>20 (in progress) + 7 (concluded).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8658A86-B0B3-4D2B-8B23-53E64BFF0D7F}"/>
              </a:ext>
            </a:extLst>
          </p:cNvPr>
          <p:cNvCxnSpPr>
            <a:cxnSpLocks/>
          </p:cNvCxnSpPr>
          <p:nvPr/>
        </p:nvCxnSpPr>
        <p:spPr>
          <a:xfrm>
            <a:off x="3873206" y="1589611"/>
            <a:ext cx="34330" cy="90853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13">
            <a:extLst>
              <a:ext uri="{FF2B5EF4-FFF2-40B4-BE49-F238E27FC236}">
                <a16:creationId xmlns:a16="http://schemas.microsoft.com/office/drawing/2014/main" id="{08A86C65-4251-9BF5-8719-DBC3441F14DF}"/>
              </a:ext>
            </a:extLst>
          </p:cNvPr>
          <p:cNvSpPr txBox="1"/>
          <p:nvPr/>
        </p:nvSpPr>
        <p:spPr>
          <a:xfrm>
            <a:off x="132741" y="1005566"/>
            <a:ext cx="338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900" i="0" dirty="0">
                <a:solidFill>
                  <a:schemeClr val="bg1"/>
                </a:solidFill>
                <a:effectLst/>
              </a:rPr>
              <a:t>Lattes: lattes.cnpq.br/4561326931035190</a:t>
            </a:r>
          </a:p>
          <a:p>
            <a:pPr algn="ctr"/>
            <a:r>
              <a:rPr lang="pt-BR" sz="900" dirty="0">
                <a:solidFill>
                  <a:schemeClr val="bg1"/>
                </a:solidFill>
              </a:rPr>
              <a:t>ORCID: </a:t>
            </a:r>
            <a:r>
              <a:rPr lang="en-US" sz="900" i="0" dirty="0">
                <a:solidFill>
                  <a:schemeClr val="bg1"/>
                </a:solidFill>
                <a:effectLst/>
              </a:rPr>
              <a:t>orcid.org/0000-0002-7445-6620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" name="Picture 5" descr="A person wearing glasses and a beige jacket&#10;&#10;AI-generated content may be incorrect.">
            <a:extLst>
              <a:ext uri="{FF2B5EF4-FFF2-40B4-BE49-F238E27FC236}">
                <a16:creationId xmlns:a16="http://schemas.microsoft.com/office/drawing/2014/main" id="{C3333668-9347-1F2E-E4F4-8945D8920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21599"/>
          <a:stretch/>
        </p:blipFill>
        <p:spPr>
          <a:xfrm>
            <a:off x="5798117" y="78378"/>
            <a:ext cx="1064538" cy="1318928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24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3989629-8A11-4795-B97B-E048679711E7}"/>
              </a:ext>
            </a:extLst>
          </p:cNvPr>
          <p:cNvSpPr/>
          <p:nvPr/>
        </p:nvSpPr>
        <p:spPr>
          <a:xfrm>
            <a:off x="78218" y="5485"/>
            <a:ext cx="4237857" cy="489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-BR" sz="2590" b="1" dirty="0">
                <a:solidFill>
                  <a:schemeClr val="bg1"/>
                </a:solidFill>
                <a:latin typeface="Georgia Pro Cond Black" panose="020B0604020202020204" pitchFamily="18" charset="0"/>
                <a:ea typeface="Calibri" panose="020F0502020204030204" pitchFamily="34" charset="0"/>
              </a:rPr>
              <a:t>Emilyn Costa Conceição</a:t>
            </a:r>
            <a:endParaRPr lang="pt-BR" sz="1133" b="1" dirty="0">
              <a:solidFill>
                <a:schemeClr val="bg1"/>
              </a:solidFill>
              <a:latin typeface="Georgia Pro Cond Black" panose="020B0604020202020204" pitchFamily="18" charset="0"/>
              <a:ea typeface="Calibri" panose="020F0502020204030204" pitchFamily="34" charset="0"/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B8AB062-DED8-4CE5-B5DF-058946413EFF}"/>
              </a:ext>
            </a:extLst>
          </p:cNvPr>
          <p:cNvSpPr/>
          <p:nvPr/>
        </p:nvSpPr>
        <p:spPr>
          <a:xfrm>
            <a:off x="3175" y="10674972"/>
            <a:ext cx="75565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4" tIns="49347" rIns="98694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14" dirty="0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630C719-B368-4284-B76C-4D2A6C003BA2}"/>
              </a:ext>
            </a:extLst>
          </p:cNvPr>
          <p:cNvSpPr/>
          <p:nvPr/>
        </p:nvSpPr>
        <p:spPr>
          <a:xfrm>
            <a:off x="0" y="2938272"/>
            <a:ext cx="7556500" cy="2569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PUBLICATION – MAIN PEER REVIEW PAPERS SINCE 2021 (19/42)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45C872D-DDD4-41C5-B519-5D0B28233F95}"/>
              </a:ext>
            </a:extLst>
          </p:cNvPr>
          <p:cNvSpPr txBox="1"/>
          <p:nvPr/>
        </p:nvSpPr>
        <p:spPr>
          <a:xfrm>
            <a:off x="-28193" y="3210429"/>
            <a:ext cx="7587867" cy="7317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MARCON, DM et al. 2024. Comprehensive Genomic Surveillance Reveals Transmission Profiles of Extensively Drug-resistant Tuberculosis Cases in Pará, Brazil in Frontiers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in Microbiology, v.15, 1-1.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CONCEIÇÃO, EC et al. 2024. A Genome-Focused Investigation Reveals the Emergence of a Mycobacterium Tuberculosis Strain Related to Multidrug-Resistant Tuberculosis in the Amazon Region of Brazil, </a:t>
            </a:r>
            <a:r>
              <a:rPr lang="en-ZA" sz="105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Microorganisms </a:t>
            </a:r>
            <a:r>
              <a:rPr lang="en-ZA" sz="105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2024, 12(9), 1817.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ROMAGNOLI, CP et al. 2024. Description of new species of </a:t>
            </a:r>
            <a:r>
              <a:rPr lang="en-US" sz="1050" i="1" dirty="0">
                <a:latin typeface="Calibri" panose="020F0502020204030204" pitchFamily="34" charset="0"/>
                <a:cs typeface="Calibri" panose="020F0502020204030204" pitchFamily="34" charset="0"/>
              </a:rPr>
              <a:t>Mycobacterium terrae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complex isolated from sewage at the São Paulo zoological park foundation in Brazil In Frontiers in Microbiology, v.15, 1-1.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COSTA, GF et al. 2023. Factors Associated with Tuberculosis Outcome in a Hyperendemic City in the North of Brazil In Healthcare, v.11, 508.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CONCEIÇÃO, EC et al. 2023. Genomic Diversity of the Rarely Observed Genotype of the </a:t>
            </a:r>
            <a:r>
              <a:rPr lang="en-US" sz="1050" i="1" dirty="0">
                <a:latin typeface="Calibri" panose="020F0502020204030204" pitchFamily="34" charset="0"/>
                <a:cs typeface="Calibri" panose="020F0502020204030204" pitchFamily="34" charset="0"/>
              </a:rPr>
              <a:t>Mycobacterium tuberculosis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  <a:r>
              <a:rPr lang="en-US" sz="1050" dirty="0"/>
              <a:t>Asian (CAS) Lineage 3 from North Brazil In Microorganisms, v.11, 132-10.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ANSELMO, LMP et al. 2023. New insights on tuberculosis transmission dynamics and drug susceptibility profiles among the prison population in Southern Brazil based on whole-genome sequencing In </a:t>
            </a:r>
            <a:r>
              <a:rPr lang="en-US" sz="1050" dirty="0" err="1"/>
              <a:t>Sociedade</a:t>
            </a:r>
            <a:r>
              <a:rPr lang="en-US" sz="1050" dirty="0"/>
              <a:t> </a:t>
            </a:r>
            <a:r>
              <a:rPr lang="en-US" sz="1050" dirty="0" err="1"/>
              <a:t>Brasileira</a:t>
            </a:r>
            <a:r>
              <a:rPr lang="en-US" sz="1050" dirty="0"/>
              <a:t> De </a:t>
            </a:r>
            <a:r>
              <a:rPr lang="en-US" sz="1050" dirty="0" err="1"/>
              <a:t>Medicina</a:t>
            </a:r>
            <a:r>
              <a:rPr lang="en-US" sz="1050" dirty="0"/>
              <a:t> Tropical, v.56, 1-8.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MESQUITA, CR et al. 2023. Spatial Analysis of Tuberculosis Patient Flow in a Neglected Region of Northern Brazil In Tropical Medicine And Infectious Disease, v.8, 397.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IÚDICE, TNS et al. 2023. The Role of GeneXpert® for Tuberculosis Diagnostics in Brazil: An Examination from a Historical and Epidemiological Perspective In Tropical Medicine And Infectious Disease, v.8, 483.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TU, PHT et al. 2022. Bedaquiline resistance probability to guide treatment decision making for rifampicin-resistant tuberculosis: insights from a qualitative study In BMC Infectious Diseases, v.22, 876-87.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SOUSA, EO et al. 2022. Laboratory-based study of drug resistance and genotypic profile of multidrug-resistant tuberculosis isolates in Salvador, Bahia, Brazil In </a:t>
            </a:r>
            <a:r>
              <a:rPr lang="en-US" sz="1050" dirty="0" err="1"/>
              <a:t>Sociedade</a:t>
            </a:r>
            <a:r>
              <a:rPr lang="en-US" sz="1050" dirty="0"/>
              <a:t> </a:t>
            </a:r>
            <a:r>
              <a:rPr lang="en-US" sz="1050" dirty="0" err="1"/>
              <a:t>Brasileira</a:t>
            </a:r>
            <a:r>
              <a:rPr lang="en-US" sz="1050" dirty="0"/>
              <a:t> De </a:t>
            </a:r>
            <a:r>
              <a:rPr lang="en-US" sz="1050" dirty="0" err="1"/>
              <a:t>Medicina</a:t>
            </a:r>
            <a:r>
              <a:rPr lang="en-US" sz="1050" dirty="0"/>
              <a:t> Tropical. v.55, 1-10.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VAN RIE, A et al. 2022. Sequencing Mycobacteria and Algorithm-determined Resistant Tuberculosis Treatment (SMARTT): a study protocol for a phase IV pragmatic randomized controlled patient management strategy trial In Trials, v.23, 864-13.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GARCEZ, JCD et al. 2022. Surveillance Quality Indicators Highlight the Need for Improving Tuberculosis Diagnostics and Monitoring in a Hyperendemic Area of the Brazilian Amazon Region In Tropical Medicine And Infectious Disease, v.7, 165-177.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SHARMA, A et al. 2022. Tuberculosis drug resistance profiling based on machine learning: A literature review In Brazilian Journal of Infectious Diseases.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MESQUITA, CR et al. 2021. A Clinical-Epidemiological and Geospatial Study of Tuberculosis in a Neglected Area in the Amazonian Region Highlights the Urgent Need for Control Measures In International Journal of Environmental Research and Public Health, v.18, 1335.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FERREIRA, ALS et al 2021. Analysis of Deaths Occurred in Households during the Pandemic by COVID-19 in a Brazilian Amazon Region: An Epidemiological Approach In International Journal Of Tropical Disease &amp; Health, v.42, 1-12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FERNANDES, HM et al. 2021. COVID-19 Treatment Mycobacterial Infections: Better Safe than Sorry? In Infection Control and Hospital Epidemiology, v.124, 1-8.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MENARDO, F et al. 2021. Local adaptation in populations of </a:t>
            </a:r>
            <a:r>
              <a:rPr lang="en-US" sz="1050" i="1" dirty="0"/>
              <a:t>Mycobacterium tuberculosis</a:t>
            </a:r>
            <a:r>
              <a:rPr lang="en-US" sz="1050" dirty="0"/>
              <a:t> endemic to the Indian Ocean Rim In F1000RESEARCH, v.10, 60.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CONCEIÇÃO, EC et al. 2021. Molecular epidemiology of Mycobacterium tuberculosis in Brazil before the whole genome sequencing era: a literature review In </a:t>
            </a:r>
            <a:r>
              <a:rPr lang="en-US" sz="1050" dirty="0" err="1"/>
              <a:t>Memorias</a:t>
            </a:r>
            <a:r>
              <a:rPr lang="en-US" sz="1050" dirty="0"/>
              <a:t> Do Instituto Oswaldo Cruz, v.116, 1-14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MACHADO, E et al. 2021. Whole-Genome Sequences of </a:t>
            </a:r>
            <a:r>
              <a:rPr lang="en-US" sz="1050" i="1" dirty="0"/>
              <a:t>Mycobacterium </a:t>
            </a:r>
            <a:r>
              <a:rPr lang="en-US" sz="1050" i="1" dirty="0" err="1"/>
              <a:t>abscessus</a:t>
            </a:r>
            <a:r>
              <a:rPr lang="en-US" sz="1050" i="1" dirty="0"/>
              <a:t> subsp. </a:t>
            </a:r>
            <a:r>
              <a:rPr lang="en-US" sz="1050" dirty="0"/>
              <a:t>Isolates from Brazil In Microbiology Resource Announcements, v.10, 1-3.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B77D9F-65D0-473E-9911-647BB6C886C1}"/>
              </a:ext>
            </a:extLst>
          </p:cNvPr>
          <p:cNvSpPr txBox="1"/>
          <p:nvPr/>
        </p:nvSpPr>
        <p:spPr>
          <a:xfrm>
            <a:off x="6987624" y="5946"/>
            <a:ext cx="59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Page 2/2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4E3D8C8F-9391-4466-8197-4ED0556F5D9A}"/>
              </a:ext>
            </a:extLst>
          </p:cNvPr>
          <p:cNvSpPr/>
          <p:nvPr/>
        </p:nvSpPr>
        <p:spPr>
          <a:xfrm>
            <a:off x="0" y="8346"/>
            <a:ext cx="7556500" cy="2509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MAIN SKILLS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D846CC01-31B9-448B-AF03-F85D3EF27C6A}"/>
              </a:ext>
            </a:extLst>
          </p:cNvPr>
          <p:cNvSpPr txBox="1"/>
          <p:nvPr/>
        </p:nvSpPr>
        <p:spPr>
          <a:xfrm>
            <a:off x="0" y="307392"/>
            <a:ext cx="3660065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 Mycobacteriology</a:t>
            </a:r>
          </a:p>
          <a:p>
            <a:pPr marL="182562" algn="just">
              <a:tabLst>
                <a:tab pos="182563" algn="l"/>
              </a:tabLst>
            </a:pPr>
            <a:r>
              <a:rPr lang="en-US" sz="1100" dirty="0" err="1"/>
              <a:t>Bacilloscopy</a:t>
            </a:r>
            <a:r>
              <a:rPr lang="en-US" sz="1100" dirty="0"/>
              <a:t>, sample decontamination, Culture (by LJ and MGIT), Drug susceptibility test (MGIT, LJ, and MIC), detection of latent TB by performing QuantiFERON® TB Gold IGRA test</a:t>
            </a:r>
          </a:p>
          <a:p>
            <a:pPr marL="182562" algn="just">
              <a:tabLst>
                <a:tab pos="182563" algn="l"/>
              </a:tabLst>
            </a:pPr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 Molecular Biology/Genotyping/Genomics</a:t>
            </a:r>
          </a:p>
          <a:p>
            <a:pPr marL="187325" algn="just"/>
            <a:r>
              <a:rPr lang="en-US" sz="1100" dirty="0"/>
              <a:t>Whole-Genome Sequencing, Sanger sequencing for bacterial identification, Spoligotyping, MIRU-VNTR, RFLP-IS6110, PFGE, Real Time PCR, MTB/RIF </a:t>
            </a:r>
            <a:r>
              <a:rPr lang="en-US" sz="1100" dirty="0" err="1"/>
              <a:t>Xpert</a:t>
            </a:r>
            <a:r>
              <a:rPr lang="en-US" sz="1100" dirty="0"/>
              <a:t>-Ultra, Genotype </a:t>
            </a:r>
            <a:r>
              <a:rPr lang="en-US" sz="1100" dirty="0" err="1"/>
              <a:t>MTBDRplus</a:t>
            </a:r>
            <a:r>
              <a:rPr lang="en-US" sz="1100" dirty="0"/>
              <a:t> and Genotype-</a:t>
            </a:r>
            <a:r>
              <a:rPr lang="en-US" sz="1100" dirty="0" err="1"/>
              <a:t>MTBDRsl</a:t>
            </a:r>
            <a:r>
              <a:rPr lang="en-US" sz="1100" dirty="0"/>
              <a:t>,  Genotype-NTM and </a:t>
            </a:r>
            <a:r>
              <a:rPr lang="en-US" sz="1100" dirty="0" err="1"/>
              <a:t>SpeedOligo</a:t>
            </a:r>
            <a:r>
              <a:rPr lang="en-US" sz="1100" dirty="0"/>
              <a:t>.</a:t>
            </a:r>
          </a:p>
          <a:p>
            <a:pPr marL="187325" algn="just"/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-BR" sz="1100" b="1" dirty="0" err="1"/>
              <a:t>Teaching</a:t>
            </a:r>
            <a:endParaRPr lang="pt-BR" sz="1100" b="1" dirty="0"/>
          </a:p>
          <a:p>
            <a:pPr marL="187325" algn="just"/>
            <a:r>
              <a:rPr lang="en-US" sz="1100" dirty="0"/>
              <a:t>Trainings, lectures, courses, thesis supervision.</a:t>
            </a:r>
          </a:p>
          <a:p>
            <a:pPr marL="187325" algn="just"/>
            <a:endParaRPr lang="en-US" sz="500" dirty="0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58880C1A-D9E2-4FBC-AC1B-155132E5EFBB}"/>
              </a:ext>
            </a:extLst>
          </p:cNvPr>
          <p:cNvSpPr txBox="1"/>
          <p:nvPr/>
        </p:nvSpPr>
        <p:spPr>
          <a:xfrm>
            <a:off x="3899611" y="274051"/>
            <a:ext cx="354124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 Basic bioinformatics software</a:t>
            </a:r>
          </a:p>
          <a:p>
            <a:pPr marL="182563" algn="just"/>
            <a:r>
              <a:rPr lang="en-US" sz="1100" dirty="0" err="1"/>
              <a:t>Bionumerics</a:t>
            </a:r>
            <a:r>
              <a:rPr lang="en-US" sz="1100" dirty="0"/>
              <a:t>, </a:t>
            </a:r>
            <a:r>
              <a:rPr lang="en-US" sz="1100" dirty="0" err="1"/>
              <a:t>Trimmomatic</a:t>
            </a:r>
            <a:r>
              <a:rPr lang="en-US" sz="1100" dirty="0"/>
              <a:t>, Spades, </a:t>
            </a:r>
            <a:r>
              <a:rPr lang="en-US" sz="1100" dirty="0" err="1"/>
              <a:t>Prokka</a:t>
            </a:r>
            <a:r>
              <a:rPr lang="en-US" sz="1100" dirty="0"/>
              <a:t>, Snippy, TB-Profiler, </a:t>
            </a:r>
            <a:r>
              <a:rPr lang="en-US" sz="1100" dirty="0" err="1"/>
              <a:t>Kvarq</a:t>
            </a:r>
            <a:r>
              <a:rPr lang="en-US" sz="1100" dirty="0"/>
              <a:t>, </a:t>
            </a:r>
            <a:r>
              <a:rPr lang="en-US" sz="1100" dirty="0" err="1"/>
              <a:t>Spotyping</a:t>
            </a:r>
            <a:r>
              <a:rPr lang="en-US" sz="1100" dirty="0"/>
              <a:t>, BWA, SAM tools, </a:t>
            </a:r>
            <a:r>
              <a:rPr lang="en-US" sz="1100" dirty="0" err="1"/>
              <a:t>itol</a:t>
            </a:r>
            <a:r>
              <a:rPr lang="en-US" sz="1100" dirty="0"/>
              <a:t>, and others. Pipeline analysis (</a:t>
            </a:r>
            <a:r>
              <a:rPr lang="en-US" sz="1100" dirty="0" err="1"/>
              <a:t>MTBSeq</a:t>
            </a:r>
            <a:r>
              <a:rPr lang="en-US" sz="1100" dirty="0"/>
              <a:t> and MAGMA). Familiarity with GitHub and open-source collaboration.</a:t>
            </a:r>
          </a:p>
          <a:p>
            <a:pPr marL="182563" algn="just"/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General Software</a:t>
            </a:r>
          </a:p>
          <a:p>
            <a:pPr marL="187325" algn="just"/>
            <a:r>
              <a:rPr lang="en-US" sz="1100" dirty="0"/>
              <a:t>Ubuntu Linux, Microsoft Windows, Microsoft Word, Excel, Access, PowerPoint.</a:t>
            </a:r>
          </a:p>
          <a:p>
            <a:pPr marL="187325" algn="just"/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Clinical Research Management</a:t>
            </a:r>
          </a:p>
          <a:p>
            <a:pPr marL="187325" algn="just"/>
            <a:r>
              <a:rPr lang="en-US" sz="1100" dirty="0"/>
              <a:t>Experience with RedCap, </a:t>
            </a:r>
            <a:r>
              <a:rPr lang="en-US" sz="1100" dirty="0" err="1"/>
              <a:t>Clickup</a:t>
            </a:r>
            <a:r>
              <a:rPr lang="en-US" sz="1100" dirty="0"/>
              <a:t> and other tools</a:t>
            </a:r>
          </a:p>
          <a:p>
            <a:pPr marL="187325" algn="just"/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en-US" sz="1100" b="1" dirty="0"/>
              <a:t>Scientific Communication</a:t>
            </a:r>
          </a:p>
          <a:p>
            <a:pPr marL="187325" algn="just"/>
            <a:r>
              <a:rPr lang="en-US" sz="1100" dirty="0"/>
              <a:t>Social Media and Scientific Journalism</a:t>
            </a:r>
          </a:p>
          <a:p>
            <a:pPr marL="187325" algn="just"/>
            <a:endParaRPr lang="en-US" sz="11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ED468-3FBE-4209-8305-FB24A32F1ED2}"/>
              </a:ext>
            </a:extLst>
          </p:cNvPr>
          <p:cNvSpPr txBox="1"/>
          <p:nvPr/>
        </p:nvSpPr>
        <p:spPr>
          <a:xfrm>
            <a:off x="6962607" y="30006"/>
            <a:ext cx="59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Page 2/2</a:t>
            </a:r>
          </a:p>
        </p:txBody>
      </p:sp>
    </p:spTree>
    <p:extLst>
      <p:ext uri="{BB962C8B-B14F-4D97-AF65-F5344CB8AC3E}">
        <p14:creationId xmlns:p14="http://schemas.microsoft.com/office/powerpoint/2010/main" val="285324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4041</TotalTime>
  <Words>1679</Words>
  <Application>Microsoft Macintosh PowerPoint</Application>
  <PresentationFormat>Custom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 Pro Cond Black</vt:lpstr>
      <vt:lpstr>Wingdings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Emilyn Costa</dc:creator>
  <cp:lastModifiedBy>Costa Conceicao, E, Dr [emilyncosta@sun.ac.za]</cp:lastModifiedBy>
  <cp:revision>140</cp:revision>
  <dcterms:created xsi:type="dcterms:W3CDTF">2019-01-23T00:37:39Z</dcterms:created>
  <dcterms:modified xsi:type="dcterms:W3CDTF">2025-04-28T13:38:39Z</dcterms:modified>
</cp:coreProperties>
</file>