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v/51uKmXpxNcYc08ZC1IunDfQ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360594-F92B-4014-8A3C-272D02E6ACDA}">
  <a:tblStyle styleId="{2E360594-F92B-4014-8A3C-272D02E6AC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verage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 is the “wrapper” (outer) function. This command returns 3.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WHERE comes after the FROM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variable that is an integer does not need ‘ticks’ around it, only strings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can use as many AND and OR statements as you like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IS NULL is useful to find missing data and IS NOT NULL filters out missing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26d8abf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726d8abf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WHERE comes after the FROM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variable that is an integer does not need ‘ticks’ around it, only strings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can use as many AND and OR statements as you like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IS NULL is useful to find missing data and IS NOT NULL filters out missing data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BETWEEN </a:t>
            </a:r>
            <a:r>
              <a:rPr lang="en">
                <a:highlight>
                  <a:srgbClr val="FFFFFF"/>
                </a:highlight>
              </a:rPr>
              <a:t>provides a shorthand for filtering values within a specified range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WHERE IN is used to filter for multiple specific values rather than writing many OR conditions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to search for a pattern in text rather than a specific word?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</a:t>
            </a:r>
            <a:r>
              <a:rPr lang="en"/>
              <a:t>atabase management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Simpler terms: Platform to access tables that are related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Relevance in DS: Send, retrieve, and organize information with queries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a737e04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a737e04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power of SQL” - draw specific information from all of these different tables in order to better: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Target an 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Recommend an item to you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SQL syntax will be in CAPS → better organization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450371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450371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complexity to queries to better tailor our output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DISTINCT returns null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 returns the number of non-missing entries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26d8abf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726d8abf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DISTINCT returns null values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8"/>
          <p:cNvGrpSpPr/>
          <p:nvPr/>
        </p:nvGrpSpPr>
        <p:grpSpPr>
          <a:xfrm flipH="1" rot="10800000">
            <a:off x="900" y="3856776"/>
            <a:ext cx="9143992" cy="1286720"/>
            <a:chOff x="900" y="0"/>
            <a:chExt cx="9143992" cy="1286720"/>
          </a:xfrm>
        </p:grpSpPr>
        <p:sp>
          <p:nvSpPr>
            <p:cNvPr id="23" name="Google Shape;23;p18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8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8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8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arn.datacamp.com/courses/introduction-to-sql" TargetMode="External"/><Relationship Id="rId4" Type="http://schemas.openxmlformats.org/officeDocument/2006/relationships/hyperlink" Target="https://www.w3schools.com/sq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ia.gov/library/publications/resources/the-world-factboo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Introduction to SQL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929125" y="348702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Emily Nomura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Combining DISTINCT and COUNT</a:t>
            </a: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3499375" y="4116525"/>
            <a:ext cx="3142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COUNT(DISTINCT area)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7"/>
          <p:cNvGraphicFramePr/>
          <p:nvPr/>
        </p:nvGraphicFramePr>
        <p:xfrm>
          <a:off x="1735850" y="17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146800"/>
                <a:gridCol w="1261600"/>
                <a:gridCol w="1012425"/>
                <a:gridCol w="1427725"/>
              </a:tblGrid>
              <a:tr h="11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population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area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unemployment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37,694,085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9,984,670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6.30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Chile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18,186,770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756,102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Colombia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49,084,841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1,138,910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9.30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37,487,816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null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5.79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7"/>
          <p:cNvSpPr txBox="1"/>
          <p:nvPr/>
        </p:nvSpPr>
        <p:spPr>
          <a:xfrm>
            <a:off x="1735850" y="1310200"/>
            <a:ext cx="5231400" cy="42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countries</a:t>
            </a:r>
            <a:endParaRPr b="0" i="0" sz="18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2230300" y="4259475"/>
            <a:ext cx="1078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Quiz Q!</a:t>
            </a:r>
            <a:endParaRPr b="1" i="0" sz="1800" u="none" cap="none" strike="noStrike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311700" y="445025"/>
            <a:ext cx="22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Filtering Rows</a:t>
            </a:r>
            <a:endParaRPr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2762400" y="1392275"/>
            <a:ext cx="2249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name, population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WHERE name = ‘Canada’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6414600" y="487625"/>
            <a:ext cx="23415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SELECT COUNT(*)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FROM countries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WHERE unemployment &lt; 7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AND area &gt; 1,000,000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04" name="Google Shape;204;p8"/>
          <p:cNvGraphicFramePr/>
          <p:nvPr/>
        </p:nvGraphicFramePr>
        <p:xfrm>
          <a:off x="6529375" y="15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678200"/>
              </a:tblGrid>
              <a:tr h="27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count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8"/>
          <p:cNvGraphicFramePr/>
          <p:nvPr/>
        </p:nvGraphicFramePr>
        <p:xfrm>
          <a:off x="2857863" y="23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146800"/>
                <a:gridCol w="1261600"/>
              </a:tblGrid>
              <a:tr h="11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population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37,694,085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37,487,816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8"/>
          <p:cNvSpPr txBox="1"/>
          <p:nvPr/>
        </p:nvSpPr>
        <p:spPr>
          <a:xfrm>
            <a:off x="311700" y="1392275"/>
            <a:ext cx="23415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equal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not equal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less than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greater than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less than or equal to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greater than or equal to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NULL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NOT NULL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8"/>
          <p:cNvCxnSpPr/>
          <p:nvPr/>
        </p:nvCxnSpPr>
        <p:spPr>
          <a:xfrm flipH="1" rot="10800000">
            <a:off x="5930225" y="1300375"/>
            <a:ext cx="21900" cy="328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8"/>
          <p:cNvSpPr txBox="1"/>
          <p:nvPr/>
        </p:nvSpPr>
        <p:spPr>
          <a:xfrm>
            <a:off x="6385638" y="2854975"/>
            <a:ext cx="23994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SELECT name, area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FROM countries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WHERE area IS NULL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6490788" y="36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817325"/>
                <a:gridCol w="7911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area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null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0" name="Google Shape;210;p8"/>
          <p:cNvCxnSpPr/>
          <p:nvPr/>
        </p:nvCxnSpPr>
        <p:spPr>
          <a:xfrm>
            <a:off x="6344038" y="2647050"/>
            <a:ext cx="2437200" cy="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26d8abf3f_0_2"/>
          <p:cNvSpPr txBox="1"/>
          <p:nvPr>
            <p:ph type="title"/>
          </p:nvPr>
        </p:nvSpPr>
        <p:spPr>
          <a:xfrm>
            <a:off x="311700" y="445025"/>
            <a:ext cx="22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Filtering Rows</a:t>
            </a:r>
            <a:endParaRPr/>
          </a:p>
        </p:txBody>
      </p:sp>
      <p:sp>
        <p:nvSpPr>
          <p:cNvPr id="216" name="Google Shape;216;g1726d8abf3f_0_2"/>
          <p:cNvSpPr txBox="1"/>
          <p:nvPr>
            <p:ph idx="1" type="body"/>
          </p:nvPr>
        </p:nvSpPr>
        <p:spPr>
          <a:xfrm>
            <a:off x="3501975" y="1392275"/>
            <a:ext cx="2249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name, population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WHERE name = ‘Canada’</a:t>
            </a:r>
            <a:endParaRPr sz="1400">
              <a:solidFill>
                <a:schemeClr val="accent5"/>
              </a:solidFill>
            </a:endParaRPr>
          </a:p>
        </p:txBody>
      </p:sp>
      <p:graphicFrame>
        <p:nvGraphicFramePr>
          <p:cNvPr id="217" name="Google Shape;217;g1726d8abf3f_0_2"/>
          <p:cNvGraphicFramePr/>
          <p:nvPr/>
        </p:nvGraphicFramePr>
        <p:xfrm>
          <a:off x="35019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146800"/>
                <a:gridCol w="1261600"/>
              </a:tblGrid>
              <a:tr h="33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population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37,694,085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37,487,816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g1726d8abf3f_0_2"/>
          <p:cNvSpPr txBox="1"/>
          <p:nvPr/>
        </p:nvSpPr>
        <p:spPr>
          <a:xfrm>
            <a:off x="725425" y="1501975"/>
            <a:ext cx="23415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equal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not equal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less than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greater than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less than or equal to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greater than or equal to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NULL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NOT NULL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g1726d8abf3f_0_2"/>
          <p:cNvCxnSpPr/>
          <p:nvPr/>
        </p:nvCxnSpPr>
        <p:spPr>
          <a:xfrm flipH="1" rot="10800000">
            <a:off x="6632238" y="931650"/>
            <a:ext cx="21900" cy="328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g1726d8abf3f_0_2"/>
          <p:cNvSpPr txBox="1"/>
          <p:nvPr/>
        </p:nvSpPr>
        <p:spPr>
          <a:xfrm>
            <a:off x="6917848" y="1454975"/>
            <a:ext cx="19914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SELECT name, area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FROM countries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WHERE area IS NULL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21" name="Google Shape;221;g1726d8abf3f_0_2"/>
          <p:cNvGraphicFramePr/>
          <p:nvPr/>
        </p:nvGraphicFramePr>
        <p:xfrm>
          <a:off x="6917901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817325"/>
                <a:gridCol w="7911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area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null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title"/>
          </p:nvPr>
        </p:nvSpPr>
        <p:spPr>
          <a:xfrm>
            <a:off x="311700" y="445025"/>
            <a:ext cx="65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Filtering Rows with BETWEEN and IN</a:t>
            </a:r>
            <a:endParaRPr/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886800" y="1443275"/>
            <a:ext cx="338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name, area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WHERE area BETWEEN 1e+6 AND 1e+7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5229599" y="1443275"/>
            <a:ext cx="32523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name, unemployment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WHERE unemployment IN (6.3, 6.7, 9.3)</a:t>
            </a:r>
            <a:endParaRPr sz="1400">
              <a:solidFill>
                <a:schemeClr val="accent5"/>
              </a:solidFill>
            </a:endParaRPr>
          </a:p>
        </p:txBody>
      </p:sp>
      <p:graphicFrame>
        <p:nvGraphicFramePr>
          <p:cNvPr id="229" name="Google Shape;229;p9"/>
          <p:cNvGraphicFramePr/>
          <p:nvPr/>
        </p:nvGraphicFramePr>
        <p:xfrm>
          <a:off x="5326675" y="262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416700"/>
                <a:gridCol w="963325"/>
                <a:gridCol w="1376275"/>
              </a:tblGrid>
              <a:tr h="38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unemployment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6.30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Chile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Columbia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9.30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0" name="Google Shape;230;p9"/>
          <p:cNvCxnSpPr/>
          <p:nvPr/>
        </p:nvCxnSpPr>
        <p:spPr>
          <a:xfrm flipH="1" rot="10800000">
            <a:off x="4423663" y="1392200"/>
            <a:ext cx="21900" cy="328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31" name="Google Shape;231;p9"/>
          <p:cNvGraphicFramePr/>
          <p:nvPr/>
        </p:nvGraphicFramePr>
        <p:xfrm>
          <a:off x="1060638" y="256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030100"/>
                <a:gridCol w="10689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area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9,984,670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Colombia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1,138,910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311700" y="445025"/>
            <a:ext cx="547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Filtering Rows with LIKE and NOT LIKE </a:t>
            </a:r>
            <a:endParaRPr/>
          </a:p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3433750" y="1361875"/>
            <a:ext cx="22491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name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WHERE name LIKE ‘Ca%’</a:t>
            </a:r>
            <a:endParaRPr sz="1400">
              <a:solidFill>
                <a:schemeClr val="accent5"/>
              </a:solidFill>
            </a:endParaRPr>
          </a:p>
        </p:txBody>
      </p:sp>
      <p:graphicFrame>
        <p:nvGraphicFramePr>
          <p:cNvPr id="238" name="Google Shape;238;p10"/>
          <p:cNvGraphicFramePr/>
          <p:nvPr/>
        </p:nvGraphicFramePr>
        <p:xfrm>
          <a:off x="3510050" y="22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146800"/>
              </a:tblGrid>
              <a:tr h="11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10"/>
          <p:cNvSpPr txBox="1"/>
          <p:nvPr/>
        </p:nvSpPr>
        <p:spPr>
          <a:xfrm>
            <a:off x="311700" y="1361875"/>
            <a:ext cx="27558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Wildcards: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‘%’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Placeholder for one or many integers or characters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‘_’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Placeholder for a </a:t>
            </a:r>
            <a:r>
              <a:rPr b="0" i="1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single</a:t>
            </a: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character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6201500" y="1361875"/>
            <a:ext cx="27558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name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WHERE name NOT LIKE ‘Ca%’</a:t>
            </a:r>
            <a:endParaRPr sz="1400">
              <a:solidFill>
                <a:schemeClr val="accent5"/>
              </a:solidFill>
            </a:endParaRPr>
          </a:p>
        </p:txBody>
      </p:sp>
      <p:graphicFrame>
        <p:nvGraphicFramePr>
          <p:cNvPr id="241" name="Google Shape;241;p10"/>
          <p:cNvGraphicFramePr/>
          <p:nvPr/>
        </p:nvGraphicFramePr>
        <p:xfrm>
          <a:off x="6266850" y="22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146800"/>
              </a:tblGrid>
              <a:tr h="11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Chile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Colombia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p10"/>
          <p:cNvCxnSpPr/>
          <p:nvPr/>
        </p:nvCxnSpPr>
        <p:spPr>
          <a:xfrm flipH="1" rot="10800000">
            <a:off x="5871463" y="1392200"/>
            <a:ext cx="21900" cy="328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idx="4294967295" type="title"/>
          </p:nvPr>
        </p:nvSpPr>
        <p:spPr>
          <a:xfrm>
            <a:off x="311700" y="445025"/>
            <a:ext cx="30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248" name="Google Shape;248;p14"/>
          <p:cNvSpPr txBox="1"/>
          <p:nvPr>
            <p:ph idx="4294967295" type="body"/>
          </p:nvPr>
        </p:nvSpPr>
        <p:spPr>
          <a:xfrm>
            <a:off x="979325" y="1237075"/>
            <a:ext cx="67029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DataCamp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W3Schools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Outcomes</a:t>
            </a:r>
            <a:endParaRPr/>
          </a:p>
        </p:txBody>
      </p:sp>
      <p:grpSp>
        <p:nvGrpSpPr>
          <p:cNvPr id="117" name="Google Shape;117;p4"/>
          <p:cNvGrpSpPr/>
          <p:nvPr/>
        </p:nvGrpSpPr>
        <p:grpSpPr>
          <a:xfrm>
            <a:off x="1781548" y="1232217"/>
            <a:ext cx="5290741" cy="3408311"/>
            <a:chOff x="1926350" y="995225"/>
            <a:chExt cx="428650" cy="356600"/>
          </a:xfrm>
        </p:grpSpPr>
        <p:sp>
          <p:nvSpPr>
            <p:cNvPr id="118" name="Google Shape;118;p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4"/>
          <p:cNvSpPr txBox="1"/>
          <p:nvPr/>
        </p:nvSpPr>
        <p:spPr>
          <a:xfrm>
            <a:off x="4872625" y="1959478"/>
            <a:ext cx="1972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Selecting columns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5043025" y="2822425"/>
            <a:ext cx="16317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Filtering Rows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2296550" y="1959478"/>
            <a:ext cx="1972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What is SQL?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454900" y="2884525"/>
            <a:ext cx="1467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Relevance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311700" y="401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SQL?</a:t>
            </a:r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475" y="1222350"/>
            <a:ext cx="7473051" cy="35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a737e0442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“in the wild”</a:t>
            </a:r>
            <a:endParaRPr/>
          </a:p>
        </p:txBody>
      </p:sp>
      <p:sp>
        <p:nvSpPr>
          <p:cNvPr id="137" name="Google Shape;137;g15a737e0442_0_6"/>
          <p:cNvSpPr txBox="1"/>
          <p:nvPr>
            <p:ph idx="2" type="body"/>
          </p:nvPr>
        </p:nvSpPr>
        <p:spPr>
          <a:xfrm>
            <a:off x="4572000" y="1388550"/>
            <a:ext cx="406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Customer data: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Logins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Personal info (billing address, payment type, etc.)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Past purchases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Browsing history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Support requests</a:t>
            </a:r>
            <a:endParaRPr sz="2000"/>
          </a:p>
        </p:txBody>
      </p:sp>
      <p:pic>
        <p:nvPicPr>
          <p:cNvPr id="138" name="Google Shape;138;g15a737e0442_0_6"/>
          <p:cNvPicPr preferRelativeResize="0"/>
          <p:nvPr/>
        </p:nvPicPr>
        <p:blipFill rotWithShape="1">
          <a:blip r:embed="rId3">
            <a:alphaModFix/>
          </a:blip>
          <a:srcRect b="0" l="35750" r="36317" t="0"/>
          <a:stretch/>
        </p:blipFill>
        <p:spPr>
          <a:xfrm>
            <a:off x="1798875" y="1303275"/>
            <a:ext cx="2358550" cy="35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311700" y="37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675" y="1087925"/>
            <a:ext cx="6287849" cy="36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311700" y="445025"/>
            <a:ext cx="293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SELECT Statements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5830050" y="577550"/>
            <a:ext cx="2767800" cy="4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name, unemployment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lt2"/>
                </a:solidFill>
              </a:rPr>
              <a:t> 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*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51" name="Google Shape;151;p5"/>
          <p:cNvGraphicFramePr/>
          <p:nvPr/>
        </p:nvGraphicFramePr>
        <p:xfrm>
          <a:off x="232050" y="19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146800"/>
                <a:gridCol w="1261600"/>
                <a:gridCol w="1012425"/>
                <a:gridCol w="1427725"/>
              </a:tblGrid>
              <a:tr h="11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population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area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unemployment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37,694,085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9,984,670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6.30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37,487,816</a:t>
                      </a:r>
                      <a:endParaRPr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null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5.79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Chile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18,186,770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756,102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Colombia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49,084,841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1,138,910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9.30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5"/>
          <p:cNvSpPr txBox="1"/>
          <p:nvPr/>
        </p:nvSpPr>
        <p:spPr>
          <a:xfrm>
            <a:off x="232050" y="1532900"/>
            <a:ext cx="5231400" cy="42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countries</a:t>
            </a:r>
            <a:endParaRPr b="0" i="0" sz="1800" u="none" cap="none" strike="noStrike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65400" y="4740325"/>
            <a:ext cx="3203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CIA Factbook, Guide to Country Comparisons</a:t>
            </a:r>
            <a:endParaRPr b="0" i="0" sz="12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54" name="Google Shape;154;p5"/>
          <p:cNvGraphicFramePr/>
          <p:nvPr/>
        </p:nvGraphicFramePr>
        <p:xfrm>
          <a:off x="5830050" y="12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091175"/>
                <a:gridCol w="1456225"/>
              </a:tblGrid>
              <a:tr h="33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 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unemployment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6.30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5.79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Chile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Colombia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9.30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5" name="Google Shape;155;p5"/>
          <p:cNvCxnSpPr/>
          <p:nvPr/>
        </p:nvCxnSpPr>
        <p:spPr>
          <a:xfrm>
            <a:off x="5661150" y="3688225"/>
            <a:ext cx="3105600" cy="21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b45037127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Operations</a:t>
            </a:r>
            <a:endParaRPr/>
          </a:p>
        </p:txBody>
      </p:sp>
      <p:sp>
        <p:nvSpPr>
          <p:cNvPr id="161" name="Google Shape;161;g16b45037127_1_0"/>
          <p:cNvSpPr txBox="1"/>
          <p:nvPr>
            <p:ph idx="1" type="body"/>
          </p:nvPr>
        </p:nvSpPr>
        <p:spPr>
          <a:xfrm>
            <a:off x="311700" y="1340550"/>
            <a:ext cx="8520600" cy="29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Filtering rows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Example: Only interested in customer ID 123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Aggregate functions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Sum, count, avg, min, max, etc.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SELECT Statements with DISTINCT and COUNT 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311700" y="1329200"/>
            <a:ext cx="24372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DISTINCT name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6"/>
          <p:cNvGraphicFramePr/>
          <p:nvPr/>
        </p:nvGraphicFramePr>
        <p:xfrm>
          <a:off x="409775" y="20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146800"/>
              </a:tblGrid>
              <a:tr h="21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Chile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Colombia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6"/>
          <p:cNvSpPr txBox="1"/>
          <p:nvPr/>
        </p:nvSpPr>
        <p:spPr>
          <a:xfrm>
            <a:off x="6685475" y="1305050"/>
            <a:ext cx="1961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SELECT COUNT(*)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FROM countries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70" name="Google Shape;170;p6"/>
          <p:cNvGraphicFramePr/>
          <p:nvPr/>
        </p:nvGraphicFramePr>
        <p:xfrm>
          <a:off x="6772650" y="196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678200"/>
              </a:tblGrid>
              <a:tr h="3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count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6"/>
          <p:cNvSpPr txBox="1"/>
          <p:nvPr/>
        </p:nvSpPr>
        <p:spPr>
          <a:xfrm>
            <a:off x="6685475" y="3079225"/>
            <a:ext cx="2075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SELECT COUNT(area)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FROM countries</a:t>
            </a:r>
            <a:endParaRPr b="0" i="0" sz="14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6772650" y="37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678200"/>
              </a:tblGrid>
              <a:tr h="24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count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3406525" y="1329200"/>
            <a:ext cx="2162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DISTINCT area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6"/>
          <p:cNvGraphicFramePr/>
          <p:nvPr/>
        </p:nvGraphicFramePr>
        <p:xfrm>
          <a:off x="3499050" y="19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045625"/>
              </a:tblGrid>
              <a:tr h="3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area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null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9,984,670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756,102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1,138,910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5" name="Google Shape;175;p6"/>
          <p:cNvCxnSpPr/>
          <p:nvPr/>
        </p:nvCxnSpPr>
        <p:spPr>
          <a:xfrm flipH="1" rot="10800000">
            <a:off x="2865975" y="1328250"/>
            <a:ext cx="21900" cy="328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6"/>
          <p:cNvCxnSpPr/>
          <p:nvPr/>
        </p:nvCxnSpPr>
        <p:spPr>
          <a:xfrm flipH="1" rot="10800000">
            <a:off x="5946075" y="1328250"/>
            <a:ext cx="21900" cy="328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6"/>
          <p:cNvCxnSpPr/>
          <p:nvPr/>
        </p:nvCxnSpPr>
        <p:spPr>
          <a:xfrm>
            <a:off x="6323675" y="2967450"/>
            <a:ext cx="2437200" cy="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26d8abf3f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SELECT Statements with DISTINCT</a:t>
            </a:r>
            <a:endParaRPr/>
          </a:p>
        </p:txBody>
      </p:sp>
      <p:sp>
        <p:nvSpPr>
          <p:cNvPr id="183" name="Google Shape;183;g1726d8abf3f_0_15"/>
          <p:cNvSpPr txBox="1"/>
          <p:nvPr>
            <p:ph idx="1" type="body"/>
          </p:nvPr>
        </p:nvSpPr>
        <p:spPr>
          <a:xfrm>
            <a:off x="1429050" y="1448500"/>
            <a:ext cx="24372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DISTINCT name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g1726d8abf3f_0_15"/>
          <p:cNvGraphicFramePr/>
          <p:nvPr/>
        </p:nvGraphicFramePr>
        <p:xfrm>
          <a:off x="1882825" y="220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146800"/>
              </a:tblGrid>
              <a:tr h="21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Canada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Chile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Colombia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g1726d8abf3f_0_15"/>
          <p:cNvSpPr txBox="1"/>
          <p:nvPr>
            <p:ph idx="1" type="body"/>
          </p:nvPr>
        </p:nvSpPr>
        <p:spPr>
          <a:xfrm>
            <a:off x="5277750" y="1448500"/>
            <a:ext cx="2162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SELECT DISTINCT area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accent5"/>
                </a:solidFill>
              </a:rPr>
              <a:t>FROM countries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g1726d8abf3f_0_15"/>
          <p:cNvGraphicFramePr/>
          <p:nvPr/>
        </p:nvGraphicFramePr>
        <p:xfrm>
          <a:off x="5644713" y="219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{2E360594-F92B-4014-8A3C-272D02E6ACDA}</a:tableStyleId>
              </a:tblPr>
              <a:tblGrid>
                <a:gridCol w="382850"/>
                <a:gridCol w="1045625"/>
              </a:tblGrid>
              <a:tr h="3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area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null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9,984,670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756,102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EEEE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1,138,910</a:t>
                      </a:r>
                      <a:endParaRPr sz="1400" u="none" cap="none" strike="noStrike">
                        <a:solidFill>
                          <a:srgbClr val="EEEEE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7" name="Google Shape;187;g1726d8abf3f_0_15"/>
          <p:cNvCxnSpPr/>
          <p:nvPr/>
        </p:nvCxnSpPr>
        <p:spPr>
          <a:xfrm flipH="1" rot="10800000">
            <a:off x="4561050" y="1360025"/>
            <a:ext cx="21900" cy="328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