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BBA4BB-DFC6-485B-B931-79278A268962}">
  <a:tblStyle styleId="{6CBBA4BB-DFC6-485B-B931-79278A2689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Averag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7b9f1853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7b9f1853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7b9f1853c_1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7b9f1853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403f8730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403f8730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What problem are you trying to solve or look into? Why is it an important problem?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3c1b52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3c1b52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403f87308_0_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403f8730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03f87308_0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03f8730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03f87308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03f8730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403f87308_0_2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403f8730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What have you found out? Present experimental results here. Make sure to both describe what you are measuring, and draw appropriate conclusions. (“Here is a table showing the improved adversarial robustness on ResNet. As you can see from the table, our fancy method is pretty darn effective at…”)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403f87308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403f8730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What have you found out? Present experimental results here. Make sure to both describe what you are measuring, and draw appropriate conclusions. (“Here is a table showing the improved adversarial robustness on ResNet. As you can see from the table, our fancy method is pretty darn effective at…”)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403f87308_0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403f8730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What did you learn from the process? What should others take away from what you did? Both specific (“Our method improved adversarial robustness by 5% on…”) and general (“Neural networks are incredibly fragile…”) conclusions. Note that conclusions are different than a summary – a summary is what you did, whereas conclusions are what you learned.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4.png"/><Relationship Id="rId13" Type="http://schemas.openxmlformats.org/officeDocument/2006/relationships/image" Target="../media/image13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and Evaluating Universal Attack on Explainable AI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14, 2021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Chaewon (Emily) Park, Noah McDermott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11700" y="2069150"/>
            <a:ext cx="85206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100"/>
              <a:t>APPENDIX</a:t>
            </a:r>
            <a:endParaRPr sz="4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on GradCAM (Gradient-based CAM)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11700" y="46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ResNet18 backbone model +  CIFAR10 dataset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gradients flowing into the last convolutional layer to assign importance values to each neuron for a particular decision of interest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49075" l="0" r="0" t="0"/>
          <a:stretch/>
        </p:blipFill>
        <p:spPr>
          <a:xfrm>
            <a:off x="7318225" y="1488025"/>
            <a:ext cx="1514063" cy="16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 rotWithShape="1">
          <a:blip r:embed="rId4">
            <a:alphaModFix/>
          </a:blip>
          <a:srcRect b="0" l="0" r="0" t="50191"/>
          <a:stretch/>
        </p:blipFill>
        <p:spPr>
          <a:xfrm>
            <a:off x="7318225" y="3325600"/>
            <a:ext cx="1514075" cy="1661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722400"/>
            <a:ext cx="6637874" cy="16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1975" y="3475325"/>
            <a:ext cx="5297337" cy="15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Introduction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2100"/>
              <a:t>Motivation: </a:t>
            </a:r>
            <a:r>
              <a:rPr lang="en" sz="2100"/>
              <a:t>Explainable AI - Significance &amp; Vulnerability</a:t>
            </a:r>
            <a:endParaRPr sz="21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2100"/>
              <a:t>Universal Attack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2100"/>
              <a:t>Problem Statement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Approach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2100"/>
              <a:t>Pairwise Loss &amp; Various Implementations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Results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Conclusion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50475" y="7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Motivation: Explainable AI - Significance &amp; Vulnerability</a:t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150475" y="749650"/>
            <a:ext cx="49398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Significance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4294967295" type="body"/>
          </p:nvPr>
        </p:nvSpPr>
        <p:spPr>
          <a:xfrm>
            <a:off x="225950" y="1152725"/>
            <a:ext cx="4784700" cy="15090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Valuable in domains that are </a:t>
            </a:r>
            <a:r>
              <a:rPr b="1" lang="en" sz="1500" u="sng"/>
              <a:t>safety-critical </a:t>
            </a:r>
            <a:r>
              <a:rPr b="1" lang="en" sz="1500" u="sng"/>
              <a:t>o</a:t>
            </a:r>
            <a:r>
              <a:rPr b="1" lang="en" sz="1500" u="sng"/>
              <a:t>r require a high level of social acceptance</a:t>
            </a:r>
            <a:endParaRPr b="1" sz="1500" u="sng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ex) medical diagnosis on patient CT scans, vision system for autonomous vehicles, loan approval support system</a:t>
            </a:r>
            <a:endParaRPr sz="1500"/>
          </a:p>
        </p:txBody>
      </p:sp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63723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Vulnerability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 txBox="1"/>
          <p:nvPr>
            <p:ph idx="4294967295" type="body"/>
          </p:nvPr>
        </p:nvSpPr>
        <p:spPr>
          <a:xfrm>
            <a:off x="5755075" y="1152775"/>
            <a:ext cx="3141000" cy="13428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Explanations can be manipulated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Passive Fooling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Active Fooling</a:t>
            </a:r>
            <a:endParaRPr sz="16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775" y="2797525"/>
            <a:ext cx="5592699" cy="22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4572000" y="825850"/>
            <a:ext cx="39432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Significance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5526475" y="749650"/>
            <a:ext cx="3561900" cy="461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Vulnerability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068025" y="1726325"/>
            <a:ext cx="454500" cy="348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Attack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56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one perturbation fool </a:t>
            </a:r>
            <a:r>
              <a:rPr b="1" lang="en"/>
              <a:t>every </a:t>
            </a:r>
            <a:r>
              <a:rPr lang="en"/>
              <a:t>class?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2017, the existence of universal attacks was proven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Approach: continually modify a single perturbation until it fools many images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5191" y="0"/>
            <a:ext cx="28716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85110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explore the idea of leveraging </a:t>
            </a:r>
            <a:r>
              <a:rPr b="1" lang="en"/>
              <a:t>Universal Attack</a:t>
            </a:r>
            <a:r>
              <a:rPr lang="en"/>
              <a:t> to find a </a:t>
            </a:r>
            <a:r>
              <a:rPr b="1" lang="en"/>
              <a:t>universal perturbation pattern</a:t>
            </a:r>
            <a:r>
              <a:rPr lang="en"/>
              <a:t> that can be scaled across different classes to effectively and efficiently attack visual explanations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Pairwise Loss Motivation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generate an adversarial attack on every explanation?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 descent over not one but many images?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attack explanations, not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Inspired by Adversarial Logit Pairing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46250" y="2842200"/>
            <a:ext cx="8851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&lt;Objective&gt;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“Maximize distance between the ‘clean’ and ‘perturbed’ explanation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AND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Minimize the cross entropy loss on label prediction”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&lt;General Formulation&gt; Loss = </a:t>
            </a:r>
            <a:r>
              <a:rPr b="1" lang="en" sz="1500">
                <a:solidFill>
                  <a:srgbClr val="A61C00"/>
                </a:solidFill>
                <a:latin typeface="Average"/>
                <a:ea typeface="Average"/>
                <a:cs typeface="Average"/>
                <a:sym typeface="Average"/>
              </a:rPr>
              <a:t>max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b="1" lang="en" sz="15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DIFF(</a:t>
            </a:r>
            <a:r>
              <a:rPr b="1" lang="en" sz="15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CAM(</a:t>
            </a:r>
            <a:r>
              <a:rPr b="1" lang="en" sz="15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img</a:t>
            </a:r>
            <a:r>
              <a:rPr b="1" lang="en" sz="15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b="1" lang="en" sz="15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CAM(</a:t>
            </a:r>
            <a:r>
              <a:rPr b="1" lang="en" sz="15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img’</a:t>
            </a:r>
            <a:r>
              <a:rPr b="1" lang="en" sz="15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b="1" lang="en" sz="1500">
                <a:solidFill>
                  <a:srgbClr val="FF00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+ </a:t>
            </a:r>
            <a:r>
              <a:rPr b="1" lang="en" sz="1500">
                <a:solidFill>
                  <a:srgbClr val="A61C00"/>
                </a:solidFill>
                <a:latin typeface="Average"/>
                <a:ea typeface="Average"/>
                <a:cs typeface="Average"/>
                <a:sym typeface="Average"/>
              </a:rPr>
              <a:t>min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b="1" lang="en" sz="1500">
                <a:solidFill>
                  <a:srgbClr val="9900FF"/>
                </a:solidFill>
                <a:latin typeface="Average"/>
                <a:ea typeface="Average"/>
                <a:cs typeface="Average"/>
                <a:sym typeface="Average"/>
              </a:rPr>
              <a:t>CE(</a:t>
            </a:r>
            <a:r>
              <a:rPr b="1" lang="en" sz="15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y_img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</a:t>
            </a:r>
            <a:r>
              <a:rPr b="1" lang="en" sz="1500">
                <a:solidFill>
                  <a:srgbClr val="9900FF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b="1" lang="en" sz="1500">
                <a:solidFill>
                  <a:srgbClr val="6AA84F"/>
                </a:solidFill>
                <a:latin typeface="Average"/>
                <a:ea typeface="Average"/>
                <a:cs typeface="Average"/>
                <a:sym typeface="Average"/>
              </a:rPr>
              <a:t>y_img’</a:t>
            </a:r>
            <a:r>
              <a:rPr b="1" lang="en" sz="1500">
                <a:solidFill>
                  <a:srgbClr val="9900FF"/>
                </a:solidFill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b="1"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))</a:t>
            </a:r>
            <a:endParaRPr b="1"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Pairwise Loss Implementations</a:t>
            </a:r>
            <a:endParaRPr/>
          </a:p>
        </p:txBody>
      </p:sp>
      <p:grpSp>
        <p:nvGrpSpPr>
          <p:cNvPr id="99" name="Google Shape;99;p18"/>
          <p:cNvGrpSpPr/>
          <p:nvPr/>
        </p:nvGrpSpPr>
        <p:grpSpPr>
          <a:xfrm>
            <a:off x="424825" y="720573"/>
            <a:ext cx="8294371" cy="799416"/>
            <a:chOff x="424813" y="1177875"/>
            <a:chExt cx="8294371" cy="849900"/>
          </a:xfrm>
        </p:grpSpPr>
        <p:sp>
          <p:nvSpPr>
            <p:cNvPr id="100" name="Google Shape;100;p18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8"/>
          <p:cNvSpPr txBox="1"/>
          <p:nvPr>
            <p:ph idx="4294967295" type="body"/>
          </p:nvPr>
        </p:nvSpPr>
        <p:spPr>
          <a:xfrm>
            <a:off x="539675" y="7208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Activations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3480453" y="7207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L2 Norm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4" name="Google Shape;104;p18"/>
          <p:cNvGrpSpPr/>
          <p:nvPr/>
        </p:nvGrpSpPr>
        <p:grpSpPr>
          <a:xfrm>
            <a:off x="424825" y="1593939"/>
            <a:ext cx="8294360" cy="799416"/>
            <a:chOff x="424813" y="2075689"/>
            <a:chExt cx="8294360" cy="849900"/>
          </a:xfrm>
        </p:grpSpPr>
        <p:sp>
          <p:nvSpPr>
            <p:cNvPr id="105" name="Google Shape;105;p18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539675" y="15940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3480453" y="15940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Dice Loss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9" name="Google Shape;109;p18"/>
          <p:cNvGrpSpPr/>
          <p:nvPr/>
        </p:nvGrpSpPr>
        <p:grpSpPr>
          <a:xfrm>
            <a:off x="424825" y="2467305"/>
            <a:ext cx="8294360" cy="799447"/>
            <a:chOff x="424813" y="2974405"/>
            <a:chExt cx="8294360" cy="849933"/>
          </a:xfrm>
        </p:grpSpPr>
        <p:sp>
          <p:nvSpPr>
            <p:cNvPr id="110" name="Google Shape;110;p18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18"/>
          <p:cNvSpPr txBox="1"/>
          <p:nvPr>
            <p:ph idx="4294967295" type="body"/>
          </p:nvPr>
        </p:nvSpPr>
        <p:spPr>
          <a:xfrm>
            <a:off x="539675" y="24673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3480453" y="24709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Center Mass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4" name="Google Shape;114;p18"/>
          <p:cNvGrpSpPr/>
          <p:nvPr/>
        </p:nvGrpSpPr>
        <p:grpSpPr>
          <a:xfrm>
            <a:off x="424825" y="3340703"/>
            <a:ext cx="8294360" cy="799447"/>
            <a:chOff x="424813" y="3871259"/>
            <a:chExt cx="8294360" cy="849933"/>
          </a:xfrm>
        </p:grpSpPr>
        <p:sp>
          <p:nvSpPr>
            <p:cNvPr id="115" name="Google Shape;115;p1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539675" y="33407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Attention Map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3480453" y="33429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L2 Norm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9" name="Google Shape;119;p18"/>
          <p:cNvGrpSpPr/>
          <p:nvPr/>
        </p:nvGrpSpPr>
        <p:grpSpPr>
          <a:xfrm>
            <a:off x="424837" y="4214878"/>
            <a:ext cx="8294360" cy="799447"/>
            <a:chOff x="424813" y="3871259"/>
            <a:chExt cx="8294360" cy="849933"/>
          </a:xfrm>
        </p:grpSpPr>
        <p:sp>
          <p:nvSpPr>
            <p:cNvPr id="120" name="Google Shape;120;p18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idx="4294967295" type="body"/>
          </p:nvPr>
        </p:nvSpPr>
        <p:spPr>
          <a:xfrm>
            <a:off x="539688" y="42148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Attention Map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3480465" y="4217086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Dice Loss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6490625" y="4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{6CBBA4BB-DFC6-485B-B931-79278A268962}</a:tableStyleId>
              </a:tblPr>
              <a:tblGrid>
                <a:gridCol w="901350"/>
                <a:gridCol w="901350"/>
              </a:tblGrid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EPS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12/255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0.275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5/255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0.59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3.5/255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0.745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18"/>
          <p:cNvGraphicFramePr/>
          <p:nvPr/>
        </p:nvGraphicFramePr>
        <p:xfrm>
          <a:off x="6478075" y="413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{6CBBA4BB-DFC6-485B-B931-79278A268962}</a:tableStyleId>
              </a:tblPr>
              <a:tblGrid>
                <a:gridCol w="901350"/>
                <a:gridCol w="901350"/>
              </a:tblGrid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EPS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12/255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0.75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" name="Google Shape;126;p18"/>
          <p:cNvGraphicFramePr/>
          <p:nvPr/>
        </p:nvGraphicFramePr>
        <p:xfrm>
          <a:off x="6490625" y="158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{6CBBA4BB-DFC6-485B-B931-79278A268962}</a:tableStyleId>
              </a:tblPr>
              <a:tblGrid>
                <a:gridCol w="901350"/>
                <a:gridCol w="901350"/>
              </a:tblGrid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EPS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7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/255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0.75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" name="Google Shape;127;p18"/>
          <p:cNvGraphicFramePr/>
          <p:nvPr/>
        </p:nvGraphicFramePr>
        <p:xfrm>
          <a:off x="6490625" y="250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{6CBBA4BB-DFC6-485B-B931-79278A268962}</a:tableStyleId>
              </a:tblPr>
              <a:tblGrid>
                <a:gridCol w="901350"/>
                <a:gridCol w="901350"/>
              </a:tblGrid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EPS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9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/255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0.73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p18"/>
          <p:cNvGraphicFramePr/>
          <p:nvPr/>
        </p:nvGraphicFramePr>
        <p:xfrm>
          <a:off x="6490625" y="3321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{6CBBA4BB-DFC6-485B-B931-79278A268962}</a:tableStyleId>
              </a:tblPr>
              <a:tblGrid>
                <a:gridCol w="901350"/>
                <a:gridCol w="901350"/>
              </a:tblGrid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EPS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666666"/>
                    </a:solidFill>
                  </a:tcPr>
                </a:tc>
              </a:tr>
              <a:tr h="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12/255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0.75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137600" y="12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137600" y="634950"/>
            <a:ext cx="8820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Raw Activations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-14800" y="988050"/>
            <a:ext cx="309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*L2 Norm</a:t>
            </a:r>
            <a:r>
              <a:rPr b="1" lang="en" sz="1400"/>
              <a:t>: [Acc: 74.5%, Attack Success Metric (Dice): 0.59]</a:t>
            </a:r>
            <a:endParaRPr b="1" sz="1400"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2623150" y="974575"/>
            <a:ext cx="30966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*Dice</a:t>
            </a:r>
            <a:r>
              <a:rPr b="1" lang="en" sz="1400"/>
              <a:t> Loss: [Acc: 73%, Attack Success Metric (Dice): 0.56]</a:t>
            </a:r>
            <a:endParaRPr b="1" sz="1400"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25" y="1618988"/>
            <a:ext cx="2648875" cy="850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125" y="2471625"/>
            <a:ext cx="2648875" cy="85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4625" y="3310625"/>
            <a:ext cx="2648923" cy="8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625" y="4155400"/>
            <a:ext cx="2648875" cy="8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1975" y="3370325"/>
            <a:ext cx="2510225" cy="8055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9"/>
          <p:cNvCxnSpPr/>
          <p:nvPr/>
        </p:nvCxnSpPr>
        <p:spPr>
          <a:xfrm>
            <a:off x="3057175" y="1053450"/>
            <a:ext cx="0" cy="389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3" name="Google Shape;14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5350" y="2561396"/>
            <a:ext cx="2510230" cy="8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72647" y="3321700"/>
            <a:ext cx="2510225" cy="8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72652" y="4160700"/>
            <a:ext cx="2510225" cy="80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172647" y="1663475"/>
            <a:ext cx="2510230" cy="80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9"/>
          <p:cNvCxnSpPr/>
          <p:nvPr/>
        </p:nvCxnSpPr>
        <p:spPr>
          <a:xfrm>
            <a:off x="5801425" y="1053450"/>
            <a:ext cx="0" cy="389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5993900" y="989850"/>
            <a:ext cx="30333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*Center Mass: [Acc: 73%, Attack Success Metric (Dice): 0.57]</a:t>
            </a:r>
            <a:endParaRPr b="1" sz="1400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07275" y="1620800"/>
            <a:ext cx="2648825" cy="850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07275" y="2495550"/>
            <a:ext cx="2648894" cy="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37600" y="12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37600" y="634950"/>
            <a:ext cx="88200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Attention Map (EPS: 12/255)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-497825" y="1048225"/>
            <a:ext cx="5426400" cy="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*L2 Norm</a:t>
            </a:r>
            <a:r>
              <a:rPr b="1" lang="en" sz="1400"/>
              <a:t>: [Acc: 73.4%, Attack Success Metric (Dice): 0.58]</a:t>
            </a:r>
            <a:endParaRPr sz="1500"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4052775" y="282725"/>
            <a:ext cx="5426400" cy="4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/>
              <a:t>*</a:t>
            </a:r>
            <a:r>
              <a:rPr b="1" lang="en" sz="1400"/>
              <a:t>Dice Loss: [Acc: 75%, Attack Success Metric (Dice): 0.629]</a:t>
            </a:r>
            <a:endParaRPr b="1" sz="1400"/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3863" y="1831625"/>
            <a:ext cx="33242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175" y="2898425"/>
            <a:ext cx="3324221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25" y="3261550"/>
            <a:ext cx="2861806" cy="9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3125" y="2372400"/>
            <a:ext cx="2861800" cy="9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3125" y="4124975"/>
            <a:ext cx="2861800" cy="9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3863" y="733013"/>
            <a:ext cx="33242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50263" y="4028825"/>
            <a:ext cx="33242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523" y="1383025"/>
            <a:ext cx="2861800" cy="9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-3822062" y="3445975"/>
            <a:ext cx="3324225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0"/>
          <p:cNvCxnSpPr/>
          <p:nvPr/>
        </p:nvCxnSpPr>
        <p:spPr>
          <a:xfrm>
            <a:off x="4547600" y="280100"/>
            <a:ext cx="0" cy="467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3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0" y="619075"/>
            <a:ext cx="9144300" cy="4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2000">
                <a:solidFill>
                  <a:schemeClr val="dk1"/>
                </a:solidFill>
              </a:rPr>
              <a:t>Universal attacks on visual </a:t>
            </a:r>
            <a:r>
              <a:rPr lang="en" sz="2000">
                <a:solidFill>
                  <a:schemeClr val="dk1"/>
                </a:solidFill>
              </a:rPr>
              <a:t>explanation</a:t>
            </a:r>
            <a:r>
              <a:rPr lang="en" sz="2000">
                <a:solidFill>
                  <a:schemeClr val="dk1"/>
                </a:solidFill>
              </a:rPr>
              <a:t> is possible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Two competing loss term with opposite goals</a:t>
            </a:r>
            <a:endParaRPr sz="20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Attack on classification was easier: simply maximizing CE loss (single term)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2000">
                <a:solidFill>
                  <a:schemeClr val="dk1"/>
                </a:solidFill>
              </a:rPr>
              <a:t>Need to generalize over diverse inputs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>
                <a:solidFill>
                  <a:schemeClr val="dk1"/>
                </a:solidFill>
              </a:rPr>
              <a:t>so many pixels within an image, varying pixel intensities</a:t>
            </a:r>
            <a:endParaRPr sz="18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>
                <a:solidFill>
                  <a:schemeClr val="dk1"/>
                </a:solidFill>
              </a:rPr>
              <a:t>a single universal pattern is a weak/insufficient tool</a:t>
            </a:r>
            <a:endParaRPr sz="18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Visual Explanation is hard to assess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>
                <a:solidFill>
                  <a:schemeClr val="dk1"/>
                </a:solidFill>
              </a:rPr>
              <a:t>Manual assessment, dice loss</a:t>
            </a:r>
            <a:endParaRPr sz="18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Heavy </a:t>
            </a:r>
            <a:r>
              <a:rPr lang="en" sz="2000">
                <a:solidFill>
                  <a:schemeClr val="dk1"/>
                </a:solidFill>
              </a:rPr>
              <a:t>dependency</a:t>
            </a:r>
            <a:r>
              <a:rPr lang="en" sz="2000">
                <a:solidFill>
                  <a:schemeClr val="dk1"/>
                </a:solidFill>
              </a:rPr>
              <a:t> on training data to generate universal pattern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" sz="1800">
                <a:solidFill>
                  <a:schemeClr val="dk1"/>
                </a:solidFill>
              </a:rPr>
              <a:t>CIFAR10: low resolution, single instance in center -&gt; interfer UAP learning?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Next Steps: Narrow down scope to Class-Discriminative UAPs, ImageNet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