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08DC12-65FC-4063-A222-2C676A710B49}">
  <a:tblStyle styleId="{7708DC12-65FC-4063-A222-2C676A710B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c0d0a824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c0d0a824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Adversarial examples are specialised inputs created with the purpose of confusing a neural network, resulting in the misclassification of a given input. These notorious inputs are indistinguishable to the human eye, but cause the network to fail to identify the contents of the image. There are several types of such attacks, however, here the focus is on the fast gradient sign method attack, which is a </a:t>
            </a:r>
            <a:r>
              <a:rPr i="1" lang="en" sz="1200">
                <a:solidFill>
                  <a:srgbClr val="202124"/>
                </a:solidFill>
                <a:highlight>
                  <a:srgbClr val="FFFFFF"/>
                </a:highlight>
                <a:latin typeface="Roboto"/>
                <a:ea typeface="Roboto"/>
                <a:cs typeface="Roboto"/>
                <a:sym typeface="Roboto"/>
              </a:rPr>
              <a:t>white box</a:t>
            </a:r>
            <a:r>
              <a:rPr lang="en" sz="1200">
                <a:solidFill>
                  <a:srgbClr val="202124"/>
                </a:solidFill>
                <a:highlight>
                  <a:srgbClr val="FFFFFF"/>
                </a:highlight>
                <a:latin typeface="Roboto"/>
                <a:ea typeface="Roboto"/>
                <a:cs typeface="Roboto"/>
                <a:sym typeface="Roboto"/>
              </a:rPr>
              <a:t> attack whose goal is to ensure misclassification. A white box attack is where the attacker has complete access to the model being attacked. One of the most famous examples of an adversarial image shown below is taken from the aforementioned paper.</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02124"/>
                </a:solidFill>
                <a:highlight>
                  <a:srgbClr val="FFFFFF"/>
                </a:highlight>
                <a:latin typeface="Roboto"/>
                <a:ea typeface="Roboto"/>
                <a:cs typeface="Roboto"/>
                <a:sym typeface="Roboto"/>
              </a:rPr>
              <a:t>Here, starting with the image of a panda, the attacker adds small perturbations (distortions) to the original image, which results in the model labelling this image as a gibbon, with high confidence. The process of adding these perturbations is explained below.</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An intriguing property here, is the fact that the gradients are taken with respect to the input image. This is done because the objective is to create an image that maximises the loss. A method to accomplish this is to find how much each pixel in the image contributes to the loss value, and add a perturbation accordingly. This works pretty fast because it is easy to find how each input pixel contributes to the loss by using the chain rule and finding the required gradients. Hence, the gradients are taken with respect to the image. In addition, since the model is no longer being trained (thus the gradient is not taken with respect to the trainable variables, i.e., the model parameters), and so the model parameters remain constant. The only goal is to fool an already trained model.</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c0d0a824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c0d0a824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FGSM assumes the subspace in which adversarial examples exist are continuous and by adding perturbations to the image in the direction of the gradient’s sign, we can easily obtain numerous adversarial examples.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PGD is a method proposed by Madry which overcomes the downsides of FGSM. FGSM may not work if the loss function landscape is noisy and moving a step in the direction of the steepest gradient may not lead to the best adversarial example. Hence, instead of taking ‘one’ step in the gradient direction, PGD takes ‘multiple’ steps to strategically find the highest loss point.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c0d0a824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c0d0a824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rPr>
              <a:t> </a:t>
            </a:r>
            <a:endParaRPr sz="1150">
              <a:solidFill>
                <a:schemeClr val="dk1"/>
              </a:solidFill>
              <a:highlight>
                <a:srgbClr val="FFFFFF"/>
              </a:highlight>
            </a:endParaRPr>
          </a:p>
          <a:p>
            <a:pPr indent="0" lvl="0" marL="0" rtl="0" algn="l">
              <a:spcBef>
                <a:spcPts val="0"/>
              </a:spcBef>
              <a:spcAft>
                <a:spcPts val="0"/>
              </a:spcAft>
              <a:buNone/>
            </a:pPr>
            <a:r>
              <a:t/>
            </a:r>
            <a:endParaRPr sz="11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c0d0a824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c0d0a824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c0d0a824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c0d0a824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t/>
            </a:r>
            <a:endParaRPr sz="90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c0d0a824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c0d0a824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c0d0a824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c0d0a824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Adversarial</a:t>
            </a:r>
            <a:r>
              <a:rPr lang="en"/>
              <a:t> CLIP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Chaewon Park (cp3227), Hnin Ookhin (ho2298)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Example</a:t>
            </a:r>
            <a:endParaRPr/>
          </a:p>
        </p:txBody>
      </p:sp>
      <p:sp>
        <p:nvSpPr>
          <p:cNvPr id="66" name="Google Shape;66;p14"/>
          <p:cNvSpPr txBox="1"/>
          <p:nvPr>
            <p:ph idx="1" type="body"/>
          </p:nvPr>
        </p:nvSpPr>
        <p:spPr>
          <a:xfrm>
            <a:off x="311700" y="4161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700" u="sng"/>
              <a:t>Problem Statement: “Testing </a:t>
            </a:r>
            <a:r>
              <a:rPr b="1" lang="en" sz="1700" u="sng"/>
              <a:t>Robustness</a:t>
            </a:r>
            <a:r>
              <a:rPr b="1" lang="en" sz="1700" u="sng"/>
              <a:t> of CLIP model on Adversarial Examples”</a:t>
            </a:r>
            <a:endParaRPr b="1" sz="1700" u="sng"/>
          </a:p>
        </p:txBody>
      </p:sp>
      <p:pic>
        <p:nvPicPr>
          <p:cNvPr id="67" name="Google Shape;67;p14"/>
          <p:cNvPicPr preferRelativeResize="0"/>
          <p:nvPr/>
        </p:nvPicPr>
        <p:blipFill>
          <a:blip r:embed="rId3">
            <a:alphaModFix/>
          </a:blip>
          <a:stretch>
            <a:fillRect/>
          </a:stretch>
        </p:blipFill>
        <p:spPr>
          <a:xfrm>
            <a:off x="1230525" y="1300150"/>
            <a:ext cx="6324600" cy="254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FGSM &amp; PGD on ImageNet &amp; Flickr Dataset </a:t>
            </a:r>
            <a:endParaRPr/>
          </a:p>
        </p:txBody>
      </p:sp>
      <p:pic>
        <p:nvPicPr>
          <p:cNvPr id="73" name="Google Shape;73;p15"/>
          <p:cNvPicPr preferRelativeResize="0"/>
          <p:nvPr/>
        </p:nvPicPr>
        <p:blipFill>
          <a:blip r:embed="rId3">
            <a:alphaModFix/>
          </a:blip>
          <a:stretch>
            <a:fillRect/>
          </a:stretch>
        </p:blipFill>
        <p:spPr>
          <a:xfrm>
            <a:off x="1795051" y="1096238"/>
            <a:ext cx="6526300" cy="2770050"/>
          </a:xfrm>
          <a:prstGeom prst="rect">
            <a:avLst/>
          </a:prstGeom>
          <a:noFill/>
          <a:ln cap="flat" cmpd="sng" w="19050">
            <a:solidFill>
              <a:schemeClr val="dk2"/>
            </a:solidFill>
            <a:prstDash val="solid"/>
            <a:round/>
            <a:headEnd len="sm" w="sm" type="none"/>
            <a:tailEnd len="sm" w="sm" type="none"/>
          </a:ln>
        </p:spPr>
      </p:pic>
      <p:sp>
        <p:nvSpPr>
          <p:cNvPr id="74" name="Google Shape;74;p15"/>
          <p:cNvSpPr/>
          <p:nvPr/>
        </p:nvSpPr>
        <p:spPr>
          <a:xfrm>
            <a:off x="614325" y="1081825"/>
            <a:ext cx="946800" cy="277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FGSM</a:t>
            </a:r>
            <a:endParaRPr b="1" sz="1800"/>
          </a:p>
        </p:txBody>
      </p:sp>
      <p:sp>
        <p:nvSpPr>
          <p:cNvPr id="75" name="Google Shape;75;p15"/>
          <p:cNvSpPr/>
          <p:nvPr/>
        </p:nvSpPr>
        <p:spPr>
          <a:xfrm>
            <a:off x="614325" y="4034363"/>
            <a:ext cx="946800" cy="68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PGD</a:t>
            </a:r>
            <a:endParaRPr b="1" sz="1800"/>
          </a:p>
        </p:txBody>
      </p:sp>
      <p:pic>
        <p:nvPicPr>
          <p:cNvPr id="76" name="Google Shape;76;p15"/>
          <p:cNvPicPr preferRelativeResize="0"/>
          <p:nvPr/>
        </p:nvPicPr>
        <p:blipFill rotWithShape="1">
          <a:blip r:embed="rId4">
            <a:alphaModFix/>
          </a:blip>
          <a:srcRect b="0" l="13277" r="12422" t="0"/>
          <a:stretch/>
        </p:blipFill>
        <p:spPr>
          <a:xfrm>
            <a:off x="1795050" y="3999250"/>
            <a:ext cx="6526299" cy="7593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Contrastive Language-Image Pretraining (CLIP)</a:t>
            </a:r>
            <a:endParaRPr/>
          </a:p>
        </p:txBody>
      </p:sp>
      <p:pic>
        <p:nvPicPr>
          <p:cNvPr id="82" name="Google Shape;82;p16"/>
          <p:cNvPicPr preferRelativeResize="0"/>
          <p:nvPr/>
        </p:nvPicPr>
        <p:blipFill rotWithShape="1">
          <a:blip r:embed="rId3">
            <a:alphaModFix/>
          </a:blip>
          <a:srcRect b="0" l="-3103" r="-4666" t="0"/>
          <a:stretch/>
        </p:blipFill>
        <p:spPr>
          <a:xfrm>
            <a:off x="119650" y="1107763"/>
            <a:ext cx="8483526" cy="3019975"/>
          </a:xfrm>
          <a:prstGeom prst="rect">
            <a:avLst/>
          </a:prstGeom>
          <a:noFill/>
          <a:ln>
            <a:noFill/>
          </a:ln>
        </p:spPr>
      </p:pic>
      <p:sp>
        <p:nvSpPr>
          <p:cNvPr id="83" name="Google Shape;83;p16"/>
          <p:cNvSpPr txBox="1"/>
          <p:nvPr/>
        </p:nvSpPr>
        <p:spPr>
          <a:xfrm>
            <a:off x="418650" y="3989325"/>
            <a:ext cx="383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CLIP pre-trains an image </a:t>
            </a:r>
            <a:r>
              <a:rPr lang="en">
                <a:latin typeface="Proxima Nova"/>
                <a:ea typeface="Proxima Nova"/>
                <a:cs typeface="Proxima Nova"/>
                <a:sym typeface="Proxima Nova"/>
              </a:rPr>
              <a:t>encoder and a text encoder to predict which images are paired with which texts. </a:t>
            </a:r>
            <a:endParaRPr>
              <a:latin typeface="Proxima Nova"/>
              <a:ea typeface="Proxima Nova"/>
              <a:cs typeface="Proxima Nova"/>
              <a:sym typeface="Proxima Nova"/>
            </a:endParaRPr>
          </a:p>
        </p:txBody>
      </p:sp>
      <p:sp>
        <p:nvSpPr>
          <p:cNvPr id="84" name="Google Shape;84;p16"/>
          <p:cNvSpPr txBox="1"/>
          <p:nvPr/>
        </p:nvSpPr>
        <p:spPr>
          <a:xfrm>
            <a:off x="4375775" y="3989325"/>
            <a:ext cx="383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Create text from </a:t>
            </a:r>
            <a:r>
              <a:rPr lang="en">
                <a:latin typeface="Proxima Nova"/>
                <a:ea typeface="Proxima Nova"/>
                <a:cs typeface="Proxima Nova"/>
                <a:sym typeface="Proxima Nova"/>
              </a:rPr>
              <a:t>classifier</a:t>
            </a:r>
            <a:r>
              <a:rPr lang="en">
                <a:latin typeface="Proxima Nova"/>
                <a:ea typeface="Proxima Nova"/>
                <a:cs typeface="Proxima Nova"/>
                <a:sym typeface="Proxima Nova"/>
              </a:rPr>
              <a:t> label for zero-shot prediction.</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Fine-tuning: Gaussian Noise  </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Fine-tune on samples with Gaussian noise for the model to learn more generalizable features </a:t>
            </a:r>
            <a:endParaRPr/>
          </a:p>
        </p:txBody>
      </p:sp>
      <p:pic>
        <p:nvPicPr>
          <p:cNvPr id="91" name="Google Shape;91;p17"/>
          <p:cNvPicPr preferRelativeResize="0"/>
          <p:nvPr/>
        </p:nvPicPr>
        <p:blipFill>
          <a:blip r:embed="rId3">
            <a:alphaModFix/>
          </a:blip>
          <a:stretch>
            <a:fillRect/>
          </a:stretch>
        </p:blipFill>
        <p:spPr>
          <a:xfrm>
            <a:off x="451313" y="1987138"/>
            <a:ext cx="2619375" cy="2457450"/>
          </a:xfrm>
          <a:prstGeom prst="rect">
            <a:avLst/>
          </a:prstGeom>
          <a:noFill/>
          <a:ln>
            <a:noFill/>
          </a:ln>
        </p:spPr>
      </p:pic>
      <p:pic>
        <p:nvPicPr>
          <p:cNvPr id="92" name="Google Shape;92;p17"/>
          <p:cNvPicPr preferRelativeResize="0"/>
          <p:nvPr/>
        </p:nvPicPr>
        <p:blipFill>
          <a:blip r:embed="rId4">
            <a:alphaModFix/>
          </a:blip>
          <a:stretch>
            <a:fillRect/>
          </a:stretch>
        </p:blipFill>
        <p:spPr>
          <a:xfrm>
            <a:off x="3256725" y="1963313"/>
            <a:ext cx="2676525" cy="2505075"/>
          </a:xfrm>
          <a:prstGeom prst="rect">
            <a:avLst/>
          </a:prstGeom>
          <a:noFill/>
          <a:ln>
            <a:noFill/>
          </a:ln>
        </p:spPr>
      </p:pic>
      <p:pic>
        <p:nvPicPr>
          <p:cNvPr id="93" name="Google Shape;93;p17"/>
          <p:cNvPicPr preferRelativeResize="0"/>
          <p:nvPr/>
        </p:nvPicPr>
        <p:blipFill>
          <a:blip r:embed="rId5">
            <a:alphaModFix/>
          </a:blip>
          <a:stretch>
            <a:fillRect/>
          </a:stretch>
        </p:blipFill>
        <p:spPr>
          <a:xfrm>
            <a:off x="5982250" y="1939488"/>
            <a:ext cx="2628900" cy="260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Fine-tuning: Gaussian Noise  </a:t>
            </a:r>
            <a:endParaRPr/>
          </a:p>
        </p:txBody>
      </p:sp>
      <p:graphicFrame>
        <p:nvGraphicFramePr>
          <p:cNvPr id="99" name="Google Shape;99;p18"/>
          <p:cNvGraphicFramePr/>
          <p:nvPr/>
        </p:nvGraphicFramePr>
        <p:xfrm>
          <a:off x="613200" y="1515150"/>
          <a:ext cx="3000000" cy="3000000"/>
        </p:xfrm>
        <a:graphic>
          <a:graphicData uri="http://schemas.openxmlformats.org/drawingml/2006/table">
            <a:tbl>
              <a:tblPr>
                <a:noFill/>
                <a:tableStyleId>{7708DC12-65FC-4063-A222-2C676A710B49}</a:tableStyleId>
              </a:tblPr>
              <a:tblGrid>
                <a:gridCol w="1979400"/>
                <a:gridCol w="1979400"/>
                <a:gridCol w="1979400"/>
                <a:gridCol w="1979400"/>
              </a:tblGrid>
              <a:tr h="510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Original ImageNet</a:t>
                      </a:r>
                      <a:endParaRPr/>
                    </a:p>
                  </a:txBody>
                  <a:tcPr marT="91425" marB="91425" marR="91425" marL="91425"/>
                </a:tc>
                <a:tc>
                  <a:txBody>
                    <a:bodyPr/>
                    <a:lstStyle/>
                    <a:p>
                      <a:pPr indent="0" lvl="0" marL="0" rtl="0" algn="l">
                        <a:spcBef>
                          <a:spcPts val="0"/>
                        </a:spcBef>
                        <a:spcAft>
                          <a:spcPts val="0"/>
                        </a:spcAft>
                        <a:buNone/>
                      </a:pPr>
                      <a:r>
                        <a:rPr lang="en"/>
                        <a:t>PGD </a:t>
                      </a:r>
                      <a:r>
                        <a:rPr lang="en"/>
                        <a:t>ImageNet</a:t>
                      </a:r>
                      <a:endParaRPr/>
                    </a:p>
                  </a:txBody>
                  <a:tcPr marT="91425" marB="91425" marR="91425" marL="91425"/>
                </a:tc>
                <a:tc>
                  <a:txBody>
                    <a:bodyPr/>
                    <a:lstStyle/>
                    <a:p>
                      <a:pPr indent="0" lvl="0" marL="0" rtl="0" algn="l">
                        <a:spcBef>
                          <a:spcPts val="0"/>
                        </a:spcBef>
                        <a:spcAft>
                          <a:spcPts val="0"/>
                        </a:spcAft>
                        <a:buNone/>
                      </a:pPr>
                      <a:r>
                        <a:rPr lang="en"/>
                        <a:t>FGSM </a:t>
                      </a:r>
                      <a:r>
                        <a:rPr lang="en"/>
                        <a:t>ImageNet</a:t>
                      </a:r>
                      <a:endParaRPr/>
                    </a:p>
                  </a:txBody>
                  <a:tcPr marT="91425" marB="91425" marR="91425" marL="91425"/>
                </a:tc>
              </a:tr>
              <a:tr h="510075">
                <a:tc>
                  <a:txBody>
                    <a:bodyPr/>
                    <a:lstStyle/>
                    <a:p>
                      <a:pPr indent="0" lvl="0" marL="0" rtl="0" algn="l">
                        <a:spcBef>
                          <a:spcPts val="0"/>
                        </a:spcBef>
                        <a:spcAft>
                          <a:spcPts val="0"/>
                        </a:spcAft>
                        <a:buNone/>
                      </a:pPr>
                      <a:r>
                        <a:rPr lang="en"/>
                        <a:t>Baseline</a:t>
                      </a:r>
                      <a:endParaRPr/>
                    </a:p>
                  </a:txBody>
                  <a:tcPr marT="91425" marB="91425" marR="91425" marL="91425"/>
                </a:tc>
                <a:tc>
                  <a:txBody>
                    <a:bodyPr/>
                    <a:lstStyle/>
                    <a:p>
                      <a:pPr indent="0" lvl="0" marL="0" rtl="0" algn="l">
                        <a:lnSpc>
                          <a:spcPct val="115000"/>
                        </a:lnSpc>
                        <a:spcBef>
                          <a:spcPts val="900"/>
                        </a:spcBef>
                        <a:spcAft>
                          <a:spcPts val="0"/>
                        </a:spcAft>
                        <a:buNone/>
                      </a:pPr>
                      <a:r>
                        <a:rPr lang="en"/>
                        <a:t>87.11</a:t>
                      </a:r>
                      <a:endParaRPr/>
                    </a:p>
                  </a:txBody>
                  <a:tcPr marT="91425" marB="91425" marR="91425" marL="91425"/>
                </a:tc>
                <a:tc>
                  <a:txBody>
                    <a:bodyPr/>
                    <a:lstStyle/>
                    <a:p>
                      <a:pPr indent="0" lvl="0" marL="0" rtl="0" algn="l">
                        <a:lnSpc>
                          <a:spcPct val="115000"/>
                        </a:lnSpc>
                        <a:spcBef>
                          <a:spcPts val="900"/>
                        </a:spcBef>
                        <a:spcAft>
                          <a:spcPts val="0"/>
                        </a:spcAft>
                        <a:buNone/>
                      </a:pPr>
                      <a:r>
                        <a:rPr lang="en"/>
                        <a:t>62.2</a:t>
                      </a:r>
                      <a:endParaRPr/>
                    </a:p>
                  </a:txBody>
                  <a:tcPr marT="91425" marB="91425" marR="91425" marL="91425"/>
                </a:tc>
                <a:tc>
                  <a:txBody>
                    <a:bodyPr/>
                    <a:lstStyle/>
                    <a:p>
                      <a:pPr indent="0" lvl="0" marL="0" rtl="0" algn="l">
                        <a:lnSpc>
                          <a:spcPct val="115000"/>
                        </a:lnSpc>
                        <a:spcBef>
                          <a:spcPts val="900"/>
                        </a:spcBef>
                        <a:spcAft>
                          <a:spcPts val="0"/>
                        </a:spcAft>
                        <a:buNone/>
                      </a:pPr>
                      <a:r>
                        <a:rPr lang="en"/>
                        <a:t>46.14</a:t>
                      </a:r>
                      <a:endParaRPr/>
                    </a:p>
                  </a:txBody>
                  <a:tcPr marT="91425" marB="91425" marR="91425" marL="91425"/>
                </a:tc>
              </a:tr>
              <a:tr h="510075">
                <a:tc>
                  <a:txBody>
                    <a:bodyPr/>
                    <a:lstStyle/>
                    <a:p>
                      <a:pPr indent="0" lvl="0" marL="0" rtl="0" algn="l">
                        <a:spcBef>
                          <a:spcPts val="0"/>
                        </a:spcBef>
                        <a:spcAft>
                          <a:spcPts val="0"/>
                        </a:spcAft>
                        <a:buNone/>
                      </a:pPr>
                      <a:r>
                        <a:rPr lang="en"/>
                        <a:t>Gaussian (std=0.4)</a:t>
                      </a:r>
                      <a:endParaRPr/>
                    </a:p>
                  </a:txBody>
                  <a:tcPr marT="91425" marB="91425" marR="91425" marL="91425"/>
                </a:tc>
                <a:tc>
                  <a:txBody>
                    <a:bodyPr/>
                    <a:lstStyle/>
                    <a:p>
                      <a:pPr indent="0" lvl="0" marL="0" rtl="0" algn="l">
                        <a:spcBef>
                          <a:spcPts val="0"/>
                        </a:spcBef>
                        <a:spcAft>
                          <a:spcPts val="0"/>
                        </a:spcAft>
                        <a:buNone/>
                      </a:pPr>
                      <a:r>
                        <a:rPr b="1" lang="en"/>
                        <a:t>97.6</a:t>
                      </a:r>
                      <a:endParaRPr b="1"/>
                    </a:p>
                  </a:txBody>
                  <a:tcPr marT="91425" marB="91425" marR="91425" marL="91425"/>
                </a:tc>
                <a:tc>
                  <a:txBody>
                    <a:bodyPr/>
                    <a:lstStyle/>
                    <a:p>
                      <a:pPr indent="0" lvl="0" marL="0" rtl="0" algn="l">
                        <a:spcBef>
                          <a:spcPts val="0"/>
                        </a:spcBef>
                        <a:spcAft>
                          <a:spcPts val="0"/>
                        </a:spcAft>
                        <a:buNone/>
                      </a:pPr>
                      <a:r>
                        <a:rPr lang="en"/>
                        <a:t>46.2</a:t>
                      </a:r>
                      <a:endParaRPr/>
                    </a:p>
                  </a:txBody>
                  <a:tcPr marT="91425" marB="91425" marR="91425" marL="91425"/>
                </a:tc>
                <a:tc>
                  <a:txBody>
                    <a:bodyPr/>
                    <a:lstStyle/>
                    <a:p>
                      <a:pPr indent="0" lvl="0" marL="0" rtl="0" algn="l">
                        <a:spcBef>
                          <a:spcPts val="0"/>
                        </a:spcBef>
                        <a:spcAft>
                          <a:spcPts val="0"/>
                        </a:spcAft>
                        <a:buNone/>
                      </a:pPr>
                      <a:r>
                        <a:rPr b="1" lang="en"/>
                        <a:t>44.63</a:t>
                      </a:r>
                      <a:endParaRPr b="1"/>
                    </a:p>
                  </a:txBody>
                  <a:tcPr marT="91425" marB="91425" marR="91425" marL="91425"/>
                </a:tc>
              </a:tr>
              <a:tr h="510075">
                <a:tc>
                  <a:txBody>
                    <a:bodyPr/>
                    <a:lstStyle/>
                    <a:p>
                      <a:pPr indent="0" lvl="0" marL="0" rtl="0" algn="l">
                        <a:spcBef>
                          <a:spcPts val="0"/>
                        </a:spcBef>
                        <a:spcAft>
                          <a:spcPts val="0"/>
                        </a:spcAft>
                        <a:buNone/>
                      </a:pPr>
                      <a:r>
                        <a:rPr lang="en"/>
                        <a:t>Gaussian (std=0.6)</a:t>
                      </a:r>
                      <a:endParaRPr/>
                    </a:p>
                  </a:txBody>
                  <a:tcPr marT="91425" marB="91425" marR="91425" marL="91425"/>
                </a:tc>
                <a:tc>
                  <a:txBody>
                    <a:bodyPr/>
                    <a:lstStyle/>
                    <a:p>
                      <a:pPr indent="0" lvl="0" marL="0" rtl="0" algn="l">
                        <a:spcBef>
                          <a:spcPts val="0"/>
                        </a:spcBef>
                        <a:spcAft>
                          <a:spcPts val="0"/>
                        </a:spcAft>
                        <a:buNone/>
                      </a:pPr>
                      <a:r>
                        <a:rPr b="1" lang="en"/>
                        <a:t>99.3</a:t>
                      </a:r>
                      <a:endParaRPr b="1"/>
                    </a:p>
                  </a:txBody>
                  <a:tcPr marT="91425" marB="91425" marR="91425" marL="91425"/>
                </a:tc>
                <a:tc>
                  <a:txBody>
                    <a:bodyPr/>
                    <a:lstStyle/>
                    <a:p>
                      <a:pPr indent="0" lvl="0" marL="0" rtl="0" algn="l">
                        <a:spcBef>
                          <a:spcPts val="0"/>
                        </a:spcBef>
                        <a:spcAft>
                          <a:spcPts val="0"/>
                        </a:spcAft>
                        <a:buNone/>
                      </a:pPr>
                      <a:r>
                        <a:rPr lang="en"/>
                        <a:t>57.3</a:t>
                      </a:r>
                      <a:endParaRPr/>
                    </a:p>
                  </a:txBody>
                  <a:tcPr marT="91425" marB="91425" marR="91425" marL="91425"/>
                </a:tc>
                <a:tc>
                  <a:txBody>
                    <a:bodyPr/>
                    <a:lstStyle/>
                    <a:p>
                      <a:pPr indent="0" lvl="0" marL="0" rtl="0" algn="l">
                        <a:spcBef>
                          <a:spcPts val="0"/>
                        </a:spcBef>
                        <a:spcAft>
                          <a:spcPts val="0"/>
                        </a:spcAft>
                        <a:buNone/>
                      </a:pPr>
                      <a:r>
                        <a:rPr b="1" lang="en"/>
                        <a:t>57.87</a:t>
                      </a:r>
                      <a:endParaRPr b="1"/>
                    </a:p>
                  </a:txBody>
                  <a:tcPr marT="91425" marB="91425" marR="91425" marL="91425"/>
                </a:tc>
              </a:tr>
              <a:tr h="510075">
                <a:tc>
                  <a:txBody>
                    <a:bodyPr/>
                    <a:lstStyle/>
                    <a:p>
                      <a:pPr indent="0" lvl="0" marL="0" rtl="0" algn="l">
                        <a:spcBef>
                          <a:spcPts val="0"/>
                        </a:spcBef>
                        <a:spcAft>
                          <a:spcPts val="0"/>
                        </a:spcAft>
                        <a:buNone/>
                      </a:pPr>
                      <a:r>
                        <a:rPr lang="en"/>
                        <a:t>Gaussian (std=0.8)</a:t>
                      </a:r>
                      <a:endParaRPr/>
                    </a:p>
                  </a:txBody>
                  <a:tcPr marT="91425" marB="91425" marR="91425" marL="91425"/>
                </a:tc>
                <a:tc>
                  <a:txBody>
                    <a:bodyPr/>
                    <a:lstStyle/>
                    <a:p>
                      <a:pPr indent="0" lvl="0" marL="0" rtl="0" algn="l">
                        <a:spcBef>
                          <a:spcPts val="0"/>
                        </a:spcBef>
                        <a:spcAft>
                          <a:spcPts val="0"/>
                        </a:spcAft>
                        <a:buNone/>
                      </a:pPr>
                      <a:r>
                        <a:rPr b="1" lang="en"/>
                        <a:t>100</a:t>
                      </a:r>
                      <a:endParaRPr b="1"/>
                    </a:p>
                  </a:txBody>
                  <a:tcPr marT="91425" marB="91425" marR="91425" marL="91425"/>
                </a:tc>
                <a:tc>
                  <a:txBody>
                    <a:bodyPr/>
                    <a:lstStyle/>
                    <a:p>
                      <a:pPr indent="0" lvl="0" marL="0" rtl="0" algn="l">
                        <a:spcBef>
                          <a:spcPts val="0"/>
                        </a:spcBef>
                        <a:spcAft>
                          <a:spcPts val="0"/>
                        </a:spcAft>
                        <a:buNone/>
                      </a:pPr>
                      <a:r>
                        <a:rPr lang="en"/>
                        <a:t>48.9</a:t>
                      </a:r>
                      <a:endParaRPr/>
                    </a:p>
                  </a:txBody>
                  <a:tcPr marT="91425" marB="91425" marR="91425" marL="91425"/>
                </a:tc>
                <a:tc>
                  <a:txBody>
                    <a:bodyPr/>
                    <a:lstStyle/>
                    <a:p>
                      <a:pPr indent="0" lvl="0" marL="0" rtl="0" algn="l">
                        <a:spcBef>
                          <a:spcPts val="0"/>
                        </a:spcBef>
                        <a:spcAft>
                          <a:spcPts val="0"/>
                        </a:spcAft>
                        <a:buNone/>
                      </a:pPr>
                      <a:r>
                        <a:rPr b="1" lang="en"/>
                        <a:t>52.46</a:t>
                      </a:r>
                      <a:endParaRPr b="1"/>
                    </a:p>
                  </a:txBody>
                  <a:tcPr marT="91425" marB="91425" marR="91425" marL="91425"/>
                </a:tc>
              </a:tr>
              <a:tr h="510075">
                <a:tc>
                  <a:txBody>
                    <a:bodyPr/>
                    <a:lstStyle/>
                    <a:p>
                      <a:pPr indent="0" lvl="0" marL="0" rtl="0" algn="l">
                        <a:spcBef>
                          <a:spcPts val="0"/>
                        </a:spcBef>
                        <a:spcAft>
                          <a:spcPts val="0"/>
                        </a:spcAft>
                        <a:buNone/>
                      </a:pPr>
                      <a:r>
                        <a:rPr lang="en"/>
                        <a:t>Gaussian (std=1)</a:t>
                      </a:r>
                      <a:endParaRPr/>
                    </a:p>
                  </a:txBody>
                  <a:tcPr marT="91425" marB="91425" marR="91425" marL="91425"/>
                </a:tc>
                <a:tc>
                  <a:txBody>
                    <a:bodyPr/>
                    <a:lstStyle/>
                    <a:p>
                      <a:pPr indent="0" lvl="0" marL="0" rtl="0" algn="l">
                        <a:spcBef>
                          <a:spcPts val="0"/>
                        </a:spcBef>
                        <a:spcAft>
                          <a:spcPts val="0"/>
                        </a:spcAft>
                        <a:buNone/>
                      </a:pPr>
                      <a:r>
                        <a:rPr b="1" lang="en"/>
                        <a:t>100</a:t>
                      </a:r>
                      <a:endParaRPr b="1"/>
                    </a:p>
                  </a:txBody>
                  <a:tcPr marT="91425" marB="91425" marR="91425" marL="91425"/>
                </a:tc>
                <a:tc>
                  <a:txBody>
                    <a:bodyPr/>
                    <a:lstStyle/>
                    <a:p>
                      <a:pPr indent="0" lvl="0" marL="0" rtl="0" algn="l">
                        <a:spcBef>
                          <a:spcPts val="0"/>
                        </a:spcBef>
                        <a:spcAft>
                          <a:spcPts val="0"/>
                        </a:spcAft>
                        <a:buNone/>
                      </a:pPr>
                      <a:r>
                        <a:rPr lang="en"/>
                        <a:t>52.7</a:t>
                      </a:r>
                      <a:endParaRPr/>
                    </a:p>
                  </a:txBody>
                  <a:tcPr marT="91425" marB="91425" marR="91425" marL="91425"/>
                </a:tc>
                <a:tc>
                  <a:txBody>
                    <a:bodyPr/>
                    <a:lstStyle/>
                    <a:p>
                      <a:pPr indent="0" lvl="0" marL="0" rtl="0" algn="l">
                        <a:spcBef>
                          <a:spcPts val="0"/>
                        </a:spcBef>
                        <a:spcAft>
                          <a:spcPts val="0"/>
                        </a:spcAft>
                        <a:buNone/>
                      </a:pPr>
                      <a:r>
                        <a:rPr b="1" lang="en"/>
                        <a:t>56.67</a:t>
                      </a:r>
                      <a:endParaRPr b="1"/>
                    </a:p>
                  </a:txBody>
                  <a:tcPr marT="91425" marB="91425" marR="91425" marL="91425"/>
                </a:tc>
              </a:tr>
            </a:tbl>
          </a:graphicData>
        </a:graphic>
      </p:graphicFrame>
      <p:sp>
        <p:nvSpPr>
          <p:cNvPr id="100" name="Google Shape;100;p18"/>
          <p:cNvSpPr txBox="1"/>
          <p:nvPr/>
        </p:nvSpPr>
        <p:spPr>
          <a:xfrm>
            <a:off x="625675" y="1090350"/>
            <a:ext cx="790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Top-5 Classification</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Fine-tuning (Adversarial Training): FGSM &amp; PGD</a:t>
            </a:r>
            <a:endParaRPr/>
          </a:p>
        </p:txBody>
      </p:sp>
      <p:graphicFrame>
        <p:nvGraphicFramePr>
          <p:cNvPr id="106" name="Google Shape;106;p19"/>
          <p:cNvGraphicFramePr/>
          <p:nvPr/>
        </p:nvGraphicFramePr>
        <p:xfrm>
          <a:off x="613200" y="1362750"/>
          <a:ext cx="3000000" cy="3000000"/>
        </p:xfrm>
        <a:graphic>
          <a:graphicData uri="http://schemas.openxmlformats.org/drawingml/2006/table">
            <a:tbl>
              <a:tblPr>
                <a:noFill/>
                <a:tableStyleId>{7708DC12-65FC-4063-A222-2C676A710B49}</a:tableStyleId>
              </a:tblPr>
              <a:tblGrid>
                <a:gridCol w="1979400"/>
                <a:gridCol w="1979400"/>
                <a:gridCol w="1979400"/>
                <a:gridCol w="1979400"/>
              </a:tblGrid>
              <a:tr h="510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Original ImageNet</a:t>
                      </a:r>
                      <a:endParaRPr/>
                    </a:p>
                  </a:txBody>
                  <a:tcPr marT="91425" marB="91425" marR="91425" marL="91425"/>
                </a:tc>
                <a:tc>
                  <a:txBody>
                    <a:bodyPr/>
                    <a:lstStyle/>
                    <a:p>
                      <a:pPr indent="0" lvl="0" marL="0" rtl="0" algn="l">
                        <a:spcBef>
                          <a:spcPts val="0"/>
                        </a:spcBef>
                        <a:spcAft>
                          <a:spcPts val="0"/>
                        </a:spcAft>
                        <a:buNone/>
                      </a:pPr>
                      <a:r>
                        <a:rPr lang="en"/>
                        <a:t>PGD </a:t>
                      </a:r>
                      <a:r>
                        <a:rPr lang="en"/>
                        <a:t>ImageNet</a:t>
                      </a:r>
                      <a:endParaRPr/>
                    </a:p>
                  </a:txBody>
                  <a:tcPr marT="91425" marB="91425" marR="91425" marL="91425"/>
                </a:tc>
                <a:tc>
                  <a:txBody>
                    <a:bodyPr/>
                    <a:lstStyle/>
                    <a:p>
                      <a:pPr indent="0" lvl="0" marL="0" rtl="0" algn="l">
                        <a:spcBef>
                          <a:spcPts val="0"/>
                        </a:spcBef>
                        <a:spcAft>
                          <a:spcPts val="0"/>
                        </a:spcAft>
                        <a:buNone/>
                      </a:pPr>
                      <a:r>
                        <a:rPr lang="en"/>
                        <a:t>FGSM </a:t>
                      </a:r>
                      <a:r>
                        <a:rPr lang="en"/>
                        <a:t>ImageNet</a:t>
                      </a:r>
                      <a:endParaRPr/>
                    </a:p>
                  </a:txBody>
                  <a:tcPr marT="91425" marB="91425" marR="91425" marL="91425"/>
                </a:tc>
              </a:tr>
              <a:tr h="510075">
                <a:tc>
                  <a:txBody>
                    <a:bodyPr/>
                    <a:lstStyle/>
                    <a:p>
                      <a:pPr indent="0" lvl="0" marL="0" rtl="0" algn="l">
                        <a:spcBef>
                          <a:spcPts val="0"/>
                        </a:spcBef>
                        <a:spcAft>
                          <a:spcPts val="0"/>
                        </a:spcAft>
                        <a:buNone/>
                      </a:pPr>
                      <a:r>
                        <a:rPr lang="en"/>
                        <a:t>Baseline</a:t>
                      </a:r>
                      <a:endParaRPr/>
                    </a:p>
                  </a:txBody>
                  <a:tcPr marT="91425" marB="91425" marR="91425" marL="91425"/>
                </a:tc>
                <a:tc>
                  <a:txBody>
                    <a:bodyPr/>
                    <a:lstStyle/>
                    <a:p>
                      <a:pPr indent="0" lvl="0" marL="0" rtl="0" algn="l">
                        <a:lnSpc>
                          <a:spcPct val="115000"/>
                        </a:lnSpc>
                        <a:spcBef>
                          <a:spcPts val="900"/>
                        </a:spcBef>
                        <a:spcAft>
                          <a:spcPts val="0"/>
                        </a:spcAft>
                        <a:buNone/>
                      </a:pPr>
                      <a:r>
                        <a:rPr lang="en"/>
                        <a:t>87.11</a:t>
                      </a:r>
                      <a:endParaRPr/>
                    </a:p>
                  </a:txBody>
                  <a:tcPr marT="91425" marB="91425" marR="91425" marL="91425"/>
                </a:tc>
                <a:tc>
                  <a:txBody>
                    <a:bodyPr/>
                    <a:lstStyle/>
                    <a:p>
                      <a:pPr indent="0" lvl="0" marL="0" rtl="0" algn="l">
                        <a:lnSpc>
                          <a:spcPct val="115000"/>
                        </a:lnSpc>
                        <a:spcBef>
                          <a:spcPts val="900"/>
                        </a:spcBef>
                        <a:spcAft>
                          <a:spcPts val="0"/>
                        </a:spcAft>
                        <a:buNone/>
                      </a:pPr>
                      <a:r>
                        <a:rPr lang="en"/>
                        <a:t>62.2</a:t>
                      </a:r>
                      <a:endParaRPr/>
                    </a:p>
                  </a:txBody>
                  <a:tcPr marT="91425" marB="91425" marR="91425" marL="91425"/>
                </a:tc>
                <a:tc>
                  <a:txBody>
                    <a:bodyPr/>
                    <a:lstStyle/>
                    <a:p>
                      <a:pPr indent="0" lvl="0" marL="0" rtl="0" algn="l">
                        <a:lnSpc>
                          <a:spcPct val="115000"/>
                        </a:lnSpc>
                        <a:spcBef>
                          <a:spcPts val="900"/>
                        </a:spcBef>
                        <a:spcAft>
                          <a:spcPts val="0"/>
                        </a:spcAft>
                        <a:buNone/>
                      </a:pPr>
                      <a:r>
                        <a:rPr lang="en"/>
                        <a:t>46.14</a:t>
                      </a:r>
                      <a:endParaRPr/>
                    </a:p>
                  </a:txBody>
                  <a:tcPr marT="91425" marB="91425" marR="91425" marL="91425"/>
                </a:tc>
              </a:tr>
              <a:tr h="510075">
                <a:tc>
                  <a:txBody>
                    <a:bodyPr/>
                    <a:lstStyle/>
                    <a:p>
                      <a:pPr indent="0" lvl="0" marL="0" rtl="0" algn="l">
                        <a:spcBef>
                          <a:spcPts val="0"/>
                        </a:spcBef>
                        <a:spcAft>
                          <a:spcPts val="0"/>
                        </a:spcAft>
                        <a:buNone/>
                      </a:pPr>
                      <a:r>
                        <a:rPr lang="en"/>
                        <a:t>Model Trained on PGD </a:t>
                      </a:r>
                      <a:r>
                        <a:rPr lang="en"/>
                        <a:t>Flickr </a:t>
                      </a:r>
                      <a:r>
                        <a:rPr lang="en"/>
                        <a:t>subset</a:t>
                      </a:r>
                      <a:endParaRPr/>
                    </a:p>
                  </a:txBody>
                  <a:tcPr marT="91425" marB="91425" marR="91425" marL="91425"/>
                </a:tc>
                <a:tc>
                  <a:txBody>
                    <a:bodyPr/>
                    <a:lstStyle/>
                    <a:p>
                      <a:pPr indent="0" lvl="0" marL="0" rtl="0" algn="l">
                        <a:spcBef>
                          <a:spcPts val="0"/>
                        </a:spcBef>
                        <a:spcAft>
                          <a:spcPts val="0"/>
                        </a:spcAft>
                        <a:buNone/>
                      </a:pPr>
                      <a:r>
                        <a:rPr lang="en"/>
                        <a:t>28.4</a:t>
                      </a:r>
                      <a:endParaRPr/>
                    </a:p>
                  </a:txBody>
                  <a:tcPr marT="91425" marB="91425" marR="91425" marL="91425"/>
                </a:tc>
                <a:tc>
                  <a:txBody>
                    <a:bodyPr/>
                    <a:lstStyle/>
                    <a:p>
                      <a:pPr indent="0" lvl="0" marL="0" rtl="0" algn="l">
                        <a:lnSpc>
                          <a:spcPct val="115000"/>
                        </a:lnSpc>
                        <a:spcBef>
                          <a:spcPts val="0"/>
                        </a:spcBef>
                        <a:spcAft>
                          <a:spcPts val="0"/>
                        </a:spcAft>
                        <a:buNone/>
                      </a:pPr>
                      <a:r>
                        <a:rPr lang="en"/>
                        <a:t>19.2</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a:t>11.53</a:t>
                      </a:r>
                      <a:endParaRPr/>
                    </a:p>
                    <a:p>
                      <a:pPr indent="0" lvl="0" marL="0" rtl="0" algn="l">
                        <a:spcBef>
                          <a:spcPts val="0"/>
                        </a:spcBef>
                        <a:spcAft>
                          <a:spcPts val="0"/>
                        </a:spcAft>
                        <a:buNone/>
                      </a:pPr>
                      <a:r>
                        <a:t/>
                      </a:r>
                      <a:endParaRPr/>
                    </a:p>
                  </a:txBody>
                  <a:tcPr marT="91425" marB="91425" marR="91425" marL="91425"/>
                </a:tc>
              </a:tr>
              <a:tr h="510075">
                <a:tc>
                  <a:txBody>
                    <a:bodyPr/>
                    <a:lstStyle/>
                    <a:p>
                      <a:pPr indent="0" lvl="0" marL="0" rtl="0" algn="l">
                        <a:spcBef>
                          <a:spcPts val="0"/>
                        </a:spcBef>
                        <a:spcAft>
                          <a:spcPts val="0"/>
                        </a:spcAft>
                        <a:buNone/>
                      </a:pPr>
                      <a:r>
                        <a:rPr lang="en"/>
                        <a:t>Model Trained on FGSM Flickr subset</a:t>
                      </a:r>
                      <a:endParaRPr/>
                    </a:p>
                  </a:txBody>
                  <a:tcPr marT="91425" marB="91425" marR="91425" marL="91425"/>
                </a:tc>
                <a:tc>
                  <a:txBody>
                    <a:bodyPr/>
                    <a:lstStyle/>
                    <a:p>
                      <a:pPr indent="0" lvl="0" marL="0" rtl="0" algn="l">
                        <a:lnSpc>
                          <a:spcPct val="115000"/>
                        </a:lnSpc>
                        <a:spcBef>
                          <a:spcPts val="0"/>
                        </a:spcBef>
                        <a:spcAft>
                          <a:spcPts val="0"/>
                        </a:spcAft>
                        <a:buNone/>
                      </a:pPr>
                      <a:r>
                        <a:rPr lang="en"/>
                        <a:t>29.0</a:t>
                      </a:r>
                      <a:endParaRPr/>
                    </a:p>
                  </a:txBody>
                  <a:tcPr marT="91425" marB="91425" marR="91425" marL="91425"/>
                </a:tc>
                <a:tc>
                  <a:txBody>
                    <a:bodyPr/>
                    <a:lstStyle/>
                    <a:p>
                      <a:pPr indent="0" lvl="0" marL="0" rtl="0" algn="l">
                        <a:lnSpc>
                          <a:spcPct val="115000"/>
                        </a:lnSpc>
                        <a:spcBef>
                          <a:spcPts val="0"/>
                        </a:spcBef>
                        <a:spcAft>
                          <a:spcPts val="0"/>
                        </a:spcAft>
                        <a:buNone/>
                      </a:pPr>
                      <a:r>
                        <a:rPr lang="en"/>
                        <a:t>20.3</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a:t>13.14</a:t>
                      </a:r>
                      <a:endParaRPr/>
                    </a:p>
                    <a:p>
                      <a:pPr indent="0" lvl="0" marL="0" rtl="0" algn="l">
                        <a:spcBef>
                          <a:spcPts val="0"/>
                        </a:spcBef>
                        <a:spcAft>
                          <a:spcPts val="0"/>
                        </a:spcAft>
                        <a:buNone/>
                      </a:pPr>
                      <a:r>
                        <a:t/>
                      </a:r>
                      <a:endParaRPr/>
                    </a:p>
                  </a:txBody>
                  <a:tcPr marT="91425" marB="91425" marR="91425" marL="91425"/>
                </a:tc>
              </a:tr>
            </a:tbl>
          </a:graphicData>
        </a:graphic>
      </p:graphicFrame>
      <p:sp>
        <p:nvSpPr>
          <p:cNvPr id="107" name="Google Shape;107;p19"/>
          <p:cNvSpPr txBox="1"/>
          <p:nvPr/>
        </p:nvSpPr>
        <p:spPr>
          <a:xfrm>
            <a:off x="625675" y="937950"/>
            <a:ext cx="790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Top-5 Classification</a:t>
            </a:r>
            <a:endParaRPr>
              <a:latin typeface="Proxima Nova"/>
              <a:ea typeface="Proxima Nova"/>
              <a:cs typeface="Proxima Nova"/>
              <a:sym typeface="Proxima Nova"/>
            </a:endParaRPr>
          </a:p>
        </p:txBody>
      </p:sp>
      <p:sp>
        <p:nvSpPr>
          <p:cNvPr id="108" name="Google Shape;108;p19"/>
          <p:cNvSpPr txBox="1"/>
          <p:nvPr/>
        </p:nvSpPr>
        <p:spPr>
          <a:xfrm>
            <a:off x="614325" y="3877325"/>
            <a:ext cx="7917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Reason for Degradation in Performance:</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AutoNum type="alphaLcPeriod"/>
            </a:pPr>
            <a:r>
              <a:rPr lang="en">
                <a:latin typeface="Proxima Nova"/>
                <a:ea typeface="Proxima Nova"/>
                <a:cs typeface="Proxima Nova"/>
                <a:sym typeface="Proxima Nova"/>
              </a:rPr>
              <a:t>CLIP model was unstable when training with different learning rates (loss jumping)</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AutoNum type="alphaLcPeriod"/>
            </a:pPr>
            <a:r>
              <a:rPr lang="en">
                <a:latin typeface="Proxima Nova"/>
                <a:ea typeface="Proxima Nova"/>
                <a:cs typeface="Proxima Nova"/>
                <a:sym typeface="Proxima Nova"/>
              </a:rPr>
              <a:t>May need to freeze some layers to retain pretrained information and stable training</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AutoNum type="alphaLcPeriod"/>
            </a:pPr>
            <a:r>
              <a:rPr lang="en">
                <a:latin typeface="Proxima Nova"/>
                <a:ea typeface="Proxima Nova"/>
                <a:cs typeface="Proxima Nova"/>
                <a:sym typeface="Proxima Nova"/>
              </a:rPr>
              <a:t>Data </a:t>
            </a:r>
            <a:r>
              <a:rPr lang="en">
                <a:latin typeface="Proxima Nova"/>
                <a:ea typeface="Proxima Nova"/>
                <a:cs typeface="Proxima Nova"/>
                <a:sym typeface="Proxima Nova"/>
              </a:rPr>
              <a:t>distribution</a:t>
            </a:r>
            <a:r>
              <a:rPr lang="en">
                <a:latin typeface="Proxima Nova"/>
                <a:ea typeface="Proxima Nova"/>
                <a:cs typeface="Proxima Nova"/>
                <a:sym typeface="Proxima Nova"/>
              </a:rPr>
              <a:t> discrepancy between how each attack modifies Flickr and ImageNet</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data augmentation (Poisson, salt and pepper noise, cut-outs)</a:t>
            </a:r>
            <a:endParaRPr/>
          </a:p>
          <a:p>
            <a:pPr indent="-342900" lvl="0" marL="457200" rtl="0" algn="l">
              <a:spcBef>
                <a:spcPts val="0"/>
              </a:spcBef>
              <a:spcAft>
                <a:spcPts val="0"/>
              </a:spcAft>
              <a:buSzPts val="1800"/>
              <a:buChar char="-"/>
            </a:pPr>
            <a:r>
              <a:rPr lang="en"/>
              <a:t>Freeze layers to </a:t>
            </a:r>
            <a:r>
              <a:rPr lang="en"/>
              <a:t>improve stability of training</a:t>
            </a:r>
            <a:endParaRPr/>
          </a:p>
          <a:p>
            <a:pPr indent="-342900" lvl="0" marL="457200" rtl="0" algn="l">
              <a:spcBef>
                <a:spcPts val="0"/>
              </a:spcBef>
              <a:spcAft>
                <a:spcPts val="0"/>
              </a:spcAft>
              <a:buSzPts val="1800"/>
              <a:buChar char="-"/>
            </a:pPr>
            <a:r>
              <a:rPr lang="en"/>
              <a:t>Regularizations: drop-out layers , skip connections</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