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1ae27260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1ae27260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that most of the classifiers performed around the same percentage (which was relatively high)</a:t>
            </a:r>
            <a:endParaRPr/>
          </a:p>
          <a:p>
            <a:pPr indent="0" lvl="0" marL="0" rtl="0" algn="l">
              <a:spcBef>
                <a:spcPts val="0"/>
              </a:spcBef>
              <a:spcAft>
                <a:spcPts val="0"/>
              </a:spcAft>
              <a:buNone/>
            </a:pPr>
            <a:r>
              <a:rPr lang="en"/>
              <a:t>*there are tweaks to the data that could improve accuracy of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1ae27260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1ae27260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FFFFF"/>
                </a:highlight>
              </a:rPr>
              <a:t>Default Importance ranking for Catboost is </a:t>
            </a:r>
            <a:r>
              <a:rPr lang="en" sz="1150">
                <a:highlight>
                  <a:srgbClr val="FFFFFF"/>
                </a:highlight>
              </a:rPr>
              <a:t>PredictionValuesChange. </a:t>
            </a:r>
            <a:r>
              <a:rPr lang="en" sz="1150">
                <a:highlight>
                  <a:srgbClr val="FFFFFF"/>
                </a:highlight>
              </a:rPr>
              <a:t>For each feature, the table shows the average amount the prediction changes if the feature value changes. The bigger the value of the importance the bigger on average is the change to the prediction value, if this feature is changed.</a:t>
            </a:r>
            <a:endParaRPr sz="1150">
              <a:highlight>
                <a:srgbClr val="FFFFFF"/>
              </a:highlight>
            </a:endParaRPr>
          </a:p>
          <a:p>
            <a:pPr indent="0" lvl="0" marL="0" rtl="0" algn="l">
              <a:spcBef>
                <a:spcPts val="0"/>
              </a:spcBef>
              <a:spcAft>
                <a:spcPts val="0"/>
              </a:spcAft>
              <a:buNone/>
            </a:pPr>
            <a:r>
              <a:rPr lang="en" sz="1150">
                <a:highlight>
                  <a:srgbClr val="FFFFFF"/>
                </a:highlight>
              </a:rPr>
              <a:t>Feature importance values are normalized so that the sum of importances of all features is equal to 100 (only top 25 are shown here and there are a total of 237 features). This is possible because the values of these importances are always non-negative.</a:t>
            </a:r>
            <a:endParaRPr sz="1150">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1ae27260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1ae27260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1ae27260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1ae27260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f7ce25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ef7ce25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1ae27260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1ae27260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ef7ce25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ef7ce25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89700" y="2299875"/>
            <a:ext cx="64092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Helping your Kickstarter Campaign Reach its Goal </a:t>
            </a:r>
            <a:endParaRPr/>
          </a:p>
        </p:txBody>
      </p:sp>
      <p:sp>
        <p:nvSpPr>
          <p:cNvPr id="278" name="Google Shape;278;p13"/>
          <p:cNvSpPr txBox="1"/>
          <p:nvPr>
            <p:ph idx="1" type="subTitle"/>
          </p:nvPr>
        </p:nvSpPr>
        <p:spPr>
          <a:xfrm>
            <a:off x="316500" y="4172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 Pfeifer</a:t>
            </a:r>
            <a:endParaRPr/>
          </a:p>
          <a:p>
            <a:pPr indent="0" lvl="0" marL="0" rtl="0" algn="l">
              <a:spcBef>
                <a:spcPts val="0"/>
              </a:spcBef>
              <a:spcAft>
                <a:spcPts val="0"/>
              </a:spcAft>
              <a:buNone/>
            </a:pPr>
            <a:r>
              <a:rPr lang="en"/>
              <a:t>Module 3 Final Project</a:t>
            </a:r>
            <a:endParaRPr/>
          </a:p>
        </p:txBody>
      </p:sp>
      <p:pic>
        <p:nvPicPr>
          <p:cNvPr id="279" name="Google Shape;279;p13"/>
          <p:cNvPicPr preferRelativeResize="0"/>
          <p:nvPr/>
        </p:nvPicPr>
        <p:blipFill>
          <a:blip r:embed="rId3">
            <a:alphaModFix/>
          </a:blip>
          <a:stretch>
            <a:fillRect/>
          </a:stretch>
        </p:blipFill>
        <p:spPr>
          <a:xfrm>
            <a:off x="5683850" y="706650"/>
            <a:ext cx="2004102" cy="199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284350" y="642400"/>
            <a:ext cx="8082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Top Classifiers</a:t>
            </a:r>
            <a:endParaRPr sz="3000"/>
          </a:p>
        </p:txBody>
      </p:sp>
      <p:sp>
        <p:nvSpPr>
          <p:cNvPr id="285" name="Google Shape;285;p14"/>
          <p:cNvSpPr txBox="1"/>
          <p:nvPr>
            <p:ph idx="1" type="body"/>
          </p:nvPr>
        </p:nvSpPr>
        <p:spPr>
          <a:xfrm>
            <a:off x="383725" y="1823750"/>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9 different models</a:t>
            </a:r>
            <a:endParaRPr sz="2400"/>
          </a:p>
          <a:p>
            <a:pPr indent="-381000" lvl="0" marL="457200" rtl="0" algn="l">
              <a:spcBef>
                <a:spcPts val="0"/>
              </a:spcBef>
              <a:spcAft>
                <a:spcPts val="0"/>
              </a:spcAft>
              <a:buSzPts val="2400"/>
              <a:buChar char="●"/>
            </a:pPr>
            <a:r>
              <a:rPr lang="en" sz="2400"/>
              <a:t>Most Accurate: CatBoost, Random Forest with GridSearch, Adaboost</a:t>
            </a:r>
            <a:endParaRPr sz="2400"/>
          </a:p>
          <a:p>
            <a:pPr indent="-381000" lvl="0" marL="457200" rtl="0" algn="l">
              <a:spcBef>
                <a:spcPts val="0"/>
              </a:spcBef>
              <a:spcAft>
                <a:spcPts val="0"/>
              </a:spcAft>
              <a:buSzPts val="2400"/>
              <a:buChar char="●"/>
            </a:pPr>
            <a:r>
              <a:rPr lang="en" sz="2400"/>
              <a:t>Predict success of campaign with 70-72% accuracy</a:t>
            </a:r>
            <a:endParaRPr sz="2400"/>
          </a:p>
          <a:p>
            <a:pPr indent="-381000" lvl="0" marL="457200" rtl="0" algn="l">
              <a:spcBef>
                <a:spcPts val="0"/>
              </a:spcBef>
              <a:spcAft>
                <a:spcPts val="0"/>
              </a:spcAft>
              <a:buSzPts val="2400"/>
              <a:buChar char="●"/>
            </a:pPr>
            <a:r>
              <a:rPr lang="en" sz="2400"/>
              <a:t>Catboost consistently best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28788" y="642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CatBoost Top 25 Features</a:t>
            </a:r>
            <a:endParaRPr sz="3000"/>
          </a:p>
        </p:txBody>
      </p:sp>
      <p:pic>
        <p:nvPicPr>
          <p:cNvPr id="291" name="Google Shape;291;p15"/>
          <p:cNvPicPr preferRelativeResize="0"/>
          <p:nvPr/>
        </p:nvPicPr>
        <p:blipFill>
          <a:blip r:embed="rId3">
            <a:alphaModFix/>
          </a:blip>
          <a:stretch>
            <a:fillRect/>
          </a:stretch>
        </p:blipFill>
        <p:spPr>
          <a:xfrm>
            <a:off x="821175" y="1351300"/>
            <a:ext cx="7654025" cy="3628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676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Catboost Top 25 Features</a:t>
            </a:r>
            <a:endParaRPr sz="3000"/>
          </a:p>
        </p:txBody>
      </p:sp>
      <p:sp>
        <p:nvSpPr>
          <p:cNvPr id="297" name="Google Shape;297;p16"/>
          <p:cNvSpPr txBox="1"/>
          <p:nvPr>
            <p:ph idx="1" type="body"/>
          </p:nvPr>
        </p:nvSpPr>
        <p:spPr>
          <a:xfrm>
            <a:off x="1303800" y="1675475"/>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Goal of Campaign (usd_goal_real)</a:t>
            </a:r>
            <a:r>
              <a:rPr lang="en" sz="2000"/>
              <a:t> tops the list  - 18.39</a:t>
            </a:r>
            <a:endParaRPr sz="2000"/>
          </a:p>
          <a:p>
            <a:pPr indent="-355600" lvl="0" marL="457200" rtl="0" algn="l">
              <a:spcBef>
                <a:spcPts val="0"/>
              </a:spcBef>
              <a:spcAft>
                <a:spcPts val="0"/>
              </a:spcAft>
              <a:buSzPts val="2000"/>
              <a:buChar char="●"/>
            </a:pPr>
            <a:r>
              <a:rPr lang="en" sz="2000"/>
              <a:t>Second place: Duration of Campaign (span_of_project) -13.04 </a:t>
            </a:r>
            <a:endParaRPr sz="2000"/>
          </a:p>
          <a:p>
            <a:pPr indent="-355600" lvl="0" marL="457200" rtl="0" algn="l">
              <a:spcBef>
                <a:spcPts val="0"/>
              </a:spcBef>
              <a:spcAft>
                <a:spcPts val="0"/>
              </a:spcAft>
              <a:buSzPts val="2000"/>
              <a:buChar char="●"/>
            </a:pPr>
            <a:r>
              <a:rPr lang="en" sz="2000"/>
              <a:t>TextStat variables (measuring “quality of title) and Name_length</a:t>
            </a:r>
            <a:endParaRPr sz="2000"/>
          </a:p>
          <a:p>
            <a:pPr indent="-355600" lvl="0" marL="457200" rtl="0" algn="l">
              <a:spcBef>
                <a:spcPts val="0"/>
              </a:spcBef>
              <a:spcAft>
                <a:spcPts val="0"/>
              </a:spcAft>
              <a:buSzPts val="2000"/>
              <a:buChar char="●"/>
            </a:pPr>
            <a:r>
              <a:rPr lang="en" sz="2000"/>
              <a:t>Categories &amp; Sub-Categories</a:t>
            </a:r>
            <a:endParaRPr sz="2000"/>
          </a:p>
          <a:p>
            <a:pPr indent="-355600" lvl="0" marL="457200" rtl="0" algn="l">
              <a:spcBef>
                <a:spcPts val="0"/>
              </a:spcBef>
              <a:spcAft>
                <a:spcPts val="0"/>
              </a:spcAft>
              <a:buSzPts val="2000"/>
              <a:buChar char="●"/>
            </a:pPr>
            <a:r>
              <a:rPr lang="en" sz="2000"/>
              <a:t>Launch date</a:t>
            </a:r>
            <a:endParaRPr sz="20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6650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Manipulation</a:t>
            </a:r>
            <a:endParaRPr/>
          </a:p>
        </p:txBody>
      </p:sp>
      <p:sp>
        <p:nvSpPr>
          <p:cNvPr id="303" name="Google Shape;303;p17"/>
          <p:cNvSpPr txBox="1"/>
          <p:nvPr>
            <p:ph idx="1" type="body"/>
          </p:nvPr>
        </p:nvSpPr>
        <p:spPr>
          <a:xfrm>
            <a:off x="942225" y="1597875"/>
            <a:ext cx="7314600" cy="29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One of the easier elements of a campaign to control</a:t>
            </a:r>
            <a:endParaRPr sz="1600"/>
          </a:p>
          <a:p>
            <a:pPr indent="-330200" lvl="0" marL="457200" rtl="0" algn="l">
              <a:spcBef>
                <a:spcPts val="0"/>
              </a:spcBef>
              <a:spcAft>
                <a:spcPts val="0"/>
              </a:spcAft>
              <a:buSzPts val="1600"/>
              <a:buChar char="●"/>
            </a:pPr>
            <a:r>
              <a:rPr b="1" lang="en" sz="1600"/>
              <a:t>Coleman Liau Index, Gunning Fog, Flesch Kincaid Grade</a:t>
            </a:r>
            <a:r>
              <a:rPr lang="en" sz="1600"/>
              <a:t> - “grade formulas” in that a score of 6 means that a sixth grader would be able to read the document.</a:t>
            </a:r>
            <a:endParaRPr sz="1600"/>
          </a:p>
          <a:p>
            <a:pPr indent="-330200" lvl="0" marL="457200" rtl="0" algn="l">
              <a:spcBef>
                <a:spcPts val="0"/>
              </a:spcBef>
              <a:spcAft>
                <a:spcPts val="0"/>
              </a:spcAft>
              <a:buSzPts val="1600"/>
              <a:buChar char="●"/>
            </a:pPr>
            <a:r>
              <a:rPr b="1" lang="en" sz="1600"/>
              <a:t>Dale Chall Readability Score</a:t>
            </a:r>
            <a:r>
              <a:rPr lang="en" sz="1600"/>
              <a:t> - calculates grade in different way from other tests by utilizing lookup table of most commonly used 3000 English words</a:t>
            </a:r>
            <a:endParaRPr sz="1600"/>
          </a:p>
          <a:p>
            <a:pPr indent="-330200" lvl="0" marL="457200" rtl="0" algn="l">
              <a:spcBef>
                <a:spcPts val="0"/>
              </a:spcBef>
              <a:spcAft>
                <a:spcPts val="0"/>
              </a:spcAft>
              <a:buSzPts val="1600"/>
              <a:buChar char="●"/>
            </a:pPr>
            <a:r>
              <a:rPr b="1" lang="en" sz="1600"/>
              <a:t>Difficult Words</a:t>
            </a:r>
            <a:r>
              <a:rPr lang="en" sz="1600"/>
              <a:t> - defined as those words which do not belong to a predefined list of common words</a:t>
            </a:r>
            <a:endParaRPr sz="1600"/>
          </a:p>
          <a:p>
            <a:pPr indent="-330200" lvl="0" marL="457200" rtl="0" algn="l">
              <a:spcBef>
                <a:spcPts val="0"/>
              </a:spcBef>
              <a:spcAft>
                <a:spcPts val="0"/>
              </a:spcAft>
              <a:buSzPts val="1600"/>
              <a:buChar char="●"/>
            </a:pPr>
            <a:r>
              <a:rPr b="1" lang="en" sz="1600"/>
              <a:t>Name_length</a:t>
            </a:r>
            <a:r>
              <a:rPr lang="en" sz="1600"/>
              <a:t> - number of words in title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6"/>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Categories and Sub-Categories</a:t>
            </a:r>
            <a:endParaRPr sz="3000"/>
          </a:p>
        </p:txBody>
      </p:sp>
      <p:sp>
        <p:nvSpPr>
          <p:cNvPr id="309" name="Google Shape;309;p18"/>
          <p:cNvSpPr txBox="1"/>
          <p:nvPr>
            <p:ph idx="1" type="body"/>
          </p:nvPr>
        </p:nvSpPr>
        <p:spPr>
          <a:xfrm>
            <a:off x="990100" y="1597875"/>
            <a:ext cx="7030500" cy="280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Main Categories (in order): Music, Theatre, Fashion, Comics, Technology</a:t>
            </a:r>
            <a:endParaRPr sz="1600"/>
          </a:p>
          <a:p>
            <a:pPr indent="-330200" lvl="0" marL="457200" rtl="0" algn="l">
              <a:spcBef>
                <a:spcPts val="0"/>
              </a:spcBef>
              <a:spcAft>
                <a:spcPts val="0"/>
              </a:spcAft>
              <a:buSzPts val="1600"/>
              <a:buChar char="●"/>
            </a:pPr>
            <a:r>
              <a:rPr lang="en" sz="1600"/>
              <a:t>Music was also most common main category in dataset</a:t>
            </a:r>
            <a:endParaRPr sz="1600"/>
          </a:p>
          <a:p>
            <a:pPr indent="-330200" lvl="0" marL="457200" rtl="0" algn="l">
              <a:spcBef>
                <a:spcPts val="0"/>
              </a:spcBef>
              <a:spcAft>
                <a:spcPts val="0"/>
              </a:spcAft>
              <a:buSzPts val="1600"/>
              <a:buChar char="●"/>
            </a:pPr>
            <a:r>
              <a:rPr lang="en" sz="1600"/>
              <a:t>15 total main categories in dataset</a:t>
            </a:r>
            <a:endParaRPr sz="1600"/>
          </a:p>
          <a:p>
            <a:pPr indent="-330200" lvl="0" marL="457200" rtl="0" algn="l">
              <a:spcBef>
                <a:spcPts val="0"/>
              </a:spcBef>
              <a:spcAft>
                <a:spcPts val="0"/>
              </a:spcAft>
              <a:buSzPts val="1600"/>
              <a:buChar char="●"/>
            </a:pPr>
            <a:r>
              <a:rPr lang="en" sz="1600"/>
              <a:t>Surprising that Games and Film &amp; Video (second most common) did not make Top 25</a:t>
            </a:r>
            <a:endParaRPr sz="1600"/>
          </a:p>
          <a:p>
            <a:pPr indent="-330200" lvl="0" marL="457200" rtl="0" algn="l">
              <a:spcBef>
                <a:spcPts val="0"/>
              </a:spcBef>
              <a:spcAft>
                <a:spcPts val="0"/>
              </a:spcAft>
              <a:buSzPts val="1600"/>
              <a:buChar char="●"/>
            </a:pPr>
            <a:r>
              <a:rPr lang="en" sz="1600"/>
              <a:t>Sub-Categories (in order):  Apps, Tabletop Games, Hip-Hop, Web, Shorts</a:t>
            </a:r>
            <a:endParaRPr sz="1600"/>
          </a:p>
          <a:p>
            <a:pPr indent="-330200" lvl="0" marL="457200" rtl="0" algn="l">
              <a:spcBef>
                <a:spcPts val="0"/>
              </a:spcBef>
              <a:spcAft>
                <a:spcPts val="0"/>
              </a:spcAft>
              <a:buSzPts val="1600"/>
              <a:buChar char="●"/>
            </a:pPr>
            <a:r>
              <a:rPr lang="en" sz="1600"/>
              <a:t>159 sub-categories in total</a:t>
            </a:r>
            <a:endParaRPr sz="16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Overlap between Top Classifiers</a:t>
            </a:r>
            <a:endParaRPr/>
          </a:p>
        </p:txBody>
      </p:sp>
      <p:sp>
        <p:nvSpPr>
          <p:cNvPr id="315" name="Google Shape;315;p19"/>
          <p:cNvSpPr txBox="1"/>
          <p:nvPr>
            <p:ph idx="1" type="body"/>
          </p:nvPr>
        </p:nvSpPr>
        <p:spPr>
          <a:xfrm>
            <a:off x="986575" y="1597875"/>
            <a:ext cx="34014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16 </a:t>
            </a:r>
            <a:r>
              <a:rPr lang="en" sz="1800"/>
              <a:t>total items that appear in all three classifier top 25 feature lists</a:t>
            </a:r>
            <a:endParaRPr sz="1800"/>
          </a:p>
          <a:p>
            <a:pPr indent="-342900" lvl="0" marL="457200" rtl="0" algn="l">
              <a:spcBef>
                <a:spcPts val="0"/>
              </a:spcBef>
              <a:spcAft>
                <a:spcPts val="0"/>
              </a:spcAft>
              <a:buSzPts val="1800"/>
              <a:buChar char="●"/>
            </a:pPr>
            <a:r>
              <a:rPr lang="en" sz="1800"/>
              <a:t>5 TextStat variables plus name_lengh</a:t>
            </a:r>
            <a:endParaRPr sz="1800"/>
          </a:p>
          <a:p>
            <a:pPr indent="-342900" lvl="0" marL="457200" rtl="0" algn="l">
              <a:spcBef>
                <a:spcPts val="0"/>
              </a:spcBef>
              <a:spcAft>
                <a:spcPts val="0"/>
              </a:spcAft>
              <a:buSzPts val="1800"/>
              <a:buChar char="●"/>
            </a:pPr>
            <a:r>
              <a:rPr lang="en" sz="1800"/>
              <a:t>usd_goal_real and span_of_project each in the top 5 for all three individual classifier models</a:t>
            </a:r>
            <a:endParaRPr sz="1800"/>
          </a:p>
        </p:txBody>
      </p:sp>
      <p:pic>
        <p:nvPicPr>
          <p:cNvPr id="316" name="Google Shape;316;p19"/>
          <p:cNvPicPr preferRelativeResize="0"/>
          <p:nvPr/>
        </p:nvPicPr>
        <p:blipFill>
          <a:blip r:embed="rId3">
            <a:alphaModFix/>
          </a:blip>
          <a:stretch>
            <a:fillRect/>
          </a:stretch>
        </p:blipFill>
        <p:spPr>
          <a:xfrm>
            <a:off x="5340925" y="1597875"/>
            <a:ext cx="3051525" cy="32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D9D9D9"/>
                </a:solidFill>
              </a:rPr>
              <a:t>Conclusion</a:t>
            </a:r>
            <a:endParaRPr sz="3000">
              <a:solidFill>
                <a:srgbClr val="D9D9D9"/>
              </a:solidFill>
            </a:endParaRPr>
          </a:p>
        </p:txBody>
      </p:sp>
      <p:sp>
        <p:nvSpPr>
          <p:cNvPr id="322" name="Google Shape;322;p20"/>
          <p:cNvSpPr txBox="1"/>
          <p:nvPr>
            <p:ph idx="1" type="body"/>
          </p:nvPr>
        </p:nvSpPr>
        <p:spPr>
          <a:xfrm>
            <a:off x="1192700" y="1501250"/>
            <a:ext cx="7030500" cy="27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Char char="●"/>
            </a:pPr>
            <a:r>
              <a:rPr lang="en" sz="1800">
                <a:solidFill>
                  <a:srgbClr val="CCCCCC"/>
                </a:solidFill>
              </a:rPr>
              <a:t>Goal of project is the most important </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Duration of project consistent second place</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Have someone proofread your title</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Main Categories: Music, Comics, Dance</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Sub-Categories: Shorts &amp; Tabletop Games</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In the future, data on users creating campaigns could provide more insight</a:t>
            </a:r>
            <a:endParaRPr sz="1800">
              <a:solidFill>
                <a:srgbClr val="CCCCCC"/>
              </a:solidFill>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