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08"/>
    <p:restoredTop sz="94629"/>
  </p:normalViewPr>
  <p:slideViewPr>
    <p:cSldViewPr snapToGrid="0" snapToObjects="1">
      <p:cViewPr>
        <p:scale>
          <a:sx n="90" d="100"/>
          <a:sy n="90" d="100"/>
        </p:scale>
        <p:origin x="304"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A9CCEB-C96D-3747-9B98-E43865496F55}"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FA72-77AD-5647-99F8-AF6077B74DEA}" type="slidenum">
              <a:rPr lang="en-US" smtClean="0"/>
              <a:t>‹#›</a:t>
            </a:fld>
            <a:endParaRPr lang="en-US"/>
          </a:p>
        </p:txBody>
      </p:sp>
    </p:spTree>
    <p:extLst>
      <p:ext uri="{BB962C8B-B14F-4D97-AF65-F5344CB8AC3E}">
        <p14:creationId xmlns:p14="http://schemas.microsoft.com/office/powerpoint/2010/main" val="2025401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9CCEB-C96D-3747-9B98-E43865496F55}"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FA72-77AD-5647-99F8-AF6077B74DEA}" type="slidenum">
              <a:rPr lang="en-US" smtClean="0"/>
              <a:t>‹#›</a:t>
            </a:fld>
            <a:endParaRPr lang="en-US"/>
          </a:p>
        </p:txBody>
      </p:sp>
    </p:spTree>
    <p:extLst>
      <p:ext uri="{BB962C8B-B14F-4D97-AF65-F5344CB8AC3E}">
        <p14:creationId xmlns:p14="http://schemas.microsoft.com/office/powerpoint/2010/main" val="1598245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9CCEB-C96D-3747-9B98-E43865496F55}"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FA72-77AD-5647-99F8-AF6077B74DEA}" type="slidenum">
              <a:rPr lang="en-US" smtClean="0"/>
              <a:t>‹#›</a:t>
            </a:fld>
            <a:endParaRPr lang="en-US"/>
          </a:p>
        </p:txBody>
      </p:sp>
    </p:spTree>
    <p:extLst>
      <p:ext uri="{BB962C8B-B14F-4D97-AF65-F5344CB8AC3E}">
        <p14:creationId xmlns:p14="http://schemas.microsoft.com/office/powerpoint/2010/main" val="99030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9CCEB-C96D-3747-9B98-E43865496F55}"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FA72-77AD-5647-99F8-AF6077B74DEA}" type="slidenum">
              <a:rPr lang="en-US" smtClean="0"/>
              <a:t>‹#›</a:t>
            </a:fld>
            <a:endParaRPr lang="en-US"/>
          </a:p>
        </p:txBody>
      </p:sp>
    </p:spTree>
    <p:extLst>
      <p:ext uri="{BB962C8B-B14F-4D97-AF65-F5344CB8AC3E}">
        <p14:creationId xmlns:p14="http://schemas.microsoft.com/office/powerpoint/2010/main" val="116693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A9CCEB-C96D-3747-9B98-E43865496F55}"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FA72-77AD-5647-99F8-AF6077B74DEA}" type="slidenum">
              <a:rPr lang="en-US" smtClean="0"/>
              <a:t>‹#›</a:t>
            </a:fld>
            <a:endParaRPr lang="en-US"/>
          </a:p>
        </p:txBody>
      </p:sp>
    </p:spTree>
    <p:extLst>
      <p:ext uri="{BB962C8B-B14F-4D97-AF65-F5344CB8AC3E}">
        <p14:creationId xmlns:p14="http://schemas.microsoft.com/office/powerpoint/2010/main" val="180724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A9CCEB-C96D-3747-9B98-E43865496F55}" type="datetimeFigureOut">
              <a:rPr lang="en-US" smtClean="0"/>
              <a:t>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5FA72-77AD-5647-99F8-AF6077B74DEA}" type="slidenum">
              <a:rPr lang="en-US" smtClean="0"/>
              <a:t>‹#›</a:t>
            </a:fld>
            <a:endParaRPr lang="en-US"/>
          </a:p>
        </p:txBody>
      </p:sp>
    </p:spTree>
    <p:extLst>
      <p:ext uri="{BB962C8B-B14F-4D97-AF65-F5344CB8AC3E}">
        <p14:creationId xmlns:p14="http://schemas.microsoft.com/office/powerpoint/2010/main" val="29310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A9CCEB-C96D-3747-9B98-E43865496F55}" type="datetimeFigureOut">
              <a:rPr lang="en-US" smtClean="0"/>
              <a:t>1/28/18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5FA72-77AD-5647-99F8-AF6077B74DEA}" type="slidenum">
              <a:rPr lang="en-US" smtClean="0"/>
              <a:t>‹#›</a:t>
            </a:fld>
            <a:endParaRPr lang="en-US"/>
          </a:p>
        </p:txBody>
      </p:sp>
    </p:spTree>
    <p:extLst>
      <p:ext uri="{BB962C8B-B14F-4D97-AF65-F5344CB8AC3E}">
        <p14:creationId xmlns:p14="http://schemas.microsoft.com/office/powerpoint/2010/main" val="200544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A9CCEB-C96D-3747-9B98-E43865496F55}" type="datetimeFigureOut">
              <a:rPr lang="en-US" smtClean="0"/>
              <a:t>1/28/18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5FA72-77AD-5647-99F8-AF6077B74DEA}" type="slidenum">
              <a:rPr lang="en-US" smtClean="0"/>
              <a:t>‹#›</a:t>
            </a:fld>
            <a:endParaRPr lang="en-US"/>
          </a:p>
        </p:txBody>
      </p:sp>
    </p:spTree>
    <p:extLst>
      <p:ext uri="{BB962C8B-B14F-4D97-AF65-F5344CB8AC3E}">
        <p14:creationId xmlns:p14="http://schemas.microsoft.com/office/powerpoint/2010/main" val="778695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9CCEB-C96D-3747-9B98-E43865496F55}" type="datetimeFigureOut">
              <a:rPr lang="en-US" smtClean="0"/>
              <a:t>1/28/18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5FA72-77AD-5647-99F8-AF6077B74DEA}" type="slidenum">
              <a:rPr lang="en-US" smtClean="0"/>
              <a:t>‹#›</a:t>
            </a:fld>
            <a:endParaRPr lang="en-US"/>
          </a:p>
        </p:txBody>
      </p:sp>
    </p:spTree>
    <p:extLst>
      <p:ext uri="{BB962C8B-B14F-4D97-AF65-F5344CB8AC3E}">
        <p14:creationId xmlns:p14="http://schemas.microsoft.com/office/powerpoint/2010/main" val="77563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9CCEB-C96D-3747-9B98-E43865496F55}" type="datetimeFigureOut">
              <a:rPr lang="en-US" smtClean="0"/>
              <a:t>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5FA72-77AD-5647-99F8-AF6077B74DEA}" type="slidenum">
              <a:rPr lang="en-US" smtClean="0"/>
              <a:t>‹#›</a:t>
            </a:fld>
            <a:endParaRPr lang="en-US"/>
          </a:p>
        </p:txBody>
      </p:sp>
    </p:spTree>
    <p:extLst>
      <p:ext uri="{BB962C8B-B14F-4D97-AF65-F5344CB8AC3E}">
        <p14:creationId xmlns:p14="http://schemas.microsoft.com/office/powerpoint/2010/main" val="923170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9CCEB-C96D-3747-9B98-E43865496F55}" type="datetimeFigureOut">
              <a:rPr lang="en-US" smtClean="0"/>
              <a:t>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5FA72-77AD-5647-99F8-AF6077B74DEA}" type="slidenum">
              <a:rPr lang="en-US" smtClean="0"/>
              <a:t>‹#›</a:t>
            </a:fld>
            <a:endParaRPr lang="en-US"/>
          </a:p>
        </p:txBody>
      </p:sp>
    </p:spTree>
    <p:extLst>
      <p:ext uri="{BB962C8B-B14F-4D97-AF65-F5344CB8AC3E}">
        <p14:creationId xmlns:p14="http://schemas.microsoft.com/office/powerpoint/2010/main" val="161344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9CCEB-C96D-3747-9B98-E43865496F55}" type="datetimeFigureOut">
              <a:rPr lang="en-US" smtClean="0"/>
              <a:t>1/28/18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5FA72-77AD-5647-99F8-AF6077B74DEA}" type="slidenum">
              <a:rPr lang="en-US" smtClean="0"/>
              <a:t>‹#›</a:t>
            </a:fld>
            <a:endParaRPr lang="en-US"/>
          </a:p>
        </p:txBody>
      </p:sp>
    </p:spTree>
    <p:extLst>
      <p:ext uri="{BB962C8B-B14F-4D97-AF65-F5344CB8AC3E}">
        <p14:creationId xmlns:p14="http://schemas.microsoft.com/office/powerpoint/2010/main" val="68281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hilosophy.ceu.edu/events/2018-04-13/7th-international-philosophy-graduate-confer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7417" y="548881"/>
            <a:ext cx="3227743" cy="461665"/>
          </a:xfrm>
          <a:prstGeom prst="rect">
            <a:avLst/>
          </a:prstGeom>
          <a:noFill/>
        </p:spPr>
        <p:txBody>
          <a:bodyPr wrap="none" rtlCol="0">
            <a:spAutoFit/>
          </a:bodyPr>
          <a:lstStyle/>
          <a:p>
            <a:r>
              <a:rPr lang="en-US" sz="2400" b="1" dirty="0" smtClean="0">
                <a:latin typeface="Baskerville" charset="0"/>
                <a:ea typeface="Baskerville" charset="0"/>
                <a:cs typeface="Baskerville" charset="0"/>
              </a:rPr>
              <a:t>Submit a Conference</a:t>
            </a:r>
            <a:endParaRPr lang="en-US" sz="2000" dirty="0">
              <a:latin typeface="Baskerville" charset="0"/>
              <a:ea typeface="Baskerville" charset="0"/>
              <a:cs typeface="Baskerville" charset="0"/>
            </a:endParaRPr>
          </a:p>
        </p:txBody>
      </p:sp>
      <p:sp>
        <p:nvSpPr>
          <p:cNvPr id="6" name="TextBox 5"/>
          <p:cNvSpPr txBox="1"/>
          <p:nvPr/>
        </p:nvSpPr>
        <p:spPr>
          <a:xfrm>
            <a:off x="817417" y="1706894"/>
            <a:ext cx="10123631" cy="4278094"/>
          </a:xfrm>
          <a:prstGeom prst="rect">
            <a:avLst/>
          </a:prstGeom>
          <a:noFill/>
        </p:spPr>
        <p:txBody>
          <a:bodyPr wrap="square" rtlCol="0">
            <a:spAutoFit/>
          </a:bodyPr>
          <a:lstStyle/>
          <a:p>
            <a:r>
              <a:rPr lang="en-US" sz="1600" b="1" dirty="0" smtClean="0">
                <a:latin typeface="Baskerville" charset="0"/>
                <a:ea typeface="Baskerville" charset="0"/>
                <a:cs typeface="Baskerville" charset="0"/>
              </a:rPr>
              <a:t>*Conference name:</a:t>
            </a:r>
          </a:p>
          <a:p>
            <a:r>
              <a:rPr lang="en-US" sz="1600" b="1" dirty="0" smtClean="0">
                <a:latin typeface="Baskerville" charset="0"/>
                <a:ea typeface="Baskerville" charset="0"/>
                <a:cs typeface="Baskerville" charset="0"/>
              </a:rPr>
              <a:t>*Conference date:</a:t>
            </a:r>
          </a:p>
          <a:p>
            <a:r>
              <a:rPr lang="en-US" sz="1600" b="1" dirty="0" smtClean="0">
                <a:latin typeface="Baskerville" charset="0"/>
                <a:ea typeface="Baskerville" charset="0"/>
                <a:cs typeface="Baskerville" charset="0"/>
              </a:rPr>
              <a:t>*Conference location (venue, city, country):</a:t>
            </a:r>
          </a:p>
          <a:p>
            <a:r>
              <a:rPr lang="en-US" sz="1600" b="1" dirty="0" smtClean="0">
                <a:latin typeface="Baskerville" charset="0"/>
                <a:ea typeface="Baskerville" charset="0"/>
                <a:cs typeface="Baskerville" charset="0"/>
              </a:rPr>
              <a:t>*Conference description:</a:t>
            </a:r>
          </a:p>
          <a:p>
            <a:endParaRPr lang="en-US" sz="1600" b="1" dirty="0">
              <a:latin typeface="Baskerville" charset="0"/>
              <a:ea typeface="Baskerville" charset="0"/>
              <a:cs typeface="Baskerville" charset="0"/>
            </a:endParaRPr>
          </a:p>
          <a:p>
            <a:endParaRPr lang="en-US" sz="1600" b="1" dirty="0" smtClean="0">
              <a:latin typeface="Baskerville" charset="0"/>
              <a:ea typeface="Baskerville" charset="0"/>
              <a:cs typeface="Baskerville" charset="0"/>
            </a:endParaRPr>
          </a:p>
          <a:p>
            <a:endParaRPr lang="en-US" sz="1600" b="1" dirty="0" smtClean="0">
              <a:latin typeface="Baskerville" charset="0"/>
              <a:ea typeface="Baskerville" charset="0"/>
              <a:cs typeface="Baskerville" charset="0"/>
            </a:endParaRPr>
          </a:p>
          <a:p>
            <a:r>
              <a:rPr lang="en-US" sz="1600" b="1" dirty="0" smtClean="0">
                <a:latin typeface="Baskerville" charset="0"/>
                <a:ea typeface="Baskerville" charset="0"/>
                <a:cs typeface="Baskerville" charset="0"/>
              </a:rPr>
              <a:t>Conference open to:        </a:t>
            </a:r>
            <a:r>
              <a:rPr lang="en-US" sz="1600" dirty="0" smtClean="0">
                <a:latin typeface="Baskerville" charset="0"/>
                <a:ea typeface="Baskerville" charset="0"/>
                <a:cs typeface="Baskerville" charset="0"/>
              </a:rPr>
              <a:t>Everyone       Just graduate students        Just undergraduate students       Other</a:t>
            </a:r>
            <a:endParaRPr lang="en-US" sz="1600" b="1" dirty="0" smtClean="0">
              <a:latin typeface="Baskerville" charset="0"/>
              <a:ea typeface="Baskerville" charset="0"/>
              <a:cs typeface="Baskerville" charset="0"/>
            </a:endParaRPr>
          </a:p>
          <a:p>
            <a:r>
              <a:rPr lang="en-US" sz="1600" b="1" dirty="0" smtClean="0">
                <a:latin typeface="Baskerville" charset="0"/>
                <a:ea typeface="Baskerville" charset="0"/>
                <a:cs typeface="Baskerville" charset="0"/>
              </a:rPr>
              <a:t>Conference website:</a:t>
            </a:r>
          </a:p>
          <a:p>
            <a:endParaRPr lang="en-US" sz="1600" b="1" dirty="0">
              <a:latin typeface="Baskerville" charset="0"/>
              <a:ea typeface="Baskerville" charset="0"/>
              <a:cs typeface="Baskerville" charset="0"/>
            </a:endParaRPr>
          </a:p>
          <a:p>
            <a:r>
              <a:rPr lang="en-US" sz="1600" b="1" dirty="0" smtClean="0">
                <a:latin typeface="Baskerville" charset="0"/>
                <a:ea typeface="Baskerville" charset="0"/>
                <a:cs typeface="Baskerville" charset="0"/>
              </a:rPr>
              <a:t>*Submission due date:</a:t>
            </a:r>
          </a:p>
          <a:p>
            <a:r>
              <a:rPr lang="en-US" sz="1600" b="1" dirty="0" smtClean="0">
                <a:latin typeface="Baskerville" charset="0"/>
                <a:ea typeface="Baskerville" charset="0"/>
                <a:cs typeface="Baskerville" charset="0"/>
              </a:rPr>
              <a:t>*Submission type:        </a:t>
            </a:r>
            <a:r>
              <a:rPr lang="en-US" sz="1600" dirty="0" smtClean="0">
                <a:latin typeface="Baskerville" charset="0"/>
                <a:ea typeface="Baskerville" charset="0"/>
                <a:cs typeface="Baskerville" charset="0"/>
              </a:rPr>
              <a:t>Just abstract       Just paper       Abstract and paper       Abstract or paper       Other</a:t>
            </a:r>
            <a:endParaRPr lang="en-US" sz="1600" b="1" dirty="0" smtClean="0">
              <a:latin typeface="Baskerville" charset="0"/>
              <a:ea typeface="Baskerville" charset="0"/>
              <a:cs typeface="Baskerville" charset="0"/>
            </a:endParaRPr>
          </a:p>
          <a:p>
            <a:r>
              <a:rPr lang="en-US" sz="1600" b="1" dirty="0" smtClean="0">
                <a:latin typeface="Baskerville" charset="0"/>
                <a:ea typeface="Baskerville" charset="0"/>
                <a:cs typeface="Baskerville" charset="0"/>
              </a:rPr>
              <a:t>*Submission length (abstract):</a:t>
            </a:r>
          </a:p>
          <a:p>
            <a:r>
              <a:rPr lang="en-US" sz="1600" b="1" dirty="0" smtClean="0">
                <a:latin typeface="Baskerville" charset="0"/>
                <a:ea typeface="Baskerville" charset="0"/>
                <a:cs typeface="Baskerville" charset="0"/>
              </a:rPr>
              <a:t>*Submission length (paper):</a:t>
            </a:r>
            <a:endParaRPr lang="en-US" sz="1600" b="1" dirty="0" smtClean="0">
              <a:latin typeface="Baskerville" charset="0"/>
              <a:ea typeface="Baskerville" charset="0"/>
              <a:cs typeface="Baskerville" charset="0"/>
            </a:endParaRPr>
          </a:p>
          <a:p>
            <a:r>
              <a:rPr lang="en-US" sz="1600" b="1" dirty="0" smtClean="0">
                <a:latin typeface="Baskerville" charset="0"/>
                <a:ea typeface="Baskerville" charset="0"/>
                <a:cs typeface="Baskerville" charset="0"/>
              </a:rPr>
              <a:t>Send submissions to:</a:t>
            </a:r>
          </a:p>
          <a:p>
            <a:r>
              <a:rPr lang="en-US" sz="1600" b="1" dirty="0" smtClean="0">
                <a:latin typeface="Baskerville" charset="0"/>
                <a:ea typeface="Baskerville" charset="0"/>
                <a:cs typeface="Baskerville" charset="0"/>
              </a:rPr>
              <a:t>For questions, contact:</a:t>
            </a:r>
          </a:p>
          <a:p>
            <a:endParaRPr lang="en-US" sz="1600" b="1" dirty="0" smtClean="0">
              <a:latin typeface="Baskerville" charset="0"/>
              <a:ea typeface="Baskerville" charset="0"/>
              <a:cs typeface="Baskerville" charset="0"/>
            </a:endParaRPr>
          </a:p>
        </p:txBody>
      </p:sp>
      <p:sp>
        <p:nvSpPr>
          <p:cNvPr id="7" name="Oval 6"/>
          <p:cNvSpPr/>
          <p:nvPr/>
        </p:nvSpPr>
        <p:spPr>
          <a:xfrm>
            <a:off x="4158517" y="3508023"/>
            <a:ext cx="166255" cy="1662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007662" y="3508023"/>
            <a:ext cx="166255" cy="1662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331983" y="3508023"/>
            <a:ext cx="166255" cy="1662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952454" y="3500424"/>
            <a:ext cx="166255" cy="1662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851313" y="4480000"/>
            <a:ext cx="166255" cy="1662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15853" y="4495240"/>
            <a:ext cx="166255" cy="1662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58293" y="4480000"/>
            <a:ext cx="166255" cy="1662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287751" y="4480000"/>
            <a:ext cx="166255" cy="1662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114399" y="4467643"/>
            <a:ext cx="166255" cy="1662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463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7418" y="110828"/>
            <a:ext cx="6553461" cy="861774"/>
          </a:xfrm>
          <a:prstGeom prst="rect">
            <a:avLst/>
          </a:prstGeom>
          <a:noFill/>
        </p:spPr>
        <p:txBody>
          <a:bodyPr wrap="none" rtlCol="0">
            <a:spAutoFit/>
          </a:bodyPr>
          <a:lstStyle/>
          <a:p>
            <a:r>
              <a:rPr lang="en-US" b="1" dirty="0" smtClean="0">
                <a:latin typeface="Baskerville" charset="0"/>
                <a:ea typeface="Baskerville" charset="0"/>
                <a:cs typeface="Baskerville" charset="0"/>
              </a:rPr>
              <a:t>7</a:t>
            </a:r>
            <a:r>
              <a:rPr lang="en-US" b="1" baseline="30000" dirty="0" smtClean="0">
                <a:latin typeface="Baskerville" charset="0"/>
                <a:ea typeface="Baskerville" charset="0"/>
                <a:cs typeface="Baskerville" charset="0"/>
              </a:rPr>
              <a:t>th</a:t>
            </a:r>
            <a:r>
              <a:rPr lang="en-US" b="1" dirty="0" smtClean="0">
                <a:latin typeface="Baskerville" charset="0"/>
                <a:ea typeface="Baskerville" charset="0"/>
                <a:cs typeface="Baskerville" charset="0"/>
              </a:rPr>
              <a:t> International </a:t>
            </a:r>
            <a:r>
              <a:rPr lang="en-US" b="1" dirty="0" smtClean="0">
                <a:latin typeface="Baskerville" charset="0"/>
                <a:ea typeface="Baskerville" charset="0"/>
                <a:cs typeface="Baskerville" charset="0"/>
              </a:rPr>
              <a:t>Philosophy Graduate Conference at CEU</a:t>
            </a:r>
          </a:p>
          <a:p>
            <a:r>
              <a:rPr lang="en-US" sz="1600" dirty="0" smtClean="0">
                <a:latin typeface="Baskerville" charset="0"/>
                <a:ea typeface="Baskerville" charset="0"/>
                <a:cs typeface="Baskerville" charset="0"/>
              </a:rPr>
              <a:t>Central European University, Budapest, Hungary</a:t>
            </a:r>
          </a:p>
          <a:p>
            <a:r>
              <a:rPr lang="en-US" sz="1600" dirty="0" smtClean="0">
                <a:latin typeface="Baskerville" charset="0"/>
                <a:ea typeface="Baskerville" charset="0"/>
                <a:cs typeface="Baskerville" charset="0"/>
              </a:rPr>
              <a:t>April 13, 2018 </a:t>
            </a:r>
            <a:r>
              <a:rPr lang="mr-IN" sz="1600" dirty="0" smtClean="0">
                <a:latin typeface="Baskerville" charset="0"/>
                <a:ea typeface="Baskerville" charset="0"/>
                <a:cs typeface="Baskerville" charset="0"/>
              </a:rPr>
              <a:t>–</a:t>
            </a:r>
            <a:r>
              <a:rPr lang="en-US" sz="1600" dirty="0" smtClean="0">
                <a:latin typeface="Baskerville" charset="0"/>
                <a:ea typeface="Baskerville" charset="0"/>
                <a:cs typeface="Baskerville" charset="0"/>
              </a:rPr>
              <a:t> April 14, 2018</a:t>
            </a:r>
            <a:endParaRPr lang="en-US" sz="1600" dirty="0">
              <a:latin typeface="Baskerville" charset="0"/>
              <a:ea typeface="Baskerville" charset="0"/>
              <a:cs typeface="Baskerville" charset="0"/>
            </a:endParaRPr>
          </a:p>
        </p:txBody>
      </p:sp>
      <p:sp>
        <p:nvSpPr>
          <p:cNvPr id="6" name="TextBox 5"/>
          <p:cNvSpPr txBox="1"/>
          <p:nvPr/>
        </p:nvSpPr>
        <p:spPr>
          <a:xfrm>
            <a:off x="8229600" y="387827"/>
            <a:ext cx="2711448" cy="584775"/>
          </a:xfrm>
          <a:prstGeom prst="rect">
            <a:avLst/>
          </a:prstGeom>
          <a:noFill/>
        </p:spPr>
        <p:txBody>
          <a:bodyPr wrap="none" rtlCol="0">
            <a:spAutoFit/>
          </a:bodyPr>
          <a:lstStyle/>
          <a:p>
            <a:r>
              <a:rPr lang="en-US" sz="1600" dirty="0" smtClean="0">
                <a:latin typeface="Baskerville" charset="0"/>
                <a:ea typeface="Baskerville" charset="0"/>
                <a:cs typeface="Baskerville" charset="0"/>
              </a:rPr>
              <a:t>Submissions: January 29, 2018</a:t>
            </a:r>
          </a:p>
          <a:p>
            <a:r>
              <a:rPr lang="en-US" sz="1600" dirty="0" smtClean="0">
                <a:latin typeface="Baskerville" charset="0"/>
                <a:ea typeface="Baskerville" charset="0"/>
                <a:cs typeface="Baskerville" charset="0"/>
              </a:rPr>
              <a:t>Paper: 2000</a:t>
            </a:r>
            <a:endParaRPr lang="en-US" sz="1600" dirty="0">
              <a:latin typeface="Baskerville" charset="0"/>
              <a:ea typeface="Baskerville" charset="0"/>
              <a:cs typeface="Baskerville" charset="0"/>
            </a:endParaRPr>
          </a:p>
        </p:txBody>
      </p:sp>
      <p:sp>
        <p:nvSpPr>
          <p:cNvPr id="7" name="TextBox 6"/>
          <p:cNvSpPr txBox="1"/>
          <p:nvPr/>
        </p:nvSpPr>
        <p:spPr>
          <a:xfrm>
            <a:off x="817416" y="1014167"/>
            <a:ext cx="10123631" cy="830997"/>
          </a:xfrm>
          <a:prstGeom prst="rect">
            <a:avLst/>
          </a:prstGeom>
          <a:noFill/>
        </p:spPr>
        <p:txBody>
          <a:bodyPr wrap="square" rtlCol="0">
            <a:spAutoFit/>
          </a:bodyPr>
          <a:lstStyle/>
          <a:p>
            <a:r>
              <a:rPr lang="en-US" sz="1600" dirty="0" smtClean="0">
                <a:latin typeface="Baskerville" charset="0"/>
                <a:ea typeface="Baskerville" charset="0"/>
                <a:cs typeface="Baskerville" charset="0"/>
              </a:rPr>
              <a:t>In most philosophical disciplines, the notion of fundamentality is of crucial importance. Discussions on which normative concepts are fundamental and what fundamental rights human beings have are central in both moral and political philosophy. In metaphysics, disputes about consciousness and ontological dependence all hinge on the problem of</a:t>
            </a:r>
            <a:r>
              <a:rPr lang="mr-IN" sz="1600" dirty="0" smtClean="0">
                <a:latin typeface="Baskerville" charset="0"/>
                <a:ea typeface="Baskerville" charset="0"/>
                <a:cs typeface="Baskerville" charset="0"/>
              </a:rPr>
              <a:t>…</a:t>
            </a:r>
            <a:endParaRPr lang="en-US" sz="1600" dirty="0">
              <a:latin typeface="Baskerville" charset="0"/>
              <a:ea typeface="Baskerville" charset="0"/>
              <a:cs typeface="Baskerville" charset="0"/>
            </a:endParaRPr>
          </a:p>
        </p:txBody>
      </p:sp>
      <p:sp>
        <p:nvSpPr>
          <p:cNvPr id="5" name="TextBox 4"/>
          <p:cNvSpPr txBox="1"/>
          <p:nvPr/>
        </p:nvSpPr>
        <p:spPr>
          <a:xfrm>
            <a:off x="817416" y="2313701"/>
            <a:ext cx="7513595" cy="861774"/>
          </a:xfrm>
          <a:prstGeom prst="rect">
            <a:avLst/>
          </a:prstGeom>
          <a:noFill/>
        </p:spPr>
        <p:txBody>
          <a:bodyPr wrap="none" rtlCol="0">
            <a:spAutoFit/>
          </a:bodyPr>
          <a:lstStyle/>
          <a:p>
            <a:r>
              <a:rPr lang="en-US" b="1" dirty="0" smtClean="0">
                <a:latin typeface="Baskerville" charset="0"/>
                <a:ea typeface="Baskerville" charset="0"/>
                <a:cs typeface="Baskerville" charset="0"/>
              </a:rPr>
              <a:t>12</a:t>
            </a:r>
            <a:r>
              <a:rPr lang="en-US" b="1" baseline="30000" dirty="0" smtClean="0">
                <a:latin typeface="Baskerville" charset="0"/>
                <a:ea typeface="Baskerville" charset="0"/>
                <a:cs typeface="Baskerville" charset="0"/>
              </a:rPr>
              <a:t>th</a:t>
            </a:r>
            <a:r>
              <a:rPr lang="en-US" b="1" dirty="0" smtClean="0">
                <a:latin typeface="Baskerville" charset="0"/>
                <a:ea typeface="Baskerville" charset="0"/>
                <a:cs typeface="Baskerville" charset="0"/>
              </a:rPr>
              <a:t> Annual Duquesne Graduate Students in Philosophy Conference</a:t>
            </a:r>
            <a:endParaRPr lang="en-US" b="1" dirty="0" smtClean="0">
              <a:latin typeface="Baskerville" charset="0"/>
              <a:ea typeface="Baskerville" charset="0"/>
              <a:cs typeface="Baskerville" charset="0"/>
            </a:endParaRPr>
          </a:p>
          <a:p>
            <a:r>
              <a:rPr lang="en-US" sz="1600" dirty="0" smtClean="0">
                <a:latin typeface="Baskerville" charset="0"/>
                <a:ea typeface="Baskerville" charset="0"/>
                <a:cs typeface="Baskerville" charset="0"/>
              </a:rPr>
              <a:t>Duquesne University, Pittsburgh, USA</a:t>
            </a:r>
            <a:endParaRPr lang="en-US" sz="1600" dirty="0" smtClean="0">
              <a:latin typeface="Baskerville" charset="0"/>
              <a:ea typeface="Baskerville" charset="0"/>
              <a:cs typeface="Baskerville" charset="0"/>
            </a:endParaRPr>
          </a:p>
          <a:p>
            <a:r>
              <a:rPr lang="en-US" sz="1600" dirty="0" smtClean="0">
                <a:latin typeface="Baskerville" charset="0"/>
                <a:ea typeface="Baskerville" charset="0"/>
                <a:cs typeface="Baskerville" charset="0"/>
              </a:rPr>
              <a:t>March 23, </a:t>
            </a:r>
            <a:r>
              <a:rPr lang="en-US" sz="1600" dirty="0" smtClean="0">
                <a:latin typeface="Baskerville" charset="0"/>
                <a:ea typeface="Baskerville" charset="0"/>
                <a:cs typeface="Baskerville" charset="0"/>
              </a:rPr>
              <a:t>2018 </a:t>
            </a:r>
            <a:r>
              <a:rPr lang="mr-IN" sz="1600" dirty="0" smtClean="0">
                <a:latin typeface="Baskerville" charset="0"/>
                <a:ea typeface="Baskerville" charset="0"/>
                <a:cs typeface="Baskerville" charset="0"/>
              </a:rPr>
              <a:t>–</a:t>
            </a:r>
            <a:r>
              <a:rPr lang="en-US" sz="1600" dirty="0" smtClean="0">
                <a:latin typeface="Baskerville" charset="0"/>
                <a:ea typeface="Baskerville" charset="0"/>
                <a:cs typeface="Baskerville" charset="0"/>
              </a:rPr>
              <a:t> </a:t>
            </a:r>
            <a:r>
              <a:rPr lang="en-US" sz="1600" dirty="0" smtClean="0">
                <a:latin typeface="Baskerville" charset="0"/>
                <a:ea typeface="Baskerville" charset="0"/>
                <a:cs typeface="Baskerville" charset="0"/>
              </a:rPr>
              <a:t>March 24</a:t>
            </a:r>
            <a:r>
              <a:rPr lang="en-US" sz="1600" dirty="0" smtClean="0">
                <a:latin typeface="Baskerville" charset="0"/>
                <a:ea typeface="Baskerville" charset="0"/>
                <a:cs typeface="Baskerville" charset="0"/>
              </a:rPr>
              <a:t>, 2018</a:t>
            </a:r>
            <a:endParaRPr lang="en-US" sz="1600" dirty="0">
              <a:latin typeface="Baskerville" charset="0"/>
              <a:ea typeface="Baskerville" charset="0"/>
              <a:cs typeface="Baskerville" charset="0"/>
            </a:endParaRPr>
          </a:p>
        </p:txBody>
      </p:sp>
      <p:sp>
        <p:nvSpPr>
          <p:cNvPr id="8" name="TextBox 7"/>
          <p:cNvSpPr txBox="1"/>
          <p:nvPr/>
        </p:nvSpPr>
        <p:spPr>
          <a:xfrm>
            <a:off x="8229599" y="2590700"/>
            <a:ext cx="2711448" cy="1077218"/>
          </a:xfrm>
          <a:prstGeom prst="rect">
            <a:avLst/>
          </a:prstGeom>
          <a:noFill/>
        </p:spPr>
        <p:txBody>
          <a:bodyPr wrap="none" rtlCol="0">
            <a:spAutoFit/>
          </a:bodyPr>
          <a:lstStyle/>
          <a:p>
            <a:r>
              <a:rPr lang="en-US" sz="1600" dirty="0" smtClean="0">
                <a:latin typeface="Baskerville" charset="0"/>
                <a:ea typeface="Baskerville" charset="0"/>
                <a:cs typeface="Baskerville" charset="0"/>
              </a:rPr>
              <a:t>Submissions: January </a:t>
            </a:r>
            <a:r>
              <a:rPr lang="en-US" sz="1600" dirty="0" smtClean="0">
                <a:latin typeface="Baskerville" charset="0"/>
                <a:ea typeface="Baskerville" charset="0"/>
                <a:cs typeface="Baskerville" charset="0"/>
              </a:rPr>
              <a:t>31</a:t>
            </a:r>
            <a:r>
              <a:rPr lang="en-US" sz="1600" dirty="0" smtClean="0">
                <a:latin typeface="Baskerville" charset="0"/>
                <a:ea typeface="Baskerville" charset="0"/>
                <a:cs typeface="Baskerville" charset="0"/>
              </a:rPr>
              <a:t>, </a:t>
            </a:r>
            <a:r>
              <a:rPr lang="en-US" sz="1600" dirty="0" smtClean="0">
                <a:latin typeface="Baskerville" charset="0"/>
                <a:ea typeface="Baskerville" charset="0"/>
                <a:cs typeface="Baskerville" charset="0"/>
              </a:rPr>
              <a:t>2018</a:t>
            </a:r>
          </a:p>
          <a:p>
            <a:r>
              <a:rPr lang="en-US" sz="1600" dirty="0" smtClean="0">
                <a:latin typeface="Baskerville" charset="0"/>
                <a:ea typeface="Baskerville" charset="0"/>
                <a:cs typeface="Baskerville" charset="0"/>
              </a:rPr>
              <a:t>Abstract: 250 </a:t>
            </a:r>
          </a:p>
          <a:p>
            <a:r>
              <a:rPr lang="en-US" sz="1600" dirty="0" smtClean="0">
                <a:latin typeface="Baskerville" charset="0"/>
                <a:ea typeface="Baskerville" charset="0"/>
                <a:cs typeface="Baskerville" charset="0"/>
              </a:rPr>
              <a:t>and</a:t>
            </a:r>
            <a:endParaRPr lang="en-US" sz="1600" dirty="0" smtClean="0">
              <a:latin typeface="Baskerville" charset="0"/>
              <a:ea typeface="Baskerville" charset="0"/>
              <a:cs typeface="Baskerville" charset="0"/>
            </a:endParaRPr>
          </a:p>
          <a:p>
            <a:r>
              <a:rPr lang="en-US" sz="1600" dirty="0" smtClean="0">
                <a:latin typeface="Baskerville" charset="0"/>
                <a:ea typeface="Baskerville" charset="0"/>
                <a:cs typeface="Baskerville" charset="0"/>
              </a:rPr>
              <a:t>Paper</a:t>
            </a:r>
            <a:r>
              <a:rPr lang="en-US" sz="1600" dirty="0" smtClean="0">
                <a:latin typeface="Baskerville" charset="0"/>
                <a:ea typeface="Baskerville" charset="0"/>
                <a:cs typeface="Baskerville" charset="0"/>
              </a:rPr>
              <a:t>: </a:t>
            </a:r>
            <a:r>
              <a:rPr lang="en-US" sz="1600" dirty="0" smtClean="0">
                <a:latin typeface="Baskerville" charset="0"/>
                <a:ea typeface="Baskerville" charset="0"/>
                <a:cs typeface="Baskerville" charset="0"/>
              </a:rPr>
              <a:t>3500</a:t>
            </a:r>
            <a:endParaRPr lang="en-US" sz="1600" dirty="0" smtClean="0">
              <a:latin typeface="Baskerville" charset="0"/>
              <a:ea typeface="Baskerville" charset="0"/>
              <a:cs typeface="Baskerville" charset="0"/>
            </a:endParaRPr>
          </a:p>
        </p:txBody>
      </p:sp>
      <p:sp>
        <p:nvSpPr>
          <p:cNvPr id="9" name="TextBox 8"/>
          <p:cNvSpPr txBox="1"/>
          <p:nvPr/>
        </p:nvSpPr>
        <p:spPr>
          <a:xfrm>
            <a:off x="817416" y="3713377"/>
            <a:ext cx="10123631" cy="830997"/>
          </a:xfrm>
          <a:prstGeom prst="rect">
            <a:avLst/>
          </a:prstGeom>
          <a:noFill/>
        </p:spPr>
        <p:txBody>
          <a:bodyPr wrap="square" rtlCol="0">
            <a:spAutoFit/>
          </a:bodyPr>
          <a:lstStyle/>
          <a:p>
            <a:r>
              <a:rPr lang="en-US" sz="1600" b="1" dirty="0"/>
              <a:t>****SUBMISSION DEADLINE EXTENDED****</a:t>
            </a:r>
            <a:endParaRPr lang="en-US" sz="1600" dirty="0"/>
          </a:p>
          <a:p>
            <a:r>
              <a:rPr lang="en-US" sz="1600" b="1" u="sng" dirty="0"/>
              <a:t>12th Annual Duquesne Graduate Students in Philosophy Conference</a:t>
            </a:r>
            <a:endParaRPr lang="en-US" sz="1600" dirty="0"/>
          </a:p>
          <a:p>
            <a:r>
              <a:rPr lang="en-US" sz="1600" b="1" u="sng" dirty="0"/>
              <a:t>Theme</a:t>
            </a:r>
            <a:r>
              <a:rPr lang="en-US" sz="1600" dirty="0"/>
              <a:t>: </a:t>
            </a:r>
            <a:r>
              <a:rPr lang="en-US" sz="1600" dirty="0" smtClean="0"/>
              <a:t>Memory</a:t>
            </a:r>
            <a:r>
              <a:rPr lang="mr-IN" sz="1600" dirty="0" smtClean="0"/>
              <a:t>…</a:t>
            </a:r>
            <a:r>
              <a:rPr lang="en-US" sz="1600" dirty="0"/>
              <a:t> </a:t>
            </a:r>
          </a:p>
        </p:txBody>
      </p:sp>
      <p:sp>
        <p:nvSpPr>
          <p:cNvPr id="2" name="Rectangle 1"/>
          <p:cNvSpPr/>
          <p:nvPr/>
        </p:nvSpPr>
        <p:spPr>
          <a:xfrm>
            <a:off x="761996" y="69263"/>
            <a:ext cx="10280075" cy="19257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1996" y="2313609"/>
            <a:ext cx="10280075" cy="22762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5-Point Star 2"/>
          <p:cNvSpPr/>
          <p:nvPr/>
        </p:nvSpPr>
        <p:spPr>
          <a:xfrm>
            <a:off x="401782" y="152393"/>
            <a:ext cx="276999" cy="276999"/>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370118" y="2369070"/>
            <a:ext cx="276999" cy="276999"/>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17418" y="4908397"/>
            <a:ext cx="2913233" cy="861774"/>
          </a:xfrm>
          <a:prstGeom prst="rect">
            <a:avLst/>
          </a:prstGeom>
          <a:noFill/>
        </p:spPr>
        <p:txBody>
          <a:bodyPr wrap="none" rtlCol="0">
            <a:spAutoFit/>
          </a:bodyPr>
          <a:lstStyle/>
          <a:p>
            <a:r>
              <a:rPr lang="en-US" b="1" dirty="0" smtClean="0">
                <a:latin typeface="Baskerville" charset="0"/>
                <a:ea typeface="Baskerville" charset="0"/>
                <a:cs typeface="Baskerville" charset="0"/>
              </a:rPr>
              <a:t>Philosophy of Religion</a:t>
            </a:r>
            <a:endParaRPr lang="en-US" b="1" dirty="0" smtClean="0">
              <a:latin typeface="Baskerville" charset="0"/>
              <a:ea typeface="Baskerville" charset="0"/>
              <a:cs typeface="Baskerville" charset="0"/>
            </a:endParaRPr>
          </a:p>
          <a:p>
            <a:r>
              <a:rPr lang="en-US" sz="1600" dirty="0" smtClean="0">
                <a:latin typeface="Baskerville" charset="0"/>
                <a:ea typeface="Baskerville" charset="0"/>
                <a:cs typeface="Baskerville" charset="0"/>
              </a:rPr>
              <a:t>University of Haifa, Haifa, Israel</a:t>
            </a:r>
            <a:endParaRPr lang="en-US" sz="1600" dirty="0" smtClean="0">
              <a:latin typeface="Baskerville" charset="0"/>
              <a:ea typeface="Baskerville" charset="0"/>
              <a:cs typeface="Baskerville" charset="0"/>
            </a:endParaRPr>
          </a:p>
          <a:p>
            <a:r>
              <a:rPr lang="en-US" sz="1600" dirty="0" smtClean="0">
                <a:latin typeface="Baskerville" charset="0"/>
                <a:ea typeface="Baskerville" charset="0"/>
                <a:cs typeface="Baskerville" charset="0"/>
              </a:rPr>
              <a:t>June 12</a:t>
            </a:r>
            <a:r>
              <a:rPr lang="en-US" sz="1600" dirty="0" smtClean="0">
                <a:latin typeface="Baskerville" charset="0"/>
                <a:ea typeface="Baskerville" charset="0"/>
                <a:cs typeface="Baskerville" charset="0"/>
              </a:rPr>
              <a:t>, </a:t>
            </a:r>
            <a:r>
              <a:rPr lang="en-US" sz="1600" dirty="0" smtClean="0">
                <a:latin typeface="Baskerville" charset="0"/>
                <a:ea typeface="Baskerville" charset="0"/>
                <a:cs typeface="Baskerville" charset="0"/>
              </a:rPr>
              <a:t>2018 </a:t>
            </a:r>
            <a:r>
              <a:rPr lang="mr-IN" sz="1600" dirty="0" smtClean="0">
                <a:latin typeface="Baskerville" charset="0"/>
                <a:ea typeface="Baskerville" charset="0"/>
                <a:cs typeface="Baskerville" charset="0"/>
              </a:rPr>
              <a:t>–</a:t>
            </a:r>
            <a:r>
              <a:rPr lang="en-US" sz="1600" dirty="0" smtClean="0">
                <a:latin typeface="Baskerville" charset="0"/>
                <a:ea typeface="Baskerville" charset="0"/>
                <a:cs typeface="Baskerville" charset="0"/>
              </a:rPr>
              <a:t> </a:t>
            </a:r>
            <a:r>
              <a:rPr lang="en-US" sz="1600" dirty="0" smtClean="0">
                <a:latin typeface="Baskerville" charset="0"/>
                <a:ea typeface="Baskerville" charset="0"/>
                <a:cs typeface="Baskerville" charset="0"/>
              </a:rPr>
              <a:t>June 14</a:t>
            </a:r>
            <a:r>
              <a:rPr lang="en-US" sz="1600" dirty="0" smtClean="0">
                <a:latin typeface="Baskerville" charset="0"/>
                <a:ea typeface="Baskerville" charset="0"/>
                <a:cs typeface="Baskerville" charset="0"/>
              </a:rPr>
              <a:t>, 2018</a:t>
            </a:r>
            <a:endParaRPr lang="en-US" sz="1600" dirty="0">
              <a:latin typeface="Baskerville" charset="0"/>
              <a:ea typeface="Baskerville" charset="0"/>
              <a:cs typeface="Baskerville" charset="0"/>
            </a:endParaRPr>
          </a:p>
        </p:txBody>
      </p:sp>
      <p:sp>
        <p:nvSpPr>
          <p:cNvPr id="17" name="TextBox 16"/>
          <p:cNvSpPr txBox="1"/>
          <p:nvPr/>
        </p:nvSpPr>
        <p:spPr>
          <a:xfrm>
            <a:off x="8229600" y="5185396"/>
            <a:ext cx="2711448" cy="584775"/>
          </a:xfrm>
          <a:prstGeom prst="rect">
            <a:avLst/>
          </a:prstGeom>
          <a:noFill/>
        </p:spPr>
        <p:txBody>
          <a:bodyPr wrap="none" rtlCol="0">
            <a:spAutoFit/>
          </a:bodyPr>
          <a:lstStyle/>
          <a:p>
            <a:r>
              <a:rPr lang="en-US" sz="1600" dirty="0" smtClean="0">
                <a:latin typeface="Baskerville" charset="0"/>
                <a:ea typeface="Baskerville" charset="0"/>
                <a:cs typeface="Baskerville" charset="0"/>
              </a:rPr>
              <a:t>Submissions: January </a:t>
            </a:r>
            <a:r>
              <a:rPr lang="en-US" sz="1600" dirty="0" smtClean="0">
                <a:latin typeface="Baskerville" charset="0"/>
                <a:ea typeface="Baskerville" charset="0"/>
                <a:cs typeface="Baskerville" charset="0"/>
              </a:rPr>
              <a:t>31</a:t>
            </a:r>
            <a:r>
              <a:rPr lang="en-US" sz="1600" dirty="0" smtClean="0">
                <a:latin typeface="Baskerville" charset="0"/>
                <a:ea typeface="Baskerville" charset="0"/>
                <a:cs typeface="Baskerville" charset="0"/>
              </a:rPr>
              <a:t>, </a:t>
            </a:r>
            <a:r>
              <a:rPr lang="en-US" sz="1600" dirty="0" smtClean="0">
                <a:latin typeface="Baskerville" charset="0"/>
                <a:ea typeface="Baskerville" charset="0"/>
                <a:cs typeface="Baskerville" charset="0"/>
              </a:rPr>
              <a:t>2018</a:t>
            </a:r>
          </a:p>
          <a:p>
            <a:r>
              <a:rPr lang="en-US" sz="1600" dirty="0" smtClean="0">
                <a:latin typeface="Baskerville" charset="0"/>
                <a:ea typeface="Baskerville" charset="0"/>
                <a:cs typeface="Baskerville" charset="0"/>
              </a:rPr>
              <a:t>Abstract: 1000</a:t>
            </a:r>
            <a:endParaRPr lang="en-US" sz="1600" dirty="0">
              <a:latin typeface="Baskerville" charset="0"/>
              <a:ea typeface="Baskerville" charset="0"/>
              <a:cs typeface="Baskerville" charset="0"/>
            </a:endParaRPr>
          </a:p>
        </p:txBody>
      </p:sp>
      <p:sp>
        <p:nvSpPr>
          <p:cNvPr id="18" name="TextBox 17"/>
          <p:cNvSpPr txBox="1"/>
          <p:nvPr/>
        </p:nvSpPr>
        <p:spPr>
          <a:xfrm>
            <a:off x="817416" y="5811736"/>
            <a:ext cx="10123631" cy="861774"/>
          </a:xfrm>
          <a:prstGeom prst="rect">
            <a:avLst/>
          </a:prstGeom>
          <a:noFill/>
        </p:spPr>
        <p:txBody>
          <a:bodyPr wrap="square" rtlCol="0">
            <a:spAutoFit/>
          </a:bodyPr>
          <a:lstStyle/>
          <a:p>
            <a:r>
              <a:rPr lang="en-US" sz="1600" dirty="0">
                <a:latin typeface="Baskerville" charset="0"/>
                <a:ea typeface="Baskerville" charset="0"/>
                <a:cs typeface="Baskerville" charset="0"/>
              </a:rPr>
              <a:t>The Philosophy Department of the University of Haifa, in conjunction with the Association for Philosophy of Judaism, will be hosting a Conference in Haifa, Israel, from the 12th to the 14th of June, 2018 .</a:t>
            </a:r>
          </a:p>
          <a:p>
            <a:r>
              <a:rPr lang="en-US" sz="1600" dirty="0">
                <a:latin typeface="Baskerville" charset="0"/>
                <a:ea typeface="Baskerville" charset="0"/>
                <a:cs typeface="Baskerville" charset="0"/>
              </a:rPr>
              <a:t>Robert Adams will be giving a keynote </a:t>
            </a:r>
            <a:r>
              <a:rPr lang="en-US" sz="1600" dirty="0" smtClean="0">
                <a:latin typeface="Baskerville" charset="0"/>
                <a:ea typeface="Baskerville" charset="0"/>
                <a:cs typeface="Baskerville" charset="0"/>
              </a:rPr>
              <a:t>address</a:t>
            </a:r>
            <a:r>
              <a:rPr lang="mr-IN" sz="1600" dirty="0" smtClean="0">
                <a:latin typeface="Baskerville" charset="0"/>
                <a:ea typeface="Baskerville" charset="0"/>
                <a:cs typeface="Baskerville" charset="0"/>
              </a:rPr>
              <a:t>…</a:t>
            </a:r>
            <a:endParaRPr lang="en-US" sz="1600" dirty="0">
              <a:latin typeface="Baskerville" charset="0"/>
              <a:ea typeface="Baskerville" charset="0"/>
              <a:cs typeface="Baskerville" charset="0"/>
            </a:endParaRPr>
          </a:p>
        </p:txBody>
      </p:sp>
      <p:sp>
        <p:nvSpPr>
          <p:cNvPr id="19" name="Rectangle 18"/>
          <p:cNvSpPr/>
          <p:nvPr/>
        </p:nvSpPr>
        <p:spPr>
          <a:xfrm>
            <a:off x="761996" y="4866832"/>
            <a:ext cx="10280075" cy="19257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401782" y="4949962"/>
            <a:ext cx="276999" cy="276999"/>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61996" y="-489337"/>
            <a:ext cx="2780185" cy="461665"/>
          </a:xfrm>
          <a:prstGeom prst="rect">
            <a:avLst/>
          </a:prstGeom>
          <a:noFill/>
        </p:spPr>
        <p:txBody>
          <a:bodyPr wrap="none" rtlCol="0">
            <a:spAutoFit/>
          </a:bodyPr>
          <a:lstStyle/>
          <a:p>
            <a:r>
              <a:rPr lang="en-US" sz="2400" b="1" dirty="0" smtClean="0">
                <a:latin typeface="Baskerville" charset="0"/>
                <a:ea typeface="Baskerville" charset="0"/>
                <a:cs typeface="Baskerville" charset="0"/>
              </a:rPr>
              <a:t>View Conferences</a:t>
            </a:r>
            <a:endParaRPr lang="en-US" sz="2000" dirty="0">
              <a:latin typeface="Baskerville" charset="0"/>
              <a:ea typeface="Baskerville" charset="0"/>
              <a:cs typeface="Baskerville" charset="0"/>
            </a:endParaRPr>
          </a:p>
        </p:txBody>
      </p:sp>
    </p:spTree>
    <p:extLst>
      <p:ext uri="{BB962C8B-B14F-4D97-AF65-F5344CB8AC3E}">
        <p14:creationId xmlns:p14="http://schemas.microsoft.com/office/powerpoint/2010/main" val="1124140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55635" y="345606"/>
            <a:ext cx="6545278" cy="1600438"/>
          </a:xfrm>
          <a:prstGeom prst="rect">
            <a:avLst/>
          </a:prstGeom>
          <a:noFill/>
        </p:spPr>
        <p:txBody>
          <a:bodyPr wrap="square" rtlCol="0">
            <a:spAutoFit/>
          </a:bodyPr>
          <a:lstStyle/>
          <a:p>
            <a:r>
              <a:rPr lang="en-US" b="1" dirty="0" smtClean="0">
                <a:latin typeface="Baskerville" charset="0"/>
                <a:ea typeface="Baskerville" charset="0"/>
                <a:cs typeface="Baskerville" charset="0"/>
              </a:rPr>
              <a:t>7</a:t>
            </a:r>
            <a:r>
              <a:rPr lang="en-US" b="1" baseline="30000" dirty="0" smtClean="0">
                <a:latin typeface="Baskerville" charset="0"/>
                <a:ea typeface="Baskerville" charset="0"/>
                <a:cs typeface="Baskerville" charset="0"/>
              </a:rPr>
              <a:t>th</a:t>
            </a:r>
            <a:r>
              <a:rPr lang="en-US" b="1" dirty="0" smtClean="0">
                <a:latin typeface="Baskerville" charset="0"/>
                <a:ea typeface="Baskerville" charset="0"/>
                <a:cs typeface="Baskerville" charset="0"/>
              </a:rPr>
              <a:t> International </a:t>
            </a:r>
            <a:r>
              <a:rPr lang="en-US" b="1" dirty="0" smtClean="0">
                <a:latin typeface="Baskerville" charset="0"/>
                <a:ea typeface="Baskerville" charset="0"/>
                <a:cs typeface="Baskerville" charset="0"/>
              </a:rPr>
              <a:t>Philosophy Graduate Conference at CEU</a:t>
            </a:r>
          </a:p>
          <a:p>
            <a:r>
              <a:rPr lang="en-US" sz="1600" dirty="0" smtClean="0">
                <a:latin typeface="Baskerville" charset="0"/>
                <a:ea typeface="Baskerville" charset="0"/>
                <a:cs typeface="Baskerville" charset="0"/>
              </a:rPr>
              <a:t>Central European University, Budapest, Hungary</a:t>
            </a:r>
          </a:p>
          <a:p>
            <a:r>
              <a:rPr lang="en-US" sz="1600" dirty="0" smtClean="0">
                <a:latin typeface="Baskerville" charset="0"/>
                <a:ea typeface="Baskerville" charset="0"/>
                <a:cs typeface="Baskerville" charset="0"/>
              </a:rPr>
              <a:t>April 13, 2018 </a:t>
            </a:r>
            <a:r>
              <a:rPr lang="mr-IN" sz="1600" dirty="0" smtClean="0">
                <a:latin typeface="Baskerville" charset="0"/>
                <a:ea typeface="Baskerville" charset="0"/>
                <a:cs typeface="Baskerville" charset="0"/>
              </a:rPr>
              <a:t>–</a:t>
            </a:r>
            <a:r>
              <a:rPr lang="en-US" sz="1600" dirty="0" smtClean="0">
                <a:latin typeface="Baskerville" charset="0"/>
                <a:ea typeface="Baskerville" charset="0"/>
                <a:cs typeface="Baskerville" charset="0"/>
              </a:rPr>
              <a:t> April 14, </a:t>
            </a:r>
            <a:r>
              <a:rPr lang="en-US" sz="1600" dirty="0" smtClean="0">
                <a:latin typeface="Baskerville" charset="0"/>
                <a:ea typeface="Baskerville" charset="0"/>
                <a:cs typeface="Baskerville" charset="0"/>
              </a:rPr>
              <a:t>2018</a:t>
            </a:r>
          </a:p>
          <a:p>
            <a:r>
              <a:rPr lang="en-US" sz="1600" dirty="0" smtClean="0">
                <a:latin typeface="Baskerville" charset="0"/>
                <a:ea typeface="Baskerville" charset="0"/>
                <a:cs typeface="Baskerville" charset="0"/>
              </a:rPr>
              <a:t>Open to: graduate students only </a:t>
            </a:r>
          </a:p>
          <a:p>
            <a:r>
              <a:rPr lang="en-US" sz="1600" dirty="0">
                <a:hlinkClick r:id="rId2"/>
              </a:rPr>
              <a:t>https://philosophy.ceu.edu/events/2018-04-13/7th-international-philosophy-graduate-conference</a:t>
            </a:r>
            <a:endParaRPr lang="en-US" sz="1600" dirty="0">
              <a:latin typeface="Baskerville" charset="0"/>
              <a:ea typeface="Baskerville" charset="0"/>
              <a:cs typeface="Baskerville" charset="0"/>
            </a:endParaRPr>
          </a:p>
        </p:txBody>
      </p:sp>
      <p:sp>
        <p:nvSpPr>
          <p:cNvPr id="8" name="TextBox 7"/>
          <p:cNvSpPr txBox="1"/>
          <p:nvPr/>
        </p:nvSpPr>
        <p:spPr>
          <a:xfrm>
            <a:off x="7853491" y="679756"/>
            <a:ext cx="2711448" cy="830997"/>
          </a:xfrm>
          <a:prstGeom prst="rect">
            <a:avLst/>
          </a:prstGeom>
          <a:noFill/>
        </p:spPr>
        <p:txBody>
          <a:bodyPr wrap="none" rtlCol="0">
            <a:spAutoFit/>
          </a:bodyPr>
          <a:lstStyle/>
          <a:p>
            <a:r>
              <a:rPr lang="en-US" sz="1600" dirty="0" smtClean="0">
                <a:latin typeface="Baskerville" charset="0"/>
                <a:ea typeface="Baskerville" charset="0"/>
                <a:cs typeface="Baskerville" charset="0"/>
              </a:rPr>
              <a:t>Submissions: January 29, 2018</a:t>
            </a:r>
          </a:p>
          <a:p>
            <a:r>
              <a:rPr lang="en-US" sz="1600" dirty="0" smtClean="0">
                <a:latin typeface="Baskerville" charset="0"/>
                <a:ea typeface="Baskerville" charset="0"/>
                <a:cs typeface="Baskerville" charset="0"/>
              </a:rPr>
              <a:t>Paper: </a:t>
            </a:r>
            <a:r>
              <a:rPr lang="en-US" sz="1600" dirty="0" smtClean="0">
                <a:latin typeface="Baskerville" charset="0"/>
                <a:ea typeface="Baskerville" charset="0"/>
                <a:cs typeface="Baskerville" charset="0"/>
              </a:rPr>
              <a:t>2000</a:t>
            </a:r>
          </a:p>
          <a:p>
            <a:endParaRPr lang="en-US" sz="1600" dirty="0">
              <a:latin typeface="Baskerville" charset="0"/>
              <a:ea typeface="Baskerville" charset="0"/>
              <a:cs typeface="Baskerville" charset="0"/>
            </a:endParaRPr>
          </a:p>
        </p:txBody>
      </p:sp>
      <p:sp>
        <p:nvSpPr>
          <p:cNvPr id="9" name="TextBox 8"/>
          <p:cNvSpPr txBox="1"/>
          <p:nvPr/>
        </p:nvSpPr>
        <p:spPr>
          <a:xfrm>
            <a:off x="755635" y="2334795"/>
            <a:ext cx="10123631" cy="3046988"/>
          </a:xfrm>
          <a:prstGeom prst="rect">
            <a:avLst/>
          </a:prstGeom>
          <a:noFill/>
        </p:spPr>
        <p:txBody>
          <a:bodyPr wrap="square" rtlCol="0">
            <a:spAutoFit/>
          </a:bodyPr>
          <a:lstStyle/>
          <a:p>
            <a:r>
              <a:rPr lang="en-US" sz="1600" dirty="0">
                <a:latin typeface="Baskerville" charset="0"/>
                <a:ea typeface="Baskerville" charset="0"/>
                <a:cs typeface="Baskerville" charset="0"/>
              </a:rPr>
              <a:t>In most philosophical disciplines, the notion of fundamentality is of crucial importance. Discussions on which normative concepts are fundamental and what fundamental rights human beings have are central in both moral and political philosophy. In metaphysics, disputes about consciousness and ontological dependence all hinge on the problem of the fundamental. In the philosophy of science, lively debate continues as to whether any special science concepts are fundamental and what features are essential to good scientific explanation. </a:t>
            </a:r>
          </a:p>
          <a:p>
            <a:r>
              <a:rPr lang="en-US" sz="1600" dirty="0">
                <a:latin typeface="Baskerville" charset="0"/>
                <a:ea typeface="Baskerville" charset="0"/>
                <a:cs typeface="Baskerville" charset="0"/>
              </a:rPr>
              <a:t>These are just some of the ways in which the notion of fundamentality can be essential in various areas of philosophical enquiry. We therefore conceive of the theme of the conference broadly and we invite submission of papers that engage with the notion of fundamentality from various perspectives.</a:t>
            </a:r>
          </a:p>
          <a:p>
            <a:r>
              <a:rPr lang="en-US" sz="1600" dirty="0">
                <a:latin typeface="Baskerville" charset="0"/>
                <a:ea typeface="Baskerville" charset="0"/>
                <a:cs typeface="Baskerville" charset="0"/>
              </a:rPr>
              <a:t>Papers should not exceed 3000 words and be suitable for a 20 minutes presentation. Papers must be accompanied by an abstract no longer than 200 words and be ready for double-blind review. </a:t>
            </a:r>
          </a:p>
          <a:p>
            <a:r>
              <a:rPr lang="en-US" sz="1600" dirty="0">
                <a:latin typeface="Baskerville" charset="0"/>
                <a:ea typeface="Baskerville" charset="0"/>
                <a:cs typeface="Baskerville" charset="0"/>
              </a:rPr>
              <a:t>For more information visit the website:</a:t>
            </a:r>
          </a:p>
          <a:p>
            <a:r>
              <a:rPr lang="en-US" sz="1600" dirty="0">
                <a:latin typeface="Baskerville" charset="0"/>
                <a:ea typeface="Baskerville" charset="0"/>
                <a:cs typeface="Baskerville" charset="0"/>
              </a:rPr>
              <a:t>https://</a:t>
            </a:r>
            <a:r>
              <a:rPr lang="en-US" sz="1600" dirty="0" err="1">
                <a:latin typeface="Baskerville" charset="0"/>
                <a:ea typeface="Baskerville" charset="0"/>
                <a:cs typeface="Baskerville" charset="0"/>
              </a:rPr>
              <a:t>philosophy.ceu.edu</a:t>
            </a:r>
            <a:r>
              <a:rPr lang="en-US" sz="1600" dirty="0">
                <a:latin typeface="Baskerville" charset="0"/>
                <a:ea typeface="Baskerville" charset="0"/>
                <a:cs typeface="Baskerville" charset="0"/>
              </a:rPr>
              <a:t>/events/2018-04-13/7th-international-philosophy-graduate-conference</a:t>
            </a:r>
          </a:p>
        </p:txBody>
      </p:sp>
    </p:spTree>
    <p:extLst>
      <p:ext uri="{BB962C8B-B14F-4D97-AF65-F5344CB8AC3E}">
        <p14:creationId xmlns:p14="http://schemas.microsoft.com/office/powerpoint/2010/main" val="54414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404</Words>
  <Application>Microsoft Macintosh PowerPoint</Application>
  <PresentationFormat>Widescreen</PresentationFormat>
  <Paragraphs>53</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Baskerville</vt:lpstr>
      <vt:lpstr>Calibri</vt:lpstr>
      <vt:lpstr>Calibri Light</vt:lpstr>
      <vt:lpstr>Mangal</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Prychitko</dc:creator>
  <cp:lastModifiedBy>Emily Prychitko</cp:lastModifiedBy>
  <cp:revision>8</cp:revision>
  <dcterms:created xsi:type="dcterms:W3CDTF">2018-01-24T02:30:21Z</dcterms:created>
  <dcterms:modified xsi:type="dcterms:W3CDTF">2018-01-28T20:31:27Z</dcterms:modified>
</cp:coreProperties>
</file>