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67" r:id="rId4"/>
    <p:sldId id="269" r:id="rId5"/>
    <p:sldId id="266" r:id="rId6"/>
    <p:sldId id="263" r:id="rId7"/>
    <p:sldId id="264" r:id="rId8"/>
    <p:sldId id="265"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56"/>
    <p:restoredTop sz="93632"/>
  </p:normalViewPr>
  <p:slideViewPr>
    <p:cSldViewPr>
      <p:cViewPr varScale="1">
        <p:scale>
          <a:sx n="94" d="100"/>
          <a:sy n="94" d="100"/>
        </p:scale>
        <p:origin x="208" y="4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2/24/21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Finished last run, need to start next step</a:t>
            </a:r>
          </a:p>
          <a:p>
            <a:r>
              <a:rPr lang="en-US" dirty="0"/>
              <a:t>Red = failed</a:t>
            </a:r>
          </a:p>
          <a:p>
            <a:r>
              <a:rPr lang="en-US" dirty="0"/>
              <a:t>Yellow = waiting</a:t>
            </a:r>
          </a:p>
          <a:p>
            <a:r>
              <a:rPr lang="en-US" dirty="0"/>
              <a:t>Green = running</a:t>
            </a:r>
          </a:p>
          <a:p>
            <a:endParaRPr lang="en-US" dirty="0"/>
          </a:p>
          <a:p>
            <a:r>
              <a:rPr lang="en-US" dirty="0"/>
              <a:t>Send updated table to Kayla </a:t>
            </a:r>
          </a:p>
          <a:p>
            <a:r>
              <a:rPr lang="en-US" dirty="0"/>
              <a:t>- Keep track of job time </a:t>
            </a:r>
          </a:p>
        </p:txBody>
      </p:sp>
      <p:sp>
        <p:nvSpPr>
          <p:cNvPr id="4" name="Slide Number Placeholder 3"/>
          <p:cNvSpPr>
            <a:spLocks noGrp="1"/>
          </p:cNvSpPr>
          <p:nvPr>
            <p:ph type="sldNum" sz="quarter" idx="5"/>
          </p:nvPr>
        </p:nvSpPr>
        <p:spPr/>
        <p:txBody>
          <a:bodyPr/>
          <a:lstStyle/>
          <a:p>
            <a:fld id="{BC668E4A-974F-5D4D-83CB-20C08280C35E}" type="slidenum">
              <a:rPr lang="en-US" smtClean="0"/>
              <a:t>2</a:t>
            </a:fld>
            <a:endParaRPr lang="en-US"/>
          </a:p>
        </p:txBody>
      </p:sp>
    </p:spTree>
    <p:extLst>
      <p:ext uri="{BB962C8B-B14F-4D97-AF65-F5344CB8AC3E}">
        <p14:creationId xmlns:p14="http://schemas.microsoft.com/office/powerpoint/2010/main" val="362772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Finished last run, need to start next step</a:t>
            </a:r>
          </a:p>
          <a:p>
            <a:r>
              <a:rPr lang="en-US" dirty="0"/>
              <a:t>Red = failed</a:t>
            </a:r>
          </a:p>
          <a:p>
            <a:r>
              <a:rPr lang="en-US" dirty="0"/>
              <a:t>Yellow = waiting</a:t>
            </a:r>
          </a:p>
          <a:p>
            <a:r>
              <a:rPr lang="en-US" dirty="0"/>
              <a:t>Green = running</a:t>
            </a:r>
          </a:p>
          <a:p>
            <a:endParaRPr lang="en-US" dirty="0"/>
          </a:p>
          <a:p>
            <a:r>
              <a:rPr lang="en-US" dirty="0"/>
              <a:t>Send updated table to Kayla </a:t>
            </a:r>
          </a:p>
          <a:p>
            <a:r>
              <a:rPr lang="en-US" dirty="0"/>
              <a:t>- Keep track of job time </a:t>
            </a:r>
          </a:p>
        </p:txBody>
      </p:sp>
      <p:sp>
        <p:nvSpPr>
          <p:cNvPr id="4" name="Slide Number Placeholder 3"/>
          <p:cNvSpPr>
            <a:spLocks noGrp="1"/>
          </p:cNvSpPr>
          <p:nvPr>
            <p:ph type="sldNum" sz="quarter" idx="5"/>
          </p:nvPr>
        </p:nvSpPr>
        <p:spPr/>
        <p:txBody>
          <a:bodyPr/>
          <a:lstStyle/>
          <a:p>
            <a:fld id="{BC668E4A-974F-5D4D-83CB-20C08280C35E}" type="slidenum">
              <a:rPr lang="en-US" smtClean="0"/>
              <a:t>3</a:t>
            </a:fld>
            <a:endParaRPr lang="en-US"/>
          </a:p>
        </p:txBody>
      </p:sp>
    </p:spTree>
    <p:extLst>
      <p:ext uri="{BB962C8B-B14F-4D97-AF65-F5344CB8AC3E}">
        <p14:creationId xmlns:p14="http://schemas.microsoft.com/office/powerpoint/2010/main" val="299404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Finished last run, need to start next step</a:t>
            </a:r>
          </a:p>
          <a:p>
            <a:r>
              <a:rPr lang="en-US" dirty="0"/>
              <a:t>Red = failed</a:t>
            </a:r>
          </a:p>
          <a:p>
            <a:r>
              <a:rPr lang="en-US" dirty="0"/>
              <a:t>Yellow = waiting</a:t>
            </a:r>
          </a:p>
          <a:p>
            <a:r>
              <a:rPr lang="en-US" dirty="0"/>
              <a:t>Green = running</a:t>
            </a:r>
          </a:p>
          <a:p>
            <a:endParaRPr lang="en-US" dirty="0"/>
          </a:p>
          <a:p>
            <a:r>
              <a:rPr lang="en-US" dirty="0"/>
              <a:t>Send updated table to Kayla </a:t>
            </a:r>
          </a:p>
          <a:p>
            <a:r>
              <a:rPr lang="en-US" dirty="0"/>
              <a:t>- Keep track of job time </a:t>
            </a:r>
          </a:p>
        </p:txBody>
      </p:sp>
      <p:sp>
        <p:nvSpPr>
          <p:cNvPr id="4" name="Slide Number Placeholder 3"/>
          <p:cNvSpPr>
            <a:spLocks noGrp="1"/>
          </p:cNvSpPr>
          <p:nvPr>
            <p:ph type="sldNum" sz="quarter" idx="5"/>
          </p:nvPr>
        </p:nvSpPr>
        <p:spPr/>
        <p:txBody>
          <a:bodyPr/>
          <a:lstStyle/>
          <a:p>
            <a:fld id="{BC668E4A-974F-5D4D-83CB-20C08280C35E}" type="slidenum">
              <a:rPr lang="en-US" smtClean="0"/>
              <a:t>4</a:t>
            </a:fld>
            <a:endParaRPr lang="en-US"/>
          </a:p>
        </p:txBody>
      </p:sp>
    </p:spTree>
    <p:extLst>
      <p:ext uri="{BB962C8B-B14F-4D97-AF65-F5344CB8AC3E}">
        <p14:creationId xmlns:p14="http://schemas.microsoft.com/office/powerpoint/2010/main" val="23140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6</a:t>
            </a:fld>
            <a:endParaRPr lang="en-US"/>
          </a:p>
        </p:txBody>
      </p:sp>
    </p:spTree>
    <p:extLst>
      <p:ext uri="{BB962C8B-B14F-4D97-AF65-F5344CB8AC3E}">
        <p14:creationId xmlns:p14="http://schemas.microsoft.com/office/powerpoint/2010/main" val="209458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DA624D-2E17-4342-836E-71ABD23E16DA}" type="datetime1">
              <a:rPr lang="en-US" smtClean="0"/>
              <a:t>2/24/21</a:t>
            </a:fld>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29774-7BFA-2B46-9164-BB83C5C0C417}" type="datetime1">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20BE7-A5C5-9249-9037-8ACB2BCEBBDA}" type="datetime1">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DAE0-167C-E244-AE75-755727B4BFA0}" type="datetime1">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BB8E0-CBFA-FC4A-AD97-50731D705069}" type="datetime1">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BFCDB0-7162-1D45-AB97-8B8A3ADC1110}" type="datetime1">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7E8EB-CBB6-1047-939C-60CDFDC42FD6}" type="datetime1">
              <a:rPr lang="en-US" smtClean="0"/>
              <a:t>2/24/21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EA744-C10E-944E-932B-DFB1BC4B0793}" type="datetime1">
              <a:rPr lang="en-US" smtClean="0"/>
              <a:t>2/24/21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AD325-3520-DD4F-BF35-A2D53BC8878C}" type="datetime1">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DACA1-86EE-4C4D-9C7E-5B68DA790A24}" type="datetime1">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E6322-EA0F-1E47-B778-C2F5BEC8CF0F}" type="datetime1">
              <a:rPr lang="en-US" smtClean="0"/>
              <a:t>2/24/21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COVID Projects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February 19</a:t>
            </a:r>
            <a:r>
              <a:rPr lang="en-US" baseline="30000" dirty="0"/>
              <a:t>th</a:t>
            </a:r>
            <a:r>
              <a:rPr lang="en-US" dirty="0"/>
              <a:t>, 2021</a:t>
            </a:r>
          </a:p>
        </p:txBody>
      </p:sp>
      <p:sp>
        <p:nvSpPr>
          <p:cNvPr id="4" name="Slide Number Placeholder 3">
            <a:extLst>
              <a:ext uri="{FF2B5EF4-FFF2-40B4-BE49-F238E27FC236}">
                <a16:creationId xmlns:a16="http://schemas.microsoft.com/office/drawing/2014/main" id="{30C678D3-1647-AC4B-BA7C-D0F78BF04F97}"/>
              </a:ext>
            </a:extLst>
          </p:cNvPr>
          <p:cNvSpPr>
            <a:spLocks noGrp="1"/>
          </p:cNvSpPr>
          <p:nvPr>
            <p:ph type="sldNum" sz="quarter" idx="12"/>
          </p:nvPr>
        </p:nvSpPr>
        <p:spPr/>
        <p:txBody>
          <a:bodyPr/>
          <a:lstStyle/>
          <a:p>
            <a:fld id="{9E3EFB43-BEAF-4970-A06C-24B01B76FA99}"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13C5605-15C9-A944-B531-A5751BD94337}"/>
              </a:ext>
            </a:extLst>
          </p:cNvPr>
          <p:cNvGraphicFramePr>
            <a:graphicFrameLocks noGrp="1"/>
          </p:cNvGraphicFramePr>
          <p:nvPr>
            <p:ph idx="1"/>
            <p:extLst>
              <p:ext uri="{D42A27DB-BD31-4B8C-83A1-F6EECF244321}">
                <p14:modId xmlns:p14="http://schemas.microsoft.com/office/powerpoint/2010/main" val="4081765372"/>
              </p:ext>
            </p:extLst>
          </p:nvPr>
        </p:nvGraphicFramePr>
        <p:xfrm>
          <a:off x="453483" y="143959"/>
          <a:ext cx="8229600" cy="6190801"/>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8640907"/>
                    </a:ext>
                  </a:extLst>
                </a:gridCol>
                <a:gridCol w="2057400">
                  <a:extLst>
                    <a:ext uri="{9D8B030D-6E8A-4147-A177-3AD203B41FA5}">
                      <a16:colId xmlns:a16="http://schemas.microsoft.com/office/drawing/2014/main" val="3917279605"/>
                    </a:ext>
                  </a:extLst>
                </a:gridCol>
                <a:gridCol w="2057400">
                  <a:extLst>
                    <a:ext uri="{9D8B030D-6E8A-4147-A177-3AD203B41FA5}">
                      <a16:colId xmlns:a16="http://schemas.microsoft.com/office/drawing/2014/main" val="2096170330"/>
                    </a:ext>
                  </a:extLst>
                </a:gridCol>
                <a:gridCol w="2057400">
                  <a:extLst>
                    <a:ext uri="{9D8B030D-6E8A-4147-A177-3AD203B41FA5}">
                      <a16:colId xmlns:a16="http://schemas.microsoft.com/office/drawing/2014/main" val="672843120"/>
                    </a:ext>
                  </a:extLst>
                </a:gridCol>
              </a:tblGrid>
              <a:tr h="370840">
                <a:tc>
                  <a:txBody>
                    <a:bodyPr/>
                    <a:lstStyle/>
                    <a:p>
                      <a:endParaRPr lang="en-US" sz="1400" dirty="0"/>
                    </a:p>
                  </a:txBody>
                  <a:tcPr/>
                </a:tc>
                <a:tc>
                  <a:txBody>
                    <a:bodyPr/>
                    <a:lstStyle/>
                    <a:p>
                      <a:r>
                        <a:rPr lang="en-US" sz="1400" dirty="0"/>
                        <a:t>12-1</a:t>
                      </a:r>
                    </a:p>
                  </a:txBody>
                  <a:tcPr/>
                </a:tc>
                <a:tc>
                  <a:txBody>
                    <a:bodyPr/>
                    <a:lstStyle/>
                    <a:p>
                      <a:r>
                        <a:rPr lang="en-US" sz="1400" dirty="0"/>
                        <a:t>12-3</a:t>
                      </a:r>
                    </a:p>
                  </a:txBody>
                  <a:tcPr/>
                </a:tc>
                <a:tc>
                  <a:txBody>
                    <a:bodyPr/>
                    <a:lstStyle/>
                    <a:p>
                      <a:r>
                        <a:rPr lang="en-US" sz="1400" dirty="0"/>
                        <a:t>ACE2</a:t>
                      </a:r>
                    </a:p>
                  </a:txBody>
                  <a:tcPr/>
                </a:tc>
                <a:extLst>
                  <a:ext uri="{0D108BD9-81ED-4DB2-BD59-A6C34878D82A}">
                    <a16:rowId xmlns:a16="http://schemas.microsoft.com/office/drawing/2014/main" val="4127657921"/>
                  </a:ext>
                </a:extLst>
              </a:tr>
              <a:tr h="370840">
                <a:tc>
                  <a:txBody>
                    <a:bodyPr/>
                    <a:lstStyle/>
                    <a:p>
                      <a:r>
                        <a:rPr lang="en-US" sz="1100" dirty="0"/>
                        <a:t>Control</a:t>
                      </a:r>
                    </a:p>
                  </a:txBody>
                  <a:tcPr/>
                </a:tc>
                <a:tc>
                  <a:txBody>
                    <a:bodyPr/>
                    <a:lstStyle/>
                    <a:p>
                      <a:r>
                        <a:rPr lang="en-US" sz="1100" dirty="0" err="1">
                          <a:solidFill>
                            <a:schemeClr val="tx1"/>
                          </a:solidFill>
                          <a:highlight>
                            <a:srgbClr val="00FFFF"/>
                          </a:highlight>
                        </a:rPr>
                        <a:t>Npt_prod</a:t>
                      </a:r>
                      <a:r>
                        <a:rPr lang="en-US" sz="1100" dirty="0">
                          <a:solidFill>
                            <a:schemeClr val="tx1"/>
                          </a:solidFill>
                          <a:highlight>
                            <a:srgbClr val="00FFFF"/>
                          </a:highlight>
                        </a:rPr>
                        <a:t> – </a:t>
                      </a:r>
                      <a:r>
                        <a:rPr lang="en-US" sz="1100" dirty="0" err="1">
                          <a:solidFill>
                            <a:schemeClr val="tx1"/>
                          </a:solidFill>
                          <a:highlight>
                            <a:srgbClr val="00FFFF"/>
                          </a:highlight>
                        </a:rPr>
                        <a:t>sprenger</a:t>
                      </a:r>
                      <a:r>
                        <a:rPr lang="en-US" sz="1100" dirty="0">
                          <a:solidFill>
                            <a:schemeClr val="tx1"/>
                          </a:solidFill>
                          <a:highlight>
                            <a:srgbClr val="00FFFF"/>
                          </a:highlight>
                        </a:rPr>
                        <a:t> c_1</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sprenger</a:t>
                      </a:r>
                      <a:r>
                        <a:rPr lang="en-US" sz="1100" dirty="0">
                          <a:highlight>
                            <a:srgbClr val="00FFFF"/>
                          </a:highlight>
                        </a:rPr>
                        <a:t> c_3</a:t>
                      </a:r>
                    </a:p>
                  </a:txBody>
                  <a:tcPr/>
                </a:tc>
                <a:tc>
                  <a:txBody>
                    <a:bodyPr/>
                    <a:lstStyle/>
                    <a:p>
                      <a:r>
                        <a:rPr lang="en-US" sz="1100" dirty="0" err="1">
                          <a:highlight>
                            <a:srgbClr val="00FFFF"/>
                          </a:highlight>
                        </a:rPr>
                        <a:t>Npt_prod</a:t>
                      </a:r>
                      <a:r>
                        <a:rPr lang="en-US" sz="1100" dirty="0">
                          <a:highlight>
                            <a:srgbClr val="00FFFF"/>
                          </a:highlight>
                        </a:rPr>
                        <a:t> – summit ace2_c</a:t>
                      </a:r>
                    </a:p>
                  </a:txBody>
                  <a:tcPr/>
                </a:tc>
                <a:extLst>
                  <a:ext uri="{0D108BD9-81ED-4DB2-BD59-A6C34878D82A}">
                    <a16:rowId xmlns:a16="http://schemas.microsoft.com/office/drawing/2014/main" val="4185974112"/>
                  </a:ext>
                </a:extLst>
              </a:tr>
              <a:tr h="370840">
                <a:tc>
                  <a:txBody>
                    <a:bodyPr/>
                    <a:lstStyle/>
                    <a:p>
                      <a:r>
                        <a:rPr lang="en-US" sz="1100" dirty="0"/>
                        <a:t>Control Whole Spike</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blanca</a:t>
                      </a:r>
                      <a:r>
                        <a:rPr lang="en-US" sz="1100" dirty="0">
                          <a:highlight>
                            <a:srgbClr val="00FFFF"/>
                          </a:highlight>
                        </a:rPr>
                        <a:t> whole_1</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blanca</a:t>
                      </a:r>
                      <a:r>
                        <a:rPr lang="en-US" sz="1100" dirty="0">
                          <a:highlight>
                            <a:srgbClr val="00FFFF"/>
                          </a:highlight>
                        </a:rPr>
                        <a:t> whole_3</a:t>
                      </a:r>
                    </a:p>
                  </a:txBody>
                  <a:tcPr/>
                </a:tc>
                <a:tc>
                  <a:txBody>
                    <a:bodyPr/>
                    <a:lstStyle/>
                    <a:p>
                      <a:endParaRPr lang="en-US" sz="1100" dirty="0">
                        <a:highlight>
                          <a:srgbClr val="00FFFF"/>
                        </a:highlight>
                      </a:endParaRPr>
                    </a:p>
                  </a:txBody>
                  <a:tcPr/>
                </a:tc>
                <a:extLst>
                  <a:ext uri="{0D108BD9-81ED-4DB2-BD59-A6C34878D82A}">
                    <a16:rowId xmlns:a16="http://schemas.microsoft.com/office/drawing/2014/main" val="1508495036"/>
                  </a:ext>
                </a:extLst>
              </a:tr>
              <a:tr h="370840">
                <a:tc>
                  <a:txBody>
                    <a:bodyPr/>
                    <a:lstStyle/>
                    <a:p>
                      <a:r>
                        <a:rPr lang="en-US" sz="1100" dirty="0"/>
                        <a:t>D420E</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sprenger</a:t>
                      </a:r>
                      <a:r>
                        <a:rPr lang="en-US" sz="1100" dirty="0">
                          <a:highlight>
                            <a:srgbClr val="00FFFF"/>
                          </a:highlight>
                        </a:rPr>
                        <a:t> D420E_1</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blanca</a:t>
                      </a:r>
                      <a:r>
                        <a:rPr lang="en-US" sz="1100" dirty="0">
                          <a:highlight>
                            <a:srgbClr val="00FFFF"/>
                          </a:highlight>
                        </a:rPr>
                        <a:t> D420E_3</a:t>
                      </a:r>
                    </a:p>
                  </a:txBody>
                  <a:tcPr/>
                </a:tc>
                <a:tc>
                  <a:txBody>
                    <a:bodyPr/>
                    <a:lstStyle/>
                    <a:p>
                      <a:endParaRPr lang="en-US" sz="1100" dirty="0">
                        <a:highlight>
                          <a:srgbClr val="00FFFF"/>
                        </a:highlight>
                      </a:endParaRPr>
                    </a:p>
                  </a:txBody>
                  <a:tcPr/>
                </a:tc>
                <a:extLst>
                  <a:ext uri="{0D108BD9-81ED-4DB2-BD59-A6C34878D82A}">
                    <a16:rowId xmlns:a16="http://schemas.microsoft.com/office/drawing/2014/main" val="1486628389"/>
                  </a:ext>
                </a:extLst>
              </a:tr>
              <a:tr h="370840">
                <a:tc>
                  <a:txBody>
                    <a:bodyPr/>
                    <a:lstStyle/>
                    <a:p>
                      <a:r>
                        <a:rPr lang="en-US" sz="1100" dirty="0"/>
                        <a:t>D420K</a:t>
                      </a:r>
                    </a:p>
                  </a:txBody>
                  <a:tcPr/>
                </a:tc>
                <a:tc>
                  <a:txBody>
                    <a:bodyPr/>
                    <a:lstStyle/>
                    <a:p>
                      <a:r>
                        <a:rPr lang="en-US" sz="1100" dirty="0" err="1">
                          <a:highlight>
                            <a:srgbClr val="00FFFF"/>
                          </a:highlight>
                        </a:rPr>
                        <a:t>Npt_prod</a:t>
                      </a:r>
                      <a:r>
                        <a:rPr lang="en-US" sz="1100" dirty="0">
                          <a:highlight>
                            <a:srgbClr val="00FFFF"/>
                          </a:highlight>
                        </a:rPr>
                        <a:t> – summit D420K_1</a:t>
                      </a:r>
                    </a:p>
                  </a:txBody>
                  <a:tcPr/>
                </a:tc>
                <a:tc>
                  <a:txBody>
                    <a:bodyPr/>
                    <a:lstStyle/>
                    <a:p>
                      <a:r>
                        <a:rPr lang="en-US" sz="1100" dirty="0" err="1">
                          <a:highlight>
                            <a:srgbClr val="00FFFF"/>
                          </a:highlight>
                        </a:rPr>
                        <a:t>Npt_prod</a:t>
                      </a:r>
                      <a:r>
                        <a:rPr lang="en-US" sz="1100" dirty="0">
                          <a:highlight>
                            <a:srgbClr val="00FFFF"/>
                          </a:highlight>
                        </a:rPr>
                        <a:t> – summit D420K_3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00FFFF"/>
                          </a:highlight>
                        </a:rPr>
                        <a:t>Npt_prod</a:t>
                      </a:r>
                      <a:r>
                        <a:rPr lang="en-US" sz="1100" dirty="0">
                          <a:highlight>
                            <a:srgbClr val="00FFFF"/>
                          </a:highlight>
                        </a:rPr>
                        <a:t>– summit ace2_D420K</a:t>
                      </a:r>
                    </a:p>
                  </a:txBody>
                  <a:tcPr/>
                </a:tc>
                <a:extLst>
                  <a:ext uri="{0D108BD9-81ED-4DB2-BD59-A6C34878D82A}">
                    <a16:rowId xmlns:a16="http://schemas.microsoft.com/office/drawing/2014/main" val="3740454903"/>
                  </a:ext>
                </a:extLst>
              </a:tr>
              <a:tr h="370840">
                <a:tc>
                  <a:txBody>
                    <a:bodyPr/>
                    <a:lstStyle/>
                    <a:p>
                      <a:r>
                        <a:rPr lang="en-US" sz="1100" dirty="0"/>
                        <a:t>E484K</a:t>
                      </a:r>
                    </a:p>
                  </a:txBody>
                  <a:tcPr/>
                </a:tc>
                <a:tc>
                  <a:txBody>
                    <a:bodyPr/>
                    <a:lstStyle/>
                    <a:p>
                      <a:r>
                        <a:rPr lang="en-US" sz="1100" dirty="0" err="1">
                          <a:highlight>
                            <a:srgbClr val="00FFFF"/>
                          </a:highlight>
                        </a:rPr>
                        <a:t>Npt_prod</a:t>
                      </a:r>
                      <a:r>
                        <a:rPr lang="en-US" sz="1100" dirty="0">
                          <a:highlight>
                            <a:srgbClr val="00FFFF"/>
                          </a:highlight>
                        </a:rPr>
                        <a:t> – summit E484K_1</a:t>
                      </a:r>
                    </a:p>
                  </a:txBody>
                  <a:tcPr/>
                </a:tc>
                <a:tc>
                  <a:txBody>
                    <a:bodyPr/>
                    <a:lstStyle/>
                    <a:p>
                      <a:r>
                        <a:rPr lang="en-US" sz="1100" dirty="0" err="1">
                          <a:highlight>
                            <a:srgbClr val="00FFFF"/>
                          </a:highlight>
                        </a:rPr>
                        <a:t>Npt_prod</a:t>
                      </a:r>
                      <a:r>
                        <a:rPr lang="en-US" sz="1100" dirty="0">
                          <a:highlight>
                            <a:srgbClr val="00FFFF"/>
                          </a:highlight>
                        </a:rPr>
                        <a:t> – summit E484K_3</a:t>
                      </a:r>
                    </a:p>
                  </a:txBody>
                  <a:tcPr/>
                </a:tc>
                <a:tc>
                  <a:txBody>
                    <a:bodyPr/>
                    <a:lstStyle/>
                    <a:p>
                      <a:endParaRPr lang="en-US" sz="1100" dirty="0">
                        <a:highlight>
                          <a:srgbClr val="00FFFF"/>
                        </a:highlight>
                      </a:endParaRPr>
                    </a:p>
                  </a:txBody>
                  <a:tcPr/>
                </a:tc>
                <a:extLst>
                  <a:ext uri="{0D108BD9-81ED-4DB2-BD59-A6C34878D82A}">
                    <a16:rowId xmlns:a16="http://schemas.microsoft.com/office/drawing/2014/main" val="3276674452"/>
                  </a:ext>
                </a:extLst>
              </a:tr>
              <a:tr h="370840">
                <a:tc>
                  <a:txBody>
                    <a:bodyPr/>
                    <a:lstStyle/>
                    <a:p>
                      <a:r>
                        <a:rPr lang="en-US" sz="1100" dirty="0"/>
                        <a:t>E484N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00FFFF"/>
                          </a:highlight>
                        </a:rPr>
                        <a:t>Npt_prod</a:t>
                      </a:r>
                      <a:r>
                        <a:rPr lang="en-US" sz="1100" dirty="0">
                          <a:highlight>
                            <a:srgbClr val="00FFFF"/>
                          </a:highlight>
                        </a:rPr>
                        <a:t> – summit E484N_1</a:t>
                      </a:r>
                    </a:p>
                  </a:txBody>
                  <a:tcPr/>
                </a:tc>
                <a:tc>
                  <a:txBody>
                    <a:bodyPr/>
                    <a:lstStyle/>
                    <a:p>
                      <a:r>
                        <a:rPr lang="en-US" sz="1100" dirty="0" err="1">
                          <a:highlight>
                            <a:srgbClr val="00FFFF"/>
                          </a:highlight>
                        </a:rPr>
                        <a:t>Npt_prod</a:t>
                      </a:r>
                      <a:r>
                        <a:rPr lang="en-US" sz="1100" dirty="0">
                          <a:highlight>
                            <a:srgbClr val="00FFFF"/>
                          </a:highlight>
                        </a:rPr>
                        <a:t>  – summit E484N_3</a:t>
                      </a:r>
                    </a:p>
                  </a:txBody>
                  <a:tcPr/>
                </a:tc>
                <a:tc>
                  <a:txBody>
                    <a:bodyPr/>
                    <a:lstStyle/>
                    <a:p>
                      <a:endParaRPr lang="en-US" sz="1100" dirty="0">
                        <a:highlight>
                          <a:srgbClr val="00FFFF"/>
                        </a:highlight>
                      </a:endParaRPr>
                    </a:p>
                  </a:txBody>
                  <a:tcPr/>
                </a:tc>
                <a:extLst>
                  <a:ext uri="{0D108BD9-81ED-4DB2-BD59-A6C34878D82A}">
                    <a16:rowId xmlns:a16="http://schemas.microsoft.com/office/drawing/2014/main" val="67652121"/>
                  </a:ext>
                </a:extLst>
              </a:tr>
              <a:tr h="370840">
                <a:tc>
                  <a:txBody>
                    <a:bodyPr/>
                    <a:lstStyle/>
                    <a:p>
                      <a:r>
                        <a:rPr lang="en-US" sz="1100" dirty="0"/>
                        <a:t>I358F</a:t>
                      </a:r>
                    </a:p>
                  </a:txBody>
                  <a:tcPr/>
                </a:tc>
                <a:tc>
                  <a:txBody>
                    <a:bodyPr/>
                    <a:lstStyle/>
                    <a:p>
                      <a:r>
                        <a:rPr lang="en-US" sz="1100" dirty="0" err="1">
                          <a:highlight>
                            <a:srgbClr val="00FFFF"/>
                          </a:highlight>
                        </a:rPr>
                        <a:t>Npt_prod</a:t>
                      </a:r>
                      <a:r>
                        <a:rPr lang="en-US" sz="1100" dirty="0">
                          <a:highlight>
                            <a:srgbClr val="00FFFF"/>
                          </a:highlight>
                        </a:rPr>
                        <a:t>– </a:t>
                      </a:r>
                      <a:r>
                        <a:rPr lang="en-US" sz="1100" dirty="0" err="1">
                          <a:highlight>
                            <a:srgbClr val="00FFFF"/>
                          </a:highlight>
                        </a:rPr>
                        <a:t>blanca</a:t>
                      </a:r>
                      <a:r>
                        <a:rPr lang="en-US" sz="1100" dirty="0">
                          <a:highlight>
                            <a:srgbClr val="00FFFF"/>
                          </a:highlight>
                        </a:rPr>
                        <a:t> I358F_1</a:t>
                      </a:r>
                    </a:p>
                  </a:txBody>
                  <a:tcPr/>
                </a:tc>
                <a:tc>
                  <a:txBody>
                    <a:bodyPr/>
                    <a:lstStyle/>
                    <a:p>
                      <a:r>
                        <a:rPr lang="en-US" sz="1100" dirty="0" err="1">
                          <a:solidFill>
                            <a:schemeClr val="tx1"/>
                          </a:solidFill>
                          <a:highlight>
                            <a:srgbClr val="00FFFF"/>
                          </a:highlight>
                        </a:rPr>
                        <a:t>Npt_prod</a:t>
                      </a:r>
                      <a:r>
                        <a:rPr lang="en-US" sz="1100" dirty="0">
                          <a:solidFill>
                            <a:schemeClr val="tx1"/>
                          </a:solidFill>
                          <a:highlight>
                            <a:srgbClr val="00FFFF"/>
                          </a:highlight>
                        </a:rPr>
                        <a:t> – </a:t>
                      </a:r>
                      <a:r>
                        <a:rPr lang="en-US" sz="1100" dirty="0" err="1">
                          <a:solidFill>
                            <a:schemeClr val="tx1"/>
                          </a:solidFill>
                          <a:highlight>
                            <a:srgbClr val="00FFFF"/>
                          </a:highlight>
                        </a:rPr>
                        <a:t>blanca</a:t>
                      </a:r>
                      <a:r>
                        <a:rPr lang="en-US" sz="1100" dirty="0">
                          <a:solidFill>
                            <a:schemeClr val="tx1"/>
                          </a:solidFill>
                          <a:highlight>
                            <a:srgbClr val="00FFFF"/>
                          </a:highlight>
                        </a:rPr>
                        <a:t> I358F_3</a:t>
                      </a:r>
                    </a:p>
                  </a:txBody>
                  <a:tcPr/>
                </a:tc>
                <a:tc>
                  <a:txBody>
                    <a:bodyPr/>
                    <a:lstStyle/>
                    <a:p>
                      <a:endParaRPr lang="en-US" sz="1100" dirty="0">
                        <a:solidFill>
                          <a:schemeClr val="tx1"/>
                        </a:solidFill>
                        <a:highlight>
                          <a:srgbClr val="00FFFF"/>
                        </a:highlight>
                      </a:endParaRPr>
                    </a:p>
                  </a:txBody>
                  <a:tcPr/>
                </a:tc>
                <a:extLst>
                  <a:ext uri="{0D108BD9-81ED-4DB2-BD59-A6C34878D82A}">
                    <a16:rowId xmlns:a16="http://schemas.microsoft.com/office/drawing/2014/main" val="2370699213"/>
                  </a:ext>
                </a:extLst>
              </a:tr>
              <a:tr h="370840">
                <a:tc>
                  <a:txBody>
                    <a:bodyPr/>
                    <a:lstStyle/>
                    <a:p>
                      <a:r>
                        <a:rPr lang="en-US" sz="1100" dirty="0"/>
                        <a:t>K417D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a:t>
                      </a:r>
                      <a:r>
                        <a:rPr lang="en-US" sz="1100" kern="1200" dirty="0">
                          <a:solidFill>
                            <a:schemeClr val="dk1"/>
                          </a:solidFill>
                          <a:effectLst/>
                          <a:highlight>
                            <a:srgbClr val="FF00FF"/>
                          </a:highlight>
                          <a:latin typeface="+mn-lt"/>
                          <a:ea typeface="+mn-ea"/>
                          <a:cs typeface="+mn-cs"/>
                        </a:rPr>
                        <a:t>K417D_1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00FFFF"/>
                          </a:highlight>
                        </a:rPr>
                        <a:t>Npt_prod</a:t>
                      </a:r>
                      <a:r>
                        <a:rPr lang="en-US" sz="1100" dirty="0">
                          <a:highlight>
                            <a:srgbClr val="00FFFF"/>
                          </a:highlight>
                        </a:rPr>
                        <a:t> – </a:t>
                      </a:r>
                      <a:r>
                        <a:rPr lang="en-US" sz="1100" dirty="0" err="1">
                          <a:highlight>
                            <a:srgbClr val="00FFFF"/>
                          </a:highlight>
                        </a:rPr>
                        <a:t>blanca</a:t>
                      </a:r>
                      <a:r>
                        <a:rPr lang="en-US" sz="1100" dirty="0">
                          <a:highlight>
                            <a:srgbClr val="00FFFF"/>
                          </a:highlight>
                        </a:rPr>
                        <a:t> </a:t>
                      </a:r>
                      <a:r>
                        <a:rPr lang="en-US" sz="1100" kern="1200" dirty="0">
                          <a:solidFill>
                            <a:schemeClr val="dk1"/>
                          </a:solidFill>
                          <a:effectLst/>
                          <a:highlight>
                            <a:srgbClr val="00FFFF"/>
                          </a:highlight>
                          <a:latin typeface="+mn-lt"/>
                          <a:ea typeface="+mn-ea"/>
                          <a:cs typeface="+mn-cs"/>
                        </a:rPr>
                        <a:t>K417D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highlight>
                          <a:srgbClr val="00FFFF"/>
                        </a:highlight>
                        <a:latin typeface="+mn-lt"/>
                        <a:ea typeface="+mn-ea"/>
                        <a:cs typeface="+mn-cs"/>
                      </a:endParaRPr>
                    </a:p>
                  </a:txBody>
                  <a:tcPr/>
                </a:tc>
                <a:extLst>
                  <a:ext uri="{0D108BD9-81ED-4DB2-BD59-A6C34878D82A}">
                    <a16:rowId xmlns:a16="http://schemas.microsoft.com/office/drawing/2014/main" val="1508422354"/>
                  </a:ext>
                </a:extLst>
              </a:tr>
              <a:tr h="404681">
                <a:tc>
                  <a:txBody>
                    <a:bodyPr/>
                    <a:lstStyle/>
                    <a:p>
                      <a:r>
                        <a:rPr lang="en-US" sz="1100" dirty="0"/>
                        <a:t>K417I</a:t>
                      </a:r>
                    </a:p>
                  </a:txBody>
                  <a:tcPr/>
                </a:tc>
                <a:tc>
                  <a:txBody>
                    <a:bodyPr/>
                    <a:lstStyle/>
                    <a:p>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K417I_1</a:t>
                      </a:r>
                    </a:p>
                  </a:txBody>
                  <a:tcPr/>
                </a:tc>
                <a:tc>
                  <a:txBody>
                    <a:bodyPr/>
                    <a:lstStyle/>
                    <a:p>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K417I_3</a:t>
                      </a:r>
                    </a:p>
                  </a:txBody>
                  <a:tcPr/>
                </a:tc>
                <a:tc>
                  <a:txBody>
                    <a:bodyPr/>
                    <a:lstStyle/>
                    <a:p>
                      <a:endParaRPr lang="en-US" sz="1100" dirty="0">
                        <a:highlight>
                          <a:srgbClr val="00FFFF"/>
                        </a:highlight>
                      </a:endParaRPr>
                    </a:p>
                  </a:txBody>
                  <a:tcPr/>
                </a:tc>
                <a:extLst>
                  <a:ext uri="{0D108BD9-81ED-4DB2-BD59-A6C34878D82A}">
                    <a16:rowId xmlns:a16="http://schemas.microsoft.com/office/drawing/2014/main" val="3995489314"/>
                  </a:ext>
                </a:extLst>
              </a:tr>
              <a:tr h="370840">
                <a:tc>
                  <a:txBody>
                    <a:bodyPr/>
                    <a:lstStyle/>
                    <a:p>
                      <a:r>
                        <a:rPr lang="en-US" sz="1100" dirty="0"/>
                        <a:t>K417M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K417M_1</a:t>
                      </a:r>
                    </a:p>
                  </a:txBody>
                  <a:tcPr/>
                </a:tc>
                <a:tc>
                  <a:txBody>
                    <a:bodyPr/>
                    <a:lstStyle/>
                    <a:p>
                      <a:r>
                        <a:rPr lang="en-US" sz="1100" dirty="0" err="1">
                          <a:solidFill>
                            <a:schemeClr val="tx1"/>
                          </a:solidFill>
                          <a:highlight>
                            <a:srgbClr val="00FFFF"/>
                          </a:highlight>
                        </a:rPr>
                        <a:t>Npt_prod</a:t>
                      </a:r>
                      <a:r>
                        <a:rPr lang="en-US" sz="1100" dirty="0">
                          <a:solidFill>
                            <a:schemeClr val="tx1"/>
                          </a:solidFill>
                          <a:highlight>
                            <a:srgbClr val="00FFFF"/>
                          </a:highlight>
                        </a:rPr>
                        <a:t> – </a:t>
                      </a:r>
                      <a:r>
                        <a:rPr lang="en-US" sz="1100" dirty="0" err="1">
                          <a:solidFill>
                            <a:schemeClr val="tx1"/>
                          </a:solidFill>
                          <a:highlight>
                            <a:srgbClr val="00FFFF"/>
                          </a:highlight>
                        </a:rPr>
                        <a:t>blanca</a:t>
                      </a:r>
                      <a:r>
                        <a:rPr lang="en-US" sz="1100" dirty="0">
                          <a:solidFill>
                            <a:schemeClr val="tx1"/>
                          </a:solidFill>
                          <a:highlight>
                            <a:srgbClr val="00FFFF"/>
                          </a:highlight>
                        </a:rPr>
                        <a:t> K417M_3</a:t>
                      </a:r>
                    </a:p>
                  </a:txBody>
                  <a:tcPr/>
                </a:tc>
                <a:tc>
                  <a:txBody>
                    <a:bodyPr/>
                    <a:lstStyle/>
                    <a:p>
                      <a:endParaRPr lang="en-US" sz="1100" dirty="0">
                        <a:solidFill>
                          <a:schemeClr val="tx1"/>
                        </a:solidFill>
                        <a:highlight>
                          <a:srgbClr val="00FFFF"/>
                        </a:highlight>
                      </a:endParaRPr>
                    </a:p>
                  </a:txBody>
                  <a:tcPr/>
                </a:tc>
                <a:extLst>
                  <a:ext uri="{0D108BD9-81ED-4DB2-BD59-A6C34878D82A}">
                    <a16:rowId xmlns:a16="http://schemas.microsoft.com/office/drawing/2014/main" val="340799891"/>
                  </a:ext>
                </a:extLst>
              </a:tr>
              <a:tr h="370840">
                <a:tc>
                  <a:txBody>
                    <a:bodyPr/>
                    <a:lstStyle/>
                    <a:p>
                      <a:r>
                        <a:rPr lang="en-US" sz="1100" dirty="0"/>
                        <a:t>K417N</a:t>
                      </a:r>
                    </a:p>
                  </a:txBody>
                  <a:tcPr/>
                </a:tc>
                <a:tc>
                  <a:txBody>
                    <a:bodyPr/>
                    <a:lstStyle/>
                    <a:p>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K417N_1</a:t>
                      </a:r>
                    </a:p>
                  </a:txBody>
                  <a:tcPr/>
                </a:tc>
                <a:tc>
                  <a:txBody>
                    <a:bodyPr/>
                    <a:lstStyle/>
                    <a:p>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K417N_3</a:t>
                      </a:r>
                    </a:p>
                  </a:txBody>
                  <a:tcPr/>
                </a:tc>
                <a:tc>
                  <a:txBody>
                    <a:bodyPr/>
                    <a:lstStyle/>
                    <a:p>
                      <a:endParaRPr lang="en-US" sz="1100" dirty="0">
                        <a:highlight>
                          <a:srgbClr val="00FFFF"/>
                        </a:highlight>
                      </a:endParaRPr>
                    </a:p>
                  </a:txBody>
                  <a:tcPr/>
                </a:tc>
                <a:extLst>
                  <a:ext uri="{0D108BD9-81ED-4DB2-BD59-A6C34878D82A}">
                    <a16:rowId xmlns:a16="http://schemas.microsoft.com/office/drawing/2014/main" val="152975875"/>
                  </a:ext>
                </a:extLst>
              </a:tr>
              <a:tr h="370840">
                <a:tc>
                  <a:txBody>
                    <a:bodyPr/>
                    <a:lstStyle/>
                    <a:p>
                      <a:r>
                        <a:rPr lang="en-US" sz="1100" dirty="0"/>
                        <a:t>K417P</a:t>
                      </a:r>
                    </a:p>
                  </a:txBody>
                  <a:tcPr/>
                </a:tc>
                <a:tc>
                  <a:txBody>
                    <a:bodyPr/>
                    <a:lstStyle/>
                    <a:p>
                      <a:r>
                        <a:rPr lang="en-US" sz="1100" dirty="0" err="1">
                          <a:highlight>
                            <a:srgbClr val="00FFFF"/>
                          </a:highlight>
                        </a:rPr>
                        <a:t>Npt_prod</a:t>
                      </a:r>
                      <a:r>
                        <a:rPr lang="en-US" sz="1100" dirty="0">
                          <a:highlight>
                            <a:srgbClr val="00FFFF"/>
                          </a:highlight>
                        </a:rPr>
                        <a:t> – summit K417P_1</a:t>
                      </a:r>
                    </a:p>
                  </a:txBody>
                  <a:tcPr/>
                </a:tc>
                <a:tc>
                  <a:txBody>
                    <a:bodyPr/>
                    <a:lstStyle/>
                    <a:p>
                      <a:r>
                        <a:rPr lang="en-US" sz="1100" dirty="0" err="1">
                          <a:highlight>
                            <a:srgbClr val="FF00FF"/>
                          </a:highlight>
                        </a:rPr>
                        <a:t>Npt_prod</a:t>
                      </a:r>
                      <a:r>
                        <a:rPr lang="en-US" sz="1100" dirty="0">
                          <a:highlight>
                            <a:srgbClr val="FF00FF"/>
                          </a:highlight>
                        </a:rPr>
                        <a:t> – </a:t>
                      </a:r>
                      <a:r>
                        <a:rPr lang="en-US" sz="1100" dirty="0" err="1">
                          <a:highlight>
                            <a:srgbClr val="FF00FF"/>
                          </a:highlight>
                        </a:rPr>
                        <a:t>blanca</a:t>
                      </a:r>
                      <a:r>
                        <a:rPr lang="en-US" sz="1100" dirty="0">
                          <a:highlight>
                            <a:srgbClr val="FF00FF"/>
                          </a:highlight>
                        </a:rPr>
                        <a:t> Y421P_3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00FFFF"/>
                          </a:highlight>
                        </a:rPr>
                        <a:t>Npt_prod</a:t>
                      </a:r>
                      <a:r>
                        <a:rPr lang="en-US" sz="1100" dirty="0">
                          <a:highlight>
                            <a:srgbClr val="00FFFF"/>
                          </a:highlight>
                        </a:rPr>
                        <a:t> – summit ace2_K417P</a:t>
                      </a:r>
                    </a:p>
                  </a:txBody>
                  <a:tcPr/>
                </a:tc>
                <a:extLst>
                  <a:ext uri="{0D108BD9-81ED-4DB2-BD59-A6C34878D82A}">
                    <a16:rowId xmlns:a16="http://schemas.microsoft.com/office/drawing/2014/main" val="444130868"/>
                  </a:ext>
                </a:extLst>
              </a:tr>
              <a:tr h="370840">
                <a:tc>
                  <a:txBody>
                    <a:bodyPr/>
                    <a:lstStyle/>
                    <a:p>
                      <a:r>
                        <a:rPr lang="en-US" sz="1100" dirty="0"/>
                        <a:t>N501Y</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blanca</a:t>
                      </a:r>
                      <a:r>
                        <a:rPr lang="en-US" sz="1100" dirty="0">
                          <a:highlight>
                            <a:srgbClr val="00FFFF"/>
                          </a:highlight>
                        </a:rPr>
                        <a:t> N501Y_1</a:t>
                      </a:r>
                    </a:p>
                  </a:txBody>
                  <a:tcPr/>
                </a:tc>
                <a:tc>
                  <a:txBody>
                    <a:bodyPr/>
                    <a:lstStyle/>
                    <a:p>
                      <a:r>
                        <a:rPr lang="en-US" sz="1100" dirty="0" err="1">
                          <a:highlight>
                            <a:srgbClr val="00FFFF"/>
                          </a:highlight>
                        </a:rPr>
                        <a:t>Npt_prod</a:t>
                      </a:r>
                      <a:r>
                        <a:rPr lang="en-US" sz="1100" dirty="0">
                          <a:highlight>
                            <a:srgbClr val="00FFFF"/>
                          </a:highlight>
                        </a:rPr>
                        <a:t> – </a:t>
                      </a:r>
                      <a:r>
                        <a:rPr lang="en-US" sz="1100" dirty="0" err="1">
                          <a:highlight>
                            <a:srgbClr val="00FFFF"/>
                          </a:highlight>
                        </a:rPr>
                        <a:t>blanca</a:t>
                      </a:r>
                      <a:r>
                        <a:rPr lang="en-US" sz="1100" dirty="0">
                          <a:highlight>
                            <a:srgbClr val="00FFFF"/>
                          </a:highlight>
                        </a:rPr>
                        <a:t> N501_3</a:t>
                      </a:r>
                    </a:p>
                  </a:txBody>
                  <a:tcPr/>
                </a:tc>
                <a:tc>
                  <a:txBody>
                    <a:bodyPr/>
                    <a:lstStyle/>
                    <a:p>
                      <a:endParaRPr lang="en-US" sz="1100" dirty="0">
                        <a:highlight>
                          <a:srgbClr val="00FF00"/>
                        </a:highlight>
                      </a:endParaRPr>
                    </a:p>
                  </a:txBody>
                  <a:tcPr/>
                </a:tc>
                <a:extLst>
                  <a:ext uri="{0D108BD9-81ED-4DB2-BD59-A6C34878D82A}">
                    <a16:rowId xmlns:a16="http://schemas.microsoft.com/office/drawing/2014/main" val="2857479678"/>
                  </a:ext>
                </a:extLst>
              </a:tr>
              <a:tr h="0">
                <a:tc>
                  <a:txBody>
                    <a:bodyPr/>
                    <a:lstStyle/>
                    <a:p>
                      <a:r>
                        <a:rPr lang="en-US" sz="1100" dirty="0"/>
                        <a:t>Y421H</a:t>
                      </a:r>
                    </a:p>
                  </a:txBody>
                  <a:tcPr/>
                </a:tc>
                <a:tc>
                  <a:txBody>
                    <a:bodyPr/>
                    <a:lstStyle/>
                    <a:p>
                      <a:r>
                        <a:rPr lang="en-US" sz="1100" dirty="0" err="1">
                          <a:highlight>
                            <a:srgbClr val="00FFFF"/>
                          </a:highlight>
                        </a:rPr>
                        <a:t>Npt_prod</a:t>
                      </a:r>
                      <a:r>
                        <a:rPr lang="en-US" sz="1100" dirty="0">
                          <a:highlight>
                            <a:srgbClr val="00FFFF"/>
                          </a:highlight>
                        </a:rPr>
                        <a:t> – summit Y421H_1</a:t>
                      </a:r>
                    </a:p>
                  </a:txBody>
                  <a:tcPr/>
                </a:tc>
                <a:tc>
                  <a:txBody>
                    <a:bodyPr/>
                    <a:lstStyle/>
                    <a:p>
                      <a:r>
                        <a:rPr lang="en-US" sz="1100" dirty="0" err="1">
                          <a:highlight>
                            <a:srgbClr val="00FFFF"/>
                          </a:highlight>
                        </a:rPr>
                        <a:t>Npt_prod</a:t>
                      </a:r>
                      <a:r>
                        <a:rPr lang="en-US" sz="1100" dirty="0">
                          <a:highlight>
                            <a:srgbClr val="00FFFF"/>
                          </a:highlight>
                        </a:rPr>
                        <a:t> – summit Y421H_3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solidFill>
                            <a:schemeClr val="tx1"/>
                          </a:solidFill>
                          <a:highlight>
                            <a:srgbClr val="00FFFF"/>
                          </a:highlight>
                        </a:rPr>
                        <a:t>Npt_prod</a:t>
                      </a:r>
                      <a:r>
                        <a:rPr lang="en-US" sz="1100" dirty="0">
                          <a:solidFill>
                            <a:schemeClr val="tx1"/>
                          </a:solidFill>
                          <a:highlight>
                            <a:srgbClr val="00FFFF"/>
                          </a:highlight>
                        </a:rPr>
                        <a:t> – </a:t>
                      </a:r>
                      <a:r>
                        <a:rPr lang="en-US" sz="1100" dirty="0" err="1">
                          <a:solidFill>
                            <a:schemeClr val="tx1"/>
                          </a:solidFill>
                          <a:highlight>
                            <a:srgbClr val="00FFFF"/>
                          </a:highlight>
                        </a:rPr>
                        <a:t>blanca</a:t>
                      </a:r>
                      <a:r>
                        <a:rPr lang="en-US" sz="1100" dirty="0">
                          <a:solidFill>
                            <a:schemeClr val="tx1"/>
                          </a:solidFill>
                          <a:highlight>
                            <a:srgbClr val="00FFFF"/>
                          </a:highlight>
                        </a:rPr>
                        <a:t> ace2_Y421H</a:t>
                      </a:r>
                    </a:p>
                  </a:txBody>
                  <a:tcPr/>
                </a:tc>
                <a:extLst>
                  <a:ext uri="{0D108BD9-81ED-4DB2-BD59-A6C34878D82A}">
                    <a16:rowId xmlns:a16="http://schemas.microsoft.com/office/drawing/2014/main" val="2167088677"/>
                  </a:ext>
                </a:extLst>
              </a:tr>
              <a:tr h="370840">
                <a:tc>
                  <a:txBody>
                    <a:bodyPr/>
                    <a:lstStyle/>
                    <a:p>
                      <a:r>
                        <a:rPr lang="en-US" sz="1100" dirty="0"/>
                        <a:t>Y421N</a:t>
                      </a:r>
                    </a:p>
                  </a:txBody>
                  <a:tcPr/>
                </a:tc>
                <a:tc>
                  <a:txBody>
                    <a:bodyPr/>
                    <a:lstStyle/>
                    <a:p>
                      <a:r>
                        <a:rPr lang="en-US" sz="1100" dirty="0" err="1">
                          <a:highlight>
                            <a:srgbClr val="00FFFF"/>
                          </a:highlight>
                        </a:rPr>
                        <a:t>Npt_prod</a:t>
                      </a:r>
                      <a:r>
                        <a:rPr lang="en-US" sz="1100" dirty="0">
                          <a:highlight>
                            <a:srgbClr val="00FFFF"/>
                          </a:highlight>
                        </a:rPr>
                        <a:t> – summit Y421N_1</a:t>
                      </a:r>
                    </a:p>
                  </a:txBody>
                  <a:tcPr/>
                </a:tc>
                <a:tc>
                  <a:txBody>
                    <a:bodyPr/>
                    <a:lstStyle/>
                    <a:p>
                      <a:r>
                        <a:rPr lang="en-US" sz="1100" dirty="0" err="1">
                          <a:highlight>
                            <a:srgbClr val="00FFFF"/>
                          </a:highlight>
                        </a:rPr>
                        <a:t>Npt_prod</a:t>
                      </a:r>
                      <a:r>
                        <a:rPr lang="en-US" sz="1100" dirty="0">
                          <a:highlight>
                            <a:srgbClr val="00FFFF"/>
                          </a:highlight>
                        </a:rPr>
                        <a:t> – summit Y421N_3</a:t>
                      </a:r>
                    </a:p>
                  </a:txBody>
                  <a:tcPr/>
                </a:tc>
                <a:tc>
                  <a:txBody>
                    <a:bodyPr/>
                    <a:lstStyle/>
                    <a:p>
                      <a:endParaRPr lang="en-US" sz="1100" dirty="0"/>
                    </a:p>
                  </a:txBody>
                  <a:tcPr/>
                </a:tc>
                <a:extLst>
                  <a:ext uri="{0D108BD9-81ED-4DB2-BD59-A6C34878D82A}">
                    <a16:rowId xmlns:a16="http://schemas.microsoft.com/office/drawing/2014/main" val="2502423696"/>
                  </a:ext>
                </a:extLst>
              </a:tr>
            </a:tbl>
          </a:graphicData>
        </a:graphic>
      </p:graphicFrame>
      <p:sp>
        <p:nvSpPr>
          <p:cNvPr id="4" name="Slide Number Placeholder 3">
            <a:extLst>
              <a:ext uri="{FF2B5EF4-FFF2-40B4-BE49-F238E27FC236}">
                <a16:creationId xmlns:a16="http://schemas.microsoft.com/office/drawing/2014/main" id="{C120277B-77F4-9B4E-AEC5-CD9584492324}"/>
              </a:ext>
            </a:extLst>
          </p:cNvPr>
          <p:cNvSpPr>
            <a:spLocks noGrp="1"/>
          </p:cNvSpPr>
          <p:nvPr>
            <p:ph type="sldNum" sz="quarter" idx="12"/>
          </p:nvPr>
        </p:nvSpPr>
        <p:spPr/>
        <p:txBody>
          <a:bodyPr/>
          <a:lstStyle/>
          <a:p>
            <a:fld id="{9E3EFB43-BEAF-4970-A06C-24B01B76FA99}" type="slidenum">
              <a:rPr lang="en-US" smtClean="0"/>
              <a:pPr/>
              <a:t>2</a:t>
            </a:fld>
            <a:endParaRPr lang="en-US"/>
          </a:p>
        </p:txBody>
      </p:sp>
    </p:spTree>
    <p:extLst>
      <p:ext uri="{BB962C8B-B14F-4D97-AF65-F5344CB8AC3E}">
        <p14:creationId xmlns:p14="http://schemas.microsoft.com/office/powerpoint/2010/main" val="346012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13C5605-15C9-A944-B531-A5751BD94337}"/>
              </a:ext>
            </a:extLst>
          </p:cNvPr>
          <p:cNvGraphicFramePr>
            <a:graphicFrameLocks noGrp="1"/>
          </p:cNvGraphicFramePr>
          <p:nvPr>
            <p:ph idx="1"/>
            <p:extLst>
              <p:ext uri="{D42A27DB-BD31-4B8C-83A1-F6EECF244321}">
                <p14:modId xmlns:p14="http://schemas.microsoft.com/office/powerpoint/2010/main" val="3122637963"/>
              </p:ext>
            </p:extLst>
          </p:nvPr>
        </p:nvGraphicFramePr>
        <p:xfrm>
          <a:off x="453483" y="143959"/>
          <a:ext cx="8229600" cy="548804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8640907"/>
                    </a:ext>
                  </a:extLst>
                </a:gridCol>
                <a:gridCol w="2057400">
                  <a:extLst>
                    <a:ext uri="{9D8B030D-6E8A-4147-A177-3AD203B41FA5}">
                      <a16:colId xmlns:a16="http://schemas.microsoft.com/office/drawing/2014/main" val="3917279605"/>
                    </a:ext>
                  </a:extLst>
                </a:gridCol>
                <a:gridCol w="2057400">
                  <a:extLst>
                    <a:ext uri="{9D8B030D-6E8A-4147-A177-3AD203B41FA5}">
                      <a16:colId xmlns:a16="http://schemas.microsoft.com/office/drawing/2014/main" val="2096170330"/>
                    </a:ext>
                  </a:extLst>
                </a:gridCol>
                <a:gridCol w="2057400">
                  <a:extLst>
                    <a:ext uri="{9D8B030D-6E8A-4147-A177-3AD203B41FA5}">
                      <a16:colId xmlns:a16="http://schemas.microsoft.com/office/drawing/2014/main" val="672843120"/>
                    </a:ext>
                  </a:extLst>
                </a:gridCol>
              </a:tblGrid>
              <a:tr h="370840">
                <a:tc>
                  <a:txBody>
                    <a:bodyPr/>
                    <a:lstStyle/>
                    <a:p>
                      <a:endParaRPr lang="en-US"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12-1</a:t>
                      </a:r>
                    </a:p>
                  </a:txBody>
                  <a:tcPr/>
                </a:tc>
                <a:tc>
                  <a:txBody>
                    <a:bodyPr/>
                    <a:lstStyle/>
                    <a:p>
                      <a:r>
                        <a:rPr lang="en-US" sz="1100" dirty="0">
                          <a:latin typeface="Arial" panose="020B0604020202020204" pitchFamily="34" charset="0"/>
                          <a:cs typeface="Arial" panose="020B0604020202020204" pitchFamily="34" charset="0"/>
                        </a:rPr>
                        <a:t>12-3</a:t>
                      </a:r>
                    </a:p>
                  </a:txBody>
                  <a:tcPr/>
                </a:tc>
                <a:tc>
                  <a:txBody>
                    <a:bodyPr/>
                    <a:lstStyle/>
                    <a:p>
                      <a:r>
                        <a:rPr lang="en-US" sz="1100" dirty="0">
                          <a:latin typeface="Arial" panose="020B0604020202020204" pitchFamily="34" charset="0"/>
                          <a:cs typeface="Arial" panose="020B0604020202020204" pitchFamily="34" charset="0"/>
                        </a:rPr>
                        <a:t>ACE2</a:t>
                      </a:r>
                    </a:p>
                  </a:txBody>
                  <a:tcPr/>
                </a:tc>
                <a:extLst>
                  <a:ext uri="{0D108BD9-81ED-4DB2-BD59-A6C34878D82A}">
                    <a16:rowId xmlns:a16="http://schemas.microsoft.com/office/drawing/2014/main" val="4127657921"/>
                  </a:ext>
                </a:extLst>
              </a:tr>
              <a:tr h="370840">
                <a:tc>
                  <a:txBody>
                    <a:bodyPr/>
                    <a:lstStyle/>
                    <a:p>
                      <a:r>
                        <a:rPr lang="en-US" sz="1100" dirty="0">
                          <a:latin typeface="Arial" panose="020B0604020202020204" pitchFamily="34" charset="0"/>
                          <a:cs typeface="Arial" panose="020B0604020202020204" pitchFamily="34" charset="0"/>
                        </a:rPr>
                        <a:t>Control</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67.052 ns</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67.666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13.028 ns</a:t>
                      </a:r>
                    </a:p>
                  </a:txBody>
                  <a:tcPr/>
                </a:tc>
                <a:extLst>
                  <a:ext uri="{0D108BD9-81ED-4DB2-BD59-A6C34878D82A}">
                    <a16:rowId xmlns:a16="http://schemas.microsoft.com/office/drawing/2014/main" val="4185974112"/>
                  </a:ext>
                </a:extLst>
              </a:tr>
              <a:tr h="370840">
                <a:tc>
                  <a:txBody>
                    <a:bodyPr/>
                    <a:lstStyle/>
                    <a:p>
                      <a:r>
                        <a:rPr lang="en-US" sz="1100" dirty="0">
                          <a:latin typeface="Arial" panose="020B0604020202020204" pitchFamily="34" charset="0"/>
                          <a:cs typeface="Arial" panose="020B0604020202020204" pitchFamily="34" charset="0"/>
                        </a:rPr>
                        <a:t>Control Whole Spike</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7.520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5.596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8495036"/>
                  </a:ext>
                </a:extLst>
              </a:tr>
              <a:tr h="370840">
                <a:tc>
                  <a:txBody>
                    <a:bodyPr/>
                    <a:lstStyle/>
                    <a:p>
                      <a:r>
                        <a:rPr lang="en-US" sz="1100" dirty="0">
                          <a:latin typeface="Arial" panose="020B0604020202020204" pitchFamily="34" charset="0"/>
                          <a:cs typeface="Arial" panose="020B0604020202020204" pitchFamily="34" charset="0"/>
                        </a:rPr>
                        <a:t>D420E</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65.666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33.954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6628389"/>
                  </a:ext>
                </a:extLst>
              </a:tr>
              <a:tr h="370840">
                <a:tc>
                  <a:txBody>
                    <a:bodyPr/>
                    <a:lstStyle/>
                    <a:p>
                      <a:r>
                        <a:rPr lang="en-US" sz="1100" dirty="0">
                          <a:latin typeface="Arial" panose="020B0604020202020204" pitchFamily="34" charset="0"/>
                          <a:cs typeface="Arial" panose="020B0604020202020204" pitchFamily="34" charset="0"/>
                        </a:rPr>
                        <a:t>D420K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FFFF00"/>
                          </a:highlight>
                          <a:latin typeface="Arial" panose="020B0604020202020204" pitchFamily="34" charset="0"/>
                          <a:ea typeface="+mn-ea"/>
                          <a:cs typeface="Arial" panose="020B0604020202020204" pitchFamily="34" charset="0"/>
                        </a:rPr>
                        <a:t>40.840 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46.262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12.308 ns</a:t>
                      </a:r>
                    </a:p>
                  </a:txBody>
                  <a:tcPr/>
                </a:tc>
                <a:extLst>
                  <a:ext uri="{0D108BD9-81ED-4DB2-BD59-A6C34878D82A}">
                    <a16:rowId xmlns:a16="http://schemas.microsoft.com/office/drawing/2014/main" val="3740454903"/>
                  </a:ext>
                </a:extLst>
              </a:tr>
              <a:tr h="370840">
                <a:tc>
                  <a:txBody>
                    <a:bodyPr/>
                    <a:lstStyle/>
                    <a:p>
                      <a:r>
                        <a:rPr lang="en-US" sz="1100" dirty="0">
                          <a:latin typeface="Arial" panose="020B0604020202020204" pitchFamily="34" charset="0"/>
                          <a:cs typeface="Arial" panose="020B0604020202020204" pitchFamily="34" charset="0"/>
                        </a:rPr>
                        <a:t>E484K</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32.748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25.702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6674452"/>
                  </a:ext>
                </a:extLst>
              </a:tr>
              <a:tr h="374201">
                <a:tc>
                  <a:txBody>
                    <a:bodyPr/>
                    <a:lstStyle/>
                    <a:p>
                      <a:r>
                        <a:rPr lang="en-US" sz="1100" dirty="0">
                          <a:latin typeface="Arial" panose="020B0604020202020204" pitchFamily="34" charset="0"/>
                          <a:cs typeface="Arial" panose="020B0604020202020204" pitchFamily="34" charset="0"/>
                        </a:rPr>
                        <a:t>E484N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25.532 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25.524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652121"/>
                  </a:ext>
                </a:extLst>
              </a:tr>
              <a:tr h="370840">
                <a:tc>
                  <a:txBody>
                    <a:bodyPr/>
                    <a:lstStyle/>
                    <a:p>
                      <a:r>
                        <a:rPr lang="en-US" sz="1100" dirty="0">
                          <a:latin typeface="Arial" panose="020B0604020202020204" pitchFamily="34" charset="0"/>
                          <a:cs typeface="Arial" panose="020B0604020202020204" pitchFamily="34" charset="0"/>
                        </a:rPr>
                        <a:t>I358F</a:t>
                      </a:r>
                    </a:p>
                  </a:txBody>
                  <a:tcPr/>
                </a:tc>
                <a:tc>
                  <a:txBody>
                    <a:bodyPr/>
                    <a:lstStyle/>
                    <a:p>
                      <a:r>
                        <a:rPr lang="en-US" sz="1100" kern="1200" dirty="0">
                          <a:solidFill>
                            <a:schemeClr val="dk1"/>
                          </a:solidFill>
                          <a:effectLst/>
                          <a:highlight>
                            <a:srgbClr val="FFFF00"/>
                          </a:highlight>
                          <a:latin typeface="Arial" panose="020B0604020202020204" pitchFamily="34" charset="0"/>
                          <a:ea typeface="+mn-ea"/>
                          <a:cs typeface="Arial" panose="020B0604020202020204" pitchFamily="34" charset="0"/>
                        </a:rPr>
                        <a:t>40.624 ns</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45.626 ns</a:t>
                      </a:r>
                    </a:p>
                  </a:txBody>
                  <a:tcPr/>
                </a:tc>
                <a:tc>
                  <a:txBody>
                    <a:bodyPr/>
                    <a:lstStyle/>
                    <a:p>
                      <a:endParaRPr lang="en-US" sz="1100" dirty="0">
                        <a:solidFill>
                          <a:schemeClr val="tx1"/>
                        </a:solidFill>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70699213"/>
                  </a:ext>
                </a:extLst>
              </a:tr>
              <a:tr h="370840">
                <a:tc>
                  <a:txBody>
                    <a:bodyPr/>
                    <a:lstStyle/>
                    <a:p>
                      <a:r>
                        <a:rPr lang="en-US" sz="1100" dirty="0">
                          <a:latin typeface="Arial" panose="020B0604020202020204" pitchFamily="34" charset="0"/>
                          <a:cs typeface="Arial" panose="020B0604020202020204" pitchFamily="34" charset="0"/>
                        </a:rPr>
                        <a:t>K417D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a:t>
                      </a:r>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K417D_1</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42.256 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508422354"/>
                  </a:ext>
                </a:extLst>
              </a:tr>
              <a:tr h="404681">
                <a:tc>
                  <a:txBody>
                    <a:bodyPr/>
                    <a:lstStyle/>
                    <a:p>
                      <a:r>
                        <a:rPr lang="en-US" sz="1100" dirty="0">
                          <a:latin typeface="Arial" panose="020B0604020202020204" pitchFamily="34" charset="0"/>
                          <a:cs typeface="Arial" panose="020B0604020202020204" pitchFamily="34" charset="0"/>
                        </a:rPr>
                        <a:t>K417I</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K417I_1</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K417I_3</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5489314"/>
                  </a:ext>
                </a:extLst>
              </a:tr>
              <a:tr h="370840">
                <a:tc>
                  <a:txBody>
                    <a:bodyPr/>
                    <a:lstStyle/>
                    <a:p>
                      <a:r>
                        <a:rPr lang="en-US" sz="1100" dirty="0">
                          <a:latin typeface="Arial" panose="020B0604020202020204" pitchFamily="34" charset="0"/>
                          <a:cs typeface="Arial" panose="020B0604020202020204" pitchFamily="34" charset="0"/>
                        </a:rPr>
                        <a:t>K417M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K417M_1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21.882 ns</a:t>
                      </a:r>
                    </a:p>
                  </a:txBody>
                  <a:tcPr/>
                </a:tc>
                <a:tc>
                  <a:txBody>
                    <a:bodyPr/>
                    <a:lstStyle/>
                    <a:p>
                      <a:endParaRPr lang="en-US" sz="1100" dirty="0">
                        <a:solidFill>
                          <a:schemeClr val="tx1"/>
                        </a:solidFill>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799891"/>
                  </a:ext>
                </a:extLst>
              </a:tr>
              <a:tr h="370840">
                <a:tc>
                  <a:txBody>
                    <a:bodyPr/>
                    <a:lstStyle/>
                    <a:p>
                      <a:r>
                        <a:rPr lang="en-US" sz="1100" dirty="0">
                          <a:latin typeface="Arial" panose="020B0604020202020204" pitchFamily="34" charset="0"/>
                          <a:cs typeface="Arial" panose="020B0604020202020204" pitchFamily="34" charset="0"/>
                        </a:rPr>
                        <a:t>K417N</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K417N_1</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K417N_3</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2975875"/>
                  </a:ext>
                </a:extLst>
              </a:tr>
              <a:tr h="370840">
                <a:tc>
                  <a:txBody>
                    <a:bodyPr/>
                    <a:lstStyle/>
                    <a:p>
                      <a:r>
                        <a:rPr lang="en-US" sz="1100" dirty="0">
                          <a:latin typeface="Arial" panose="020B0604020202020204" pitchFamily="34" charset="0"/>
                          <a:cs typeface="Arial" panose="020B0604020202020204" pitchFamily="34" charset="0"/>
                        </a:rPr>
                        <a:t>K417P</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44.366 ns</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Y421P_3</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12.284 ns</a:t>
                      </a:r>
                    </a:p>
                  </a:txBody>
                  <a:tcPr/>
                </a:tc>
                <a:extLst>
                  <a:ext uri="{0D108BD9-81ED-4DB2-BD59-A6C34878D82A}">
                    <a16:rowId xmlns:a16="http://schemas.microsoft.com/office/drawing/2014/main" val="444130868"/>
                  </a:ext>
                </a:extLst>
              </a:tr>
              <a:tr h="370840">
                <a:tc>
                  <a:txBody>
                    <a:bodyPr/>
                    <a:lstStyle/>
                    <a:p>
                      <a:r>
                        <a:rPr lang="en-US" sz="1100" dirty="0">
                          <a:latin typeface="Arial" panose="020B0604020202020204" pitchFamily="34" charset="0"/>
                          <a:cs typeface="Arial" panose="020B0604020202020204" pitchFamily="34" charset="0"/>
                        </a:rPr>
                        <a:t>N501Y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27.700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30.954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57479678"/>
                  </a:ext>
                </a:extLst>
              </a:tr>
              <a:tr h="0">
                <a:tc>
                  <a:txBody>
                    <a:bodyPr/>
                    <a:lstStyle/>
                    <a:p>
                      <a:r>
                        <a:rPr lang="en-US" sz="1100" dirty="0">
                          <a:latin typeface="Arial" panose="020B0604020202020204" pitchFamily="34" charset="0"/>
                          <a:cs typeface="Arial" panose="020B0604020202020204" pitchFamily="34" charset="0"/>
                        </a:rPr>
                        <a:t>Y421H</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53.734 ns</a:t>
                      </a:r>
                    </a:p>
                  </a:txBody>
                  <a:tcPr/>
                </a:tc>
                <a:tc>
                  <a:txBody>
                    <a:bodyPr/>
                    <a:lstStyle/>
                    <a:p>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53.542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9.022 ns</a:t>
                      </a:r>
                    </a:p>
                  </a:txBody>
                  <a:tcPr/>
                </a:tc>
                <a:extLst>
                  <a:ext uri="{0D108BD9-81ED-4DB2-BD59-A6C34878D82A}">
                    <a16:rowId xmlns:a16="http://schemas.microsoft.com/office/drawing/2014/main" val="2167088677"/>
                  </a:ext>
                </a:extLst>
              </a:tr>
            </a:tbl>
          </a:graphicData>
        </a:graphic>
      </p:graphicFrame>
      <p:sp>
        <p:nvSpPr>
          <p:cNvPr id="4" name="Slide Number Placeholder 3">
            <a:extLst>
              <a:ext uri="{FF2B5EF4-FFF2-40B4-BE49-F238E27FC236}">
                <a16:creationId xmlns:a16="http://schemas.microsoft.com/office/drawing/2014/main" id="{C120277B-77F4-9B4E-AEC5-CD9584492324}"/>
              </a:ext>
            </a:extLst>
          </p:cNvPr>
          <p:cNvSpPr>
            <a:spLocks noGrp="1"/>
          </p:cNvSpPr>
          <p:nvPr>
            <p:ph type="sldNum" sz="quarter" idx="12"/>
          </p:nvPr>
        </p:nvSpPr>
        <p:spPr/>
        <p:txBody>
          <a:bodyPr/>
          <a:lstStyle/>
          <a:p>
            <a:fld id="{9E3EFB43-BEAF-4970-A06C-24B01B76FA99}" type="slidenum">
              <a:rPr lang="en-US" smtClean="0"/>
              <a:pPr/>
              <a:t>3</a:t>
            </a:fld>
            <a:endParaRPr lang="en-US"/>
          </a:p>
        </p:txBody>
      </p:sp>
    </p:spTree>
    <p:extLst>
      <p:ext uri="{BB962C8B-B14F-4D97-AF65-F5344CB8AC3E}">
        <p14:creationId xmlns:p14="http://schemas.microsoft.com/office/powerpoint/2010/main" val="256922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13C5605-15C9-A944-B531-A5751BD94337}"/>
              </a:ext>
            </a:extLst>
          </p:cNvPr>
          <p:cNvGraphicFramePr>
            <a:graphicFrameLocks noGrp="1"/>
          </p:cNvGraphicFramePr>
          <p:nvPr>
            <p:ph idx="1"/>
            <p:extLst>
              <p:ext uri="{D42A27DB-BD31-4B8C-83A1-F6EECF244321}">
                <p14:modId xmlns:p14="http://schemas.microsoft.com/office/powerpoint/2010/main" val="3374001381"/>
              </p:ext>
            </p:extLst>
          </p:nvPr>
        </p:nvGraphicFramePr>
        <p:xfrm>
          <a:off x="453483" y="143959"/>
          <a:ext cx="8229600" cy="548804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8640907"/>
                    </a:ext>
                  </a:extLst>
                </a:gridCol>
                <a:gridCol w="2057400">
                  <a:extLst>
                    <a:ext uri="{9D8B030D-6E8A-4147-A177-3AD203B41FA5}">
                      <a16:colId xmlns:a16="http://schemas.microsoft.com/office/drawing/2014/main" val="3917279605"/>
                    </a:ext>
                  </a:extLst>
                </a:gridCol>
                <a:gridCol w="2057400">
                  <a:extLst>
                    <a:ext uri="{9D8B030D-6E8A-4147-A177-3AD203B41FA5}">
                      <a16:colId xmlns:a16="http://schemas.microsoft.com/office/drawing/2014/main" val="2096170330"/>
                    </a:ext>
                  </a:extLst>
                </a:gridCol>
                <a:gridCol w="2057400">
                  <a:extLst>
                    <a:ext uri="{9D8B030D-6E8A-4147-A177-3AD203B41FA5}">
                      <a16:colId xmlns:a16="http://schemas.microsoft.com/office/drawing/2014/main" val="672843120"/>
                    </a:ext>
                  </a:extLst>
                </a:gridCol>
              </a:tblGrid>
              <a:tr h="370840">
                <a:tc>
                  <a:txBody>
                    <a:bodyPr/>
                    <a:lstStyle/>
                    <a:p>
                      <a:endParaRPr lang="en-US"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12-1</a:t>
                      </a:r>
                    </a:p>
                  </a:txBody>
                  <a:tcPr/>
                </a:tc>
                <a:tc>
                  <a:txBody>
                    <a:bodyPr/>
                    <a:lstStyle/>
                    <a:p>
                      <a:r>
                        <a:rPr lang="en-US" sz="1100" dirty="0">
                          <a:latin typeface="Arial" panose="020B0604020202020204" pitchFamily="34" charset="0"/>
                          <a:cs typeface="Arial" panose="020B0604020202020204" pitchFamily="34" charset="0"/>
                        </a:rPr>
                        <a:t>12-3</a:t>
                      </a:r>
                    </a:p>
                  </a:txBody>
                  <a:tcPr/>
                </a:tc>
                <a:tc>
                  <a:txBody>
                    <a:bodyPr/>
                    <a:lstStyle/>
                    <a:p>
                      <a:r>
                        <a:rPr lang="en-US" sz="1100" dirty="0">
                          <a:latin typeface="Arial" panose="020B0604020202020204" pitchFamily="34" charset="0"/>
                          <a:cs typeface="Arial" panose="020B0604020202020204" pitchFamily="34" charset="0"/>
                        </a:rPr>
                        <a:t>ACE2</a:t>
                      </a:r>
                    </a:p>
                  </a:txBody>
                  <a:tcPr/>
                </a:tc>
                <a:extLst>
                  <a:ext uri="{0D108BD9-81ED-4DB2-BD59-A6C34878D82A}">
                    <a16:rowId xmlns:a16="http://schemas.microsoft.com/office/drawing/2014/main" val="4127657921"/>
                  </a:ext>
                </a:extLst>
              </a:tr>
              <a:tr h="370840">
                <a:tc>
                  <a:txBody>
                    <a:bodyPr/>
                    <a:lstStyle/>
                    <a:p>
                      <a:r>
                        <a:rPr lang="en-US" sz="1100" dirty="0">
                          <a:latin typeface="Arial" panose="020B0604020202020204" pitchFamily="34" charset="0"/>
                          <a:cs typeface="Arial" panose="020B0604020202020204" pitchFamily="34" charset="0"/>
                        </a:rPr>
                        <a:t>Control</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86.266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87.066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19.386 ns</a:t>
                      </a:r>
                    </a:p>
                  </a:txBody>
                  <a:tcPr/>
                </a:tc>
                <a:extLst>
                  <a:ext uri="{0D108BD9-81ED-4DB2-BD59-A6C34878D82A}">
                    <a16:rowId xmlns:a16="http://schemas.microsoft.com/office/drawing/2014/main" val="4185974112"/>
                  </a:ext>
                </a:extLst>
              </a:tr>
              <a:tr h="370840">
                <a:tc>
                  <a:txBody>
                    <a:bodyPr/>
                    <a:lstStyle/>
                    <a:p>
                      <a:r>
                        <a:rPr lang="en-US" sz="1100" dirty="0">
                          <a:latin typeface="Arial" panose="020B0604020202020204" pitchFamily="34" charset="0"/>
                          <a:cs typeface="Arial" panose="020B0604020202020204" pitchFamily="34" charset="0"/>
                        </a:rPr>
                        <a:t>Control Whole Spike</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10.922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8.354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8495036"/>
                  </a:ext>
                </a:extLst>
              </a:tr>
              <a:tr h="370840">
                <a:tc>
                  <a:txBody>
                    <a:bodyPr/>
                    <a:lstStyle/>
                    <a:p>
                      <a:r>
                        <a:rPr lang="en-US" sz="1100" dirty="0">
                          <a:latin typeface="Arial" panose="020B0604020202020204" pitchFamily="34" charset="0"/>
                          <a:cs typeface="Arial" panose="020B0604020202020204" pitchFamily="34" charset="0"/>
                        </a:rPr>
                        <a:t>D420E</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85.092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50.624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6628389"/>
                  </a:ext>
                </a:extLst>
              </a:tr>
              <a:tr h="370840">
                <a:tc>
                  <a:txBody>
                    <a:bodyPr/>
                    <a:lstStyle/>
                    <a:p>
                      <a:r>
                        <a:rPr lang="en-US" sz="1100" dirty="0">
                          <a:latin typeface="Arial" panose="020B0604020202020204" pitchFamily="34" charset="0"/>
                          <a:cs typeface="Arial" panose="020B0604020202020204" pitchFamily="34" charset="0"/>
                        </a:rPr>
                        <a:t>D420K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50.608 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53.590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17.086 ns</a:t>
                      </a:r>
                    </a:p>
                  </a:txBody>
                  <a:tcPr/>
                </a:tc>
                <a:extLst>
                  <a:ext uri="{0D108BD9-81ED-4DB2-BD59-A6C34878D82A}">
                    <a16:rowId xmlns:a16="http://schemas.microsoft.com/office/drawing/2014/main" val="3740454903"/>
                  </a:ext>
                </a:extLst>
              </a:tr>
              <a:tr h="370840">
                <a:tc>
                  <a:txBody>
                    <a:bodyPr/>
                    <a:lstStyle/>
                    <a:p>
                      <a:r>
                        <a:rPr lang="en-US" sz="1100" dirty="0">
                          <a:latin typeface="Arial" panose="020B0604020202020204" pitchFamily="34" charset="0"/>
                          <a:cs typeface="Arial" panose="020B0604020202020204" pitchFamily="34" charset="0"/>
                        </a:rPr>
                        <a:t>E484K</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42.808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29.446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6674452"/>
                  </a:ext>
                </a:extLst>
              </a:tr>
              <a:tr h="374201">
                <a:tc>
                  <a:txBody>
                    <a:bodyPr/>
                    <a:lstStyle/>
                    <a:p>
                      <a:r>
                        <a:rPr lang="en-US" sz="1100" dirty="0">
                          <a:latin typeface="Arial" panose="020B0604020202020204" pitchFamily="34" charset="0"/>
                          <a:cs typeface="Arial" panose="020B0604020202020204" pitchFamily="34" charset="0"/>
                        </a:rPr>
                        <a:t>E484N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42.556 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39.250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652121"/>
                  </a:ext>
                </a:extLst>
              </a:tr>
              <a:tr h="370840">
                <a:tc>
                  <a:txBody>
                    <a:bodyPr/>
                    <a:lstStyle/>
                    <a:p>
                      <a:r>
                        <a:rPr lang="en-US" sz="1100" dirty="0">
                          <a:latin typeface="Arial" panose="020B0604020202020204" pitchFamily="34" charset="0"/>
                          <a:cs typeface="Arial" panose="020B0604020202020204" pitchFamily="34" charset="0"/>
                        </a:rPr>
                        <a:t>I358F</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60.306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64.880 ns</a:t>
                      </a:r>
                    </a:p>
                  </a:txBody>
                  <a:tcPr/>
                </a:tc>
                <a:tc>
                  <a:txBody>
                    <a:bodyPr/>
                    <a:lstStyle/>
                    <a:p>
                      <a:endParaRPr lang="en-US" sz="1100" dirty="0">
                        <a:solidFill>
                          <a:schemeClr val="tx1"/>
                        </a:solidFill>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70699213"/>
                  </a:ext>
                </a:extLst>
              </a:tr>
              <a:tr h="370840">
                <a:tc>
                  <a:txBody>
                    <a:bodyPr/>
                    <a:lstStyle/>
                    <a:p>
                      <a:r>
                        <a:rPr lang="en-US" sz="1100" dirty="0">
                          <a:latin typeface="Arial" panose="020B0604020202020204" pitchFamily="34" charset="0"/>
                          <a:cs typeface="Arial" panose="020B0604020202020204" pitchFamily="34" charset="0"/>
                        </a:rPr>
                        <a:t>K417D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a:t>
                      </a:r>
                      <a:r>
                        <a:rPr lang="en-US" sz="1100" kern="1200" dirty="0">
                          <a:solidFill>
                            <a:schemeClr val="dk1"/>
                          </a:solidFill>
                          <a:effectLst/>
                          <a:highlight>
                            <a:srgbClr val="FF00FF"/>
                          </a:highlight>
                          <a:latin typeface="Arial" panose="020B0604020202020204" pitchFamily="34" charset="0"/>
                          <a:ea typeface="+mn-ea"/>
                          <a:cs typeface="Arial" panose="020B0604020202020204" pitchFamily="34" charset="0"/>
                        </a:rPr>
                        <a:t>K417D_1</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50.436 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508422354"/>
                  </a:ext>
                </a:extLst>
              </a:tr>
              <a:tr h="404681">
                <a:tc>
                  <a:txBody>
                    <a:bodyPr/>
                    <a:lstStyle/>
                    <a:p>
                      <a:r>
                        <a:rPr lang="en-US" sz="1100" dirty="0">
                          <a:latin typeface="Arial" panose="020B0604020202020204" pitchFamily="34" charset="0"/>
                          <a:cs typeface="Arial" panose="020B0604020202020204" pitchFamily="34" charset="0"/>
                        </a:rPr>
                        <a:t>K417I</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K417I_1</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K417I_3</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5489314"/>
                  </a:ext>
                </a:extLst>
              </a:tr>
              <a:tr h="370840">
                <a:tc>
                  <a:txBody>
                    <a:bodyPr/>
                    <a:lstStyle/>
                    <a:p>
                      <a:r>
                        <a:rPr lang="en-US" sz="1100" dirty="0">
                          <a:latin typeface="Arial" panose="020B0604020202020204" pitchFamily="34" charset="0"/>
                          <a:cs typeface="Arial" panose="020B0604020202020204" pitchFamily="34" charset="0"/>
                        </a:rPr>
                        <a:t>K417M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K417M_1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41.710 ns</a:t>
                      </a:r>
                    </a:p>
                  </a:txBody>
                  <a:tcPr/>
                </a:tc>
                <a:tc>
                  <a:txBody>
                    <a:bodyPr/>
                    <a:lstStyle/>
                    <a:p>
                      <a:endParaRPr lang="en-US" sz="1100" dirty="0">
                        <a:solidFill>
                          <a:schemeClr val="tx1"/>
                        </a:solidFill>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799891"/>
                  </a:ext>
                </a:extLst>
              </a:tr>
              <a:tr h="370840">
                <a:tc>
                  <a:txBody>
                    <a:bodyPr/>
                    <a:lstStyle/>
                    <a:p>
                      <a:r>
                        <a:rPr lang="en-US" sz="1100" dirty="0">
                          <a:latin typeface="Arial" panose="020B0604020202020204" pitchFamily="34" charset="0"/>
                          <a:cs typeface="Arial" panose="020B0604020202020204" pitchFamily="34" charset="0"/>
                        </a:rPr>
                        <a:t>K417N</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K417N_1</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K417N_3</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2975875"/>
                  </a:ext>
                </a:extLst>
              </a:tr>
              <a:tr h="370840">
                <a:tc>
                  <a:txBody>
                    <a:bodyPr/>
                    <a:lstStyle/>
                    <a:p>
                      <a:r>
                        <a:rPr lang="en-US" sz="1100" dirty="0">
                          <a:latin typeface="Arial" panose="020B0604020202020204" pitchFamily="34" charset="0"/>
                          <a:cs typeface="Arial" panose="020B0604020202020204" pitchFamily="34" charset="0"/>
                        </a:rPr>
                        <a:t>K417P</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54.066 ns</a:t>
                      </a:r>
                    </a:p>
                  </a:txBody>
                  <a:tcPr/>
                </a:tc>
                <a:tc>
                  <a:txBody>
                    <a:bodyPr/>
                    <a:lstStyle/>
                    <a:p>
                      <a:r>
                        <a:rPr lang="en-US" sz="1100" dirty="0" err="1">
                          <a:highlight>
                            <a:srgbClr val="FF00FF"/>
                          </a:highlight>
                          <a:latin typeface="Arial" panose="020B0604020202020204" pitchFamily="34" charset="0"/>
                          <a:cs typeface="Arial" panose="020B0604020202020204" pitchFamily="34" charset="0"/>
                        </a:rPr>
                        <a:t>Npt_prod</a:t>
                      </a:r>
                      <a:r>
                        <a:rPr lang="en-US" sz="1100" dirty="0">
                          <a:highlight>
                            <a:srgbClr val="FF00FF"/>
                          </a:highlight>
                          <a:latin typeface="Arial" panose="020B0604020202020204" pitchFamily="34" charset="0"/>
                          <a:cs typeface="Arial" panose="020B0604020202020204" pitchFamily="34" charset="0"/>
                        </a:rPr>
                        <a:t> – </a:t>
                      </a:r>
                      <a:r>
                        <a:rPr lang="en-US" sz="1100" dirty="0" err="1">
                          <a:highlight>
                            <a:srgbClr val="FF00FF"/>
                          </a:highlight>
                          <a:latin typeface="Arial" panose="020B0604020202020204" pitchFamily="34" charset="0"/>
                          <a:cs typeface="Arial" panose="020B0604020202020204" pitchFamily="34" charset="0"/>
                        </a:rPr>
                        <a:t>blanca</a:t>
                      </a:r>
                      <a:r>
                        <a:rPr lang="en-US" sz="1100" dirty="0">
                          <a:highlight>
                            <a:srgbClr val="FF00FF"/>
                          </a:highlight>
                          <a:latin typeface="Arial" panose="020B0604020202020204" pitchFamily="34" charset="0"/>
                          <a:cs typeface="Arial" panose="020B0604020202020204" pitchFamily="34" charset="0"/>
                        </a:rPr>
                        <a:t> Y421P_3</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19.918 ns</a:t>
                      </a:r>
                    </a:p>
                  </a:txBody>
                  <a:tcPr/>
                </a:tc>
                <a:extLst>
                  <a:ext uri="{0D108BD9-81ED-4DB2-BD59-A6C34878D82A}">
                    <a16:rowId xmlns:a16="http://schemas.microsoft.com/office/drawing/2014/main" val="444130868"/>
                  </a:ext>
                </a:extLst>
              </a:tr>
              <a:tr h="370840">
                <a:tc>
                  <a:txBody>
                    <a:bodyPr/>
                    <a:lstStyle/>
                    <a:p>
                      <a:r>
                        <a:rPr lang="en-US" sz="1100" dirty="0">
                          <a:latin typeface="Arial" panose="020B0604020202020204" pitchFamily="34" charset="0"/>
                          <a:cs typeface="Arial" panose="020B0604020202020204" pitchFamily="34" charset="0"/>
                        </a:rPr>
                        <a:t>N501Y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47.534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51.516 ns</a:t>
                      </a:r>
                    </a:p>
                  </a:txBody>
                  <a:tcPr/>
                </a:tc>
                <a:tc>
                  <a:txBody>
                    <a:bodyPr/>
                    <a:lstStyle/>
                    <a:p>
                      <a:endParaRPr lang="en-US" sz="1100" dirty="0">
                        <a:highlight>
                          <a:srgbClr val="00FFFF"/>
                        </a:highligh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57479678"/>
                  </a:ext>
                </a:extLst>
              </a:tr>
              <a:tr h="0">
                <a:tc>
                  <a:txBody>
                    <a:bodyPr/>
                    <a:lstStyle/>
                    <a:p>
                      <a:r>
                        <a:rPr lang="en-US" sz="1100" dirty="0">
                          <a:latin typeface="Arial" panose="020B0604020202020204" pitchFamily="34" charset="0"/>
                          <a:cs typeface="Arial" panose="020B0604020202020204" pitchFamily="34" charset="0"/>
                        </a:rPr>
                        <a:t>Y421H</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67.202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67.736 ns</a:t>
                      </a:r>
                    </a:p>
                  </a:txBody>
                  <a:tcPr/>
                </a:tc>
                <a:tc>
                  <a:txBody>
                    <a:bodyPr/>
                    <a:lstStyle/>
                    <a:p>
                      <a:r>
                        <a:rPr lang="en-US" sz="1100" kern="1200" dirty="0">
                          <a:solidFill>
                            <a:schemeClr val="dk1"/>
                          </a:solidFill>
                          <a:effectLst/>
                          <a:highlight>
                            <a:srgbClr val="00FFFF"/>
                          </a:highlight>
                          <a:latin typeface="Arial" panose="020B0604020202020204" pitchFamily="34" charset="0"/>
                          <a:ea typeface="+mn-ea"/>
                          <a:cs typeface="Arial" panose="020B0604020202020204" pitchFamily="34" charset="0"/>
                        </a:rPr>
                        <a:t>17.392 ns</a:t>
                      </a:r>
                    </a:p>
                  </a:txBody>
                  <a:tcPr/>
                </a:tc>
                <a:extLst>
                  <a:ext uri="{0D108BD9-81ED-4DB2-BD59-A6C34878D82A}">
                    <a16:rowId xmlns:a16="http://schemas.microsoft.com/office/drawing/2014/main" val="2167088677"/>
                  </a:ext>
                </a:extLst>
              </a:tr>
            </a:tbl>
          </a:graphicData>
        </a:graphic>
      </p:graphicFrame>
      <p:sp>
        <p:nvSpPr>
          <p:cNvPr id="4" name="Slide Number Placeholder 3">
            <a:extLst>
              <a:ext uri="{FF2B5EF4-FFF2-40B4-BE49-F238E27FC236}">
                <a16:creationId xmlns:a16="http://schemas.microsoft.com/office/drawing/2014/main" id="{C120277B-77F4-9B4E-AEC5-CD9584492324}"/>
              </a:ext>
            </a:extLst>
          </p:cNvPr>
          <p:cNvSpPr>
            <a:spLocks noGrp="1"/>
          </p:cNvSpPr>
          <p:nvPr>
            <p:ph type="sldNum" sz="quarter" idx="12"/>
          </p:nvPr>
        </p:nvSpPr>
        <p:spPr/>
        <p:txBody>
          <a:bodyPr/>
          <a:lstStyle/>
          <a:p>
            <a:fld id="{9E3EFB43-BEAF-4970-A06C-24B01B76FA99}" type="slidenum">
              <a:rPr lang="en-US" smtClean="0"/>
              <a:pPr/>
              <a:t>4</a:t>
            </a:fld>
            <a:endParaRPr lang="en-US"/>
          </a:p>
        </p:txBody>
      </p:sp>
    </p:spTree>
    <p:extLst>
      <p:ext uri="{BB962C8B-B14F-4D97-AF65-F5344CB8AC3E}">
        <p14:creationId xmlns:p14="http://schemas.microsoft.com/office/powerpoint/2010/main" val="170617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542C-0A67-3642-B4AD-1CB73F33B360}"/>
              </a:ext>
            </a:extLst>
          </p:cNvPr>
          <p:cNvSpPr>
            <a:spLocks noGrp="1"/>
          </p:cNvSpPr>
          <p:nvPr>
            <p:ph type="title"/>
          </p:nvPr>
        </p:nvSpPr>
        <p:spPr/>
        <p:txBody>
          <a:bodyPr/>
          <a:lstStyle/>
          <a:p>
            <a:r>
              <a:rPr lang="en-US" dirty="0"/>
              <a:t>E484K</a:t>
            </a:r>
          </a:p>
        </p:txBody>
      </p:sp>
      <p:sp>
        <p:nvSpPr>
          <p:cNvPr id="3" name="Content Placeholder 2">
            <a:extLst>
              <a:ext uri="{FF2B5EF4-FFF2-40B4-BE49-F238E27FC236}">
                <a16:creationId xmlns:a16="http://schemas.microsoft.com/office/drawing/2014/main" id="{9BFFFFA6-C074-4E4C-9B00-49CC650402A4}"/>
              </a:ext>
            </a:extLst>
          </p:cNvPr>
          <p:cNvSpPr>
            <a:spLocks noGrp="1"/>
          </p:cNvSpPr>
          <p:nvPr>
            <p:ph idx="1"/>
          </p:nvPr>
        </p:nvSpPr>
        <p:spPr/>
        <p:txBody>
          <a:bodyPr/>
          <a:lstStyle/>
          <a:p>
            <a:r>
              <a:rPr lang="en-US" dirty="0"/>
              <a:t>Fatal error:</a:t>
            </a:r>
          </a:p>
          <a:p>
            <a:r>
              <a:rPr lang="en-US" dirty="0"/>
              <a:t>Failed to lock: npt_prod_0_1.log. Already running simulation?</a:t>
            </a:r>
          </a:p>
          <a:p>
            <a:endParaRPr lang="en-US" dirty="0"/>
          </a:p>
        </p:txBody>
      </p:sp>
      <p:sp>
        <p:nvSpPr>
          <p:cNvPr id="4" name="Slide Number Placeholder 3">
            <a:extLst>
              <a:ext uri="{FF2B5EF4-FFF2-40B4-BE49-F238E27FC236}">
                <a16:creationId xmlns:a16="http://schemas.microsoft.com/office/drawing/2014/main" id="{CDD90CB1-FD6A-FE40-8758-A3EF71F3E6D7}"/>
              </a:ext>
            </a:extLst>
          </p:cNvPr>
          <p:cNvSpPr>
            <a:spLocks noGrp="1"/>
          </p:cNvSpPr>
          <p:nvPr>
            <p:ph type="sldNum" sz="quarter" idx="12"/>
          </p:nvPr>
        </p:nvSpPr>
        <p:spPr/>
        <p:txBody>
          <a:bodyPr/>
          <a:lstStyle/>
          <a:p>
            <a:fld id="{9E3EFB43-BEAF-4970-A06C-24B01B76FA99}" type="slidenum">
              <a:rPr lang="en-US" smtClean="0"/>
              <a:pPr/>
              <a:t>5</a:t>
            </a:fld>
            <a:endParaRPr lang="en-US"/>
          </a:p>
        </p:txBody>
      </p:sp>
    </p:spTree>
    <p:extLst>
      <p:ext uri="{BB962C8B-B14F-4D97-AF65-F5344CB8AC3E}">
        <p14:creationId xmlns:p14="http://schemas.microsoft.com/office/powerpoint/2010/main" val="225248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and density vs. time </a:t>
            </a:r>
          </a:p>
          <a:p>
            <a:pPr marL="514350" indent="-514350">
              <a:buAutoNum type="arabicPeriod"/>
            </a:pPr>
            <a:r>
              <a:rPr lang="en-US" dirty="0">
                <a:highlight>
                  <a:srgbClr val="C0C0C0"/>
                </a:highlight>
              </a:rPr>
              <a:t>Analyze production step </a:t>
            </a:r>
          </a:p>
          <a:p>
            <a:pPr marL="914400" lvl="1" indent="-514350">
              <a:buAutoNum type="arabicPeriod"/>
            </a:pPr>
            <a:r>
              <a:rPr lang="en-US" dirty="0">
                <a:highlight>
                  <a:srgbClr val="C0C0C0"/>
                </a:highlight>
              </a:rPr>
              <a:t>Energy contribution by residue</a:t>
            </a:r>
          </a:p>
          <a:p>
            <a:pPr marL="914400" lvl="1" indent="-514350">
              <a:buAutoNum type="arabicPeriod"/>
            </a:pPr>
            <a:r>
              <a:rPr lang="en-US" dirty="0">
                <a:highlight>
                  <a:srgbClr val="C0C0C0"/>
                </a:highlight>
              </a:rPr>
              <a:t>Kayla</a:t>
            </a:r>
          </a:p>
          <a:p>
            <a:pPr marL="514350" indent="-514350">
              <a:buAutoNum type="arabicPeriod"/>
            </a:pPr>
            <a:r>
              <a:rPr lang="en-US" dirty="0"/>
              <a:t>Design two panels for the paper: energetic contribution of each residue and flexibility impact of I358F</a:t>
            </a:r>
          </a:p>
          <a:p>
            <a:pPr marL="914400" lvl="1" indent="-514350">
              <a:buAutoNum type="arabicPeriod"/>
            </a:pPr>
            <a:r>
              <a:rPr lang="en-US" dirty="0"/>
              <a:t>RMSD</a:t>
            </a:r>
          </a:p>
          <a:p>
            <a:pPr marL="914400" lvl="1" indent="-514350">
              <a:buAutoNum type="arabicPeriod"/>
            </a:pPr>
            <a:r>
              <a:rPr lang="en-US" dirty="0"/>
              <a:t>Watch trajectories - specifically </a:t>
            </a:r>
          </a:p>
          <a:p>
            <a:pPr marL="914400" lvl="1" indent="-514350">
              <a:buAutoNum type="arabicPeriod"/>
            </a:pPr>
            <a:endParaRPr lang="en-US"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6</a:t>
            </a:fld>
            <a:endParaRPr lang="en-US"/>
          </a:p>
        </p:txBody>
      </p:sp>
    </p:spTree>
    <p:extLst>
      <p:ext uri="{BB962C8B-B14F-4D97-AF65-F5344CB8AC3E}">
        <p14:creationId xmlns:p14="http://schemas.microsoft.com/office/powerpoint/2010/main" val="161619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99DA-FF78-2142-9349-503938B3A042}"/>
              </a:ext>
            </a:extLst>
          </p:cNvPr>
          <p:cNvSpPr>
            <a:spLocks noGrp="1"/>
          </p:cNvSpPr>
          <p:nvPr>
            <p:ph type="title"/>
          </p:nvPr>
        </p:nvSpPr>
        <p:spPr/>
        <p:txBody>
          <a:bodyPr/>
          <a:lstStyle/>
          <a:p>
            <a:r>
              <a:rPr lang="en-US" dirty="0"/>
              <a:t>Trajectories</a:t>
            </a:r>
          </a:p>
        </p:txBody>
      </p:sp>
      <p:sp>
        <p:nvSpPr>
          <p:cNvPr id="3" name="Content Placeholder 2">
            <a:extLst>
              <a:ext uri="{FF2B5EF4-FFF2-40B4-BE49-F238E27FC236}">
                <a16:creationId xmlns:a16="http://schemas.microsoft.com/office/drawing/2014/main" id="{5CC2ECF3-7A28-DC45-8A4D-619E4AC11AF5}"/>
              </a:ext>
            </a:extLst>
          </p:cNvPr>
          <p:cNvSpPr>
            <a:spLocks noGrp="1"/>
          </p:cNvSpPr>
          <p:nvPr>
            <p:ph idx="1"/>
          </p:nvPr>
        </p:nvSpPr>
        <p:spPr/>
        <p:txBody>
          <a:bodyPr/>
          <a:lstStyle/>
          <a:p>
            <a:pPr marL="0" indent="0">
              <a:buNone/>
            </a:pPr>
            <a:r>
              <a:rPr lang="en-US" dirty="0"/>
              <a:t>Control </a:t>
            </a:r>
          </a:p>
          <a:p>
            <a:pPr marL="0" indent="0">
              <a:buNone/>
            </a:pPr>
            <a:endParaRPr lang="en-US" dirty="0"/>
          </a:p>
          <a:p>
            <a:pPr marL="0" indent="0">
              <a:buNone/>
            </a:pPr>
            <a:r>
              <a:rPr lang="en-US" dirty="0"/>
              <a:t>D420E with 12.1</a:t>
            </a:r>
          </a:p>
          <a:p>
            <a:pPr>
              <a:buFontTx/>
              <a:buChar char="-"/>
            </a:pPr>
            <a:r>
              <a:rPr lang="en-US" dirty="0"/>
              <a:t>Not clear that binding was impacted by the mutation: Will we be able to quantify escape with free energy calculations? </a:t>
            </a:r>
          </a:p>
          <a:p>
            <a:pPr marL="0" indent="0">
              <a:buNone/>
            </a:pPr>
            <a:endParaRPr lang="en-US" dirty="0"/>
          </a:p>
          <a:p>
            <a:pPr marL="0" indent="0">
              <a:buNone/>
            </a:pPr>
            <a:r>
              <a:rPr lang="en-US" dirty="0"/>
              <a:t>D420K with ace2</a:t>
            </a:r>
          </a:p>
        </p:txBody>
      </p:sp>
      <p:sp>
        <p:nvSpPr>
          <p:cNvPr id="4" name="Slide Number Placeholder 3">
            <a:extLst>
              <a:ext uri="{FF2B5EF4-FFF2-40B4-BE49-F238E27FC236}">
                <a16:creationId xmlns:a16="http://schemas.microsoft.com/office/drawing/2014/main" id="{911560D4-D493-774C-A12F-BD4C0F427601}"/>
              </a:ext>
            </a:extLst>
          </p:cNvPr>
          <p:cNvSpPr>
            <a:spLocks noGrp="1"/>
          </p:cNvSpPr>
          <p:nvPr>
            <p:ph type="sldNum" sz="quarter" idx="12"/>
          </p:nvPr>
        </p:nvSpPr>
        <p:spPr/>
        <p:txBody>
          <a:bodyPr/>
          <a:lstStyle/>
          <a:p>
            <a:fld id="{9E3EFB43-BEAF-4970-A06C-24B01B76FA99}" type="slidenum">
              <a:rPr lang="en-US" smtClean="0"/>
              <a:pPr/>
              <a:t>7</a:t>
            </a:fld>
            <a:endParaRPr lang="en-US"/>
          </a:p>
        </p:txBody>
      </p:sp>
    </p:spTree>
    <p:extLst>
      <p:ext uri="{BB962C8B-B14F-4D97-AF65-F5344CB8AC3E}">
        <p14:creationId xmlns:p14="http://schemas.microsoft.com/office/powerpoint/2010/main" val="333148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36E4-F8DA-1A4D-BCCF-EE43851A032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613634F-EA1E-9441-8CAA-B53286B0F4A3}"/>
              </a:ext>
            </a:extLst>
          </p:cNvPr>
          <p:cNvSpPr>
            <a:spLocks noGrp="1"/>
          </p:cNvSpPr>
          <p:nvPr>
            <p:ph idx="1"/>
          </p:nvPr>
        </p:nvSpPr>
        <p:spPr/>
        <p:txBody>
          <a:bodyPr>
            <a:normAutofit fontScale="55000" lnSpcReduction="20000"/>
          </a:bodyPr>
          <a:lstStyle/>
          <a:p>
            <a:pPr marL="0" indent="0">
              <a:buNone/>
            </a:pPr>
            <a:r>
              <a:rPr lang="en-US" b="1" dirty="0"/>
              <a:t>MD Simulation</a:t>
            </a:r>
            <a:endParaRPr lang="en-US" dirty="0"/>
          </a:p>
          <a:p>
            <a:pPr marL="0" indent="0">
              <a:buNone/>
            </a:pPr>
            <a:r>
              <a:rPr lang="en-US" dirty="0"/>
              <a:t> </a:t>
            </a:r>
          </a:p>
          <a:p>
            <a:pPr marL="0" indent="0">
              <a:buNone/>
            </a:pPr>
            <a:r>
              <a:rPr lang="en-US" dirty="0"/>
              <a:t>GROMACS108.3 was used for all MD simulations along with the TIP3P (TIP 3-point) water model and AMBER99SB-ILDN force field (AMBER94) to model the receptor binding domain (RBD), antibodies (12.1 and 12.3), angiotensin-converting enzyme 2 (ace2) and spike protein (S protein). This force field “maintains a lattice structure nearest that seen in the X-ray data” according to </a:t>
            </a:r>
            <a:r>
              <a:rPr lang="en-US" dirty="0" err="1"/>
              <a:t>Cerutti</a:t>
            </a:r>
            <a:r>
              <a:rPr lang="en-US" dirty="0"/>
              <a:t> et al. [1] Simulations containing the RBD and an antibody (either 12.1 or 12.3) had approximately 191952 atoms (approximately 182541 of which were water atoms). All models contained a positive charge were neutralized by the addition of Cl- ions also modeled with the AMBER99SB-ILDN force field. A steepest descent energy minimization of the initial coordinates for each system was run for 5000 steps. NVT equilibration was run for 0.5 ns at 310 K with velocity rescaling temperature coupling. NPT equilibration was run for 1 ns at 310 K and 1.0 bar also with velocity rescaling temperature coupling. The time constant for coupling in both the NVT and NPT steps was 0.1 ps. Production simulations in the NPT ensemble were then carried out at 310 K and 1.0 bar with velocity rescaling temperature coupling and the </a:t>
            </a:r>
            <a:r>
              <a:rPr lang="en-US" dirty="0" err="1"/>
              <a:t>Parrinello</a:t>
            </a:r>
            <a:r>
              <a:rPr lang="en-US" dirty="0"/>
              <a:t>–Rahman </a:t>
            </a:r>
            <a:r>
              <a:rPr lang="en-US" dirty="0" err="1"/>
              <a:t>barostat</a:t>
            </a:r>
            <a:r>
              <a:rPr lang="en-US" dirty="0"/>
              <a:t>. Long-range electrostatic interactions were calculated with particle mesh Ewald summations using a cutoff of 1.0 nm. At a distance beyond 1.0 nm interactions were assigned a value of 0. Neighbor lists were updated every 10 steps with a cutoff of 1.0 nm. Furthermore, periodic boundary conditions were used in all simulations. Simulations ran for a total of 100 ns. </a:t>
            </a:r>
          </a:p>
        </p:txBody>
      </p:sp>
      <p:sp>
        <p:nvSpPr>
          <p:cNvPr id="4" name="Slide Number Placeholder 3">
            <a:extLst>
              <a:ext uri="{FF2B5EF4-FFF2-40B4-BE49-F238E27FC236}">
                <a16:creationId xmlns:a16="http://schemas.microsoft.com/office/drawing/2014/main" id="{C1734868-D545-924A-B571-826A36F48C26}"/>
              </a:ext>
            </a:extLst>
          </p:cNvPr>
          <p:cNvSpPr>
            <a:spLocks noGrp="1"/>
          </p:cNvSpPr>
          <p:nvPr>
            <p:ph type="sldNum" sz="quarter" idx="12"/>
          </p:nvPr>
        </p:nvSpPr>
        <p:spPr/>
        <p:txBody>
          <a:bodyPr/>
          <a:lstStyle/>
          <a:p>
            <a:fld id="{9E3EFB43-BEAF-4970-A06C-24B01B76FA99}" type="slidenum">
              <a:rPr lang="en-US" smtClean="0"/>
              <a:pPr/>
              <a:t>8</a:t>
            </a:fld>
            <a:endParaRPr lang="en-US"/>
          </a:p>
        </p:txBody>
      </p:sp>
    </p:spTree>
    <p:extLst>
      <p:ext uri="{BB962C8B-B14F-4D97-AF65-F5344CB8AC3E}">
        <p14:creationId xmlns:p14="http://schemas.microsoft.com/office/powerpoint/2010/main" val="200369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7A14-EC82-FA46-A3EB-1B3D8334E9A6}"/>
              </a:ext>
            </a:extLst>
          </p:cNvPr>
          <p:cNvSpPr>
            <a:spLocks noGrp="1"/>
          </p:cNvSpPr>
          <p:nvPr>
            <p:ph type="title"/>
          </p:nvPr>
        </p:nvSpPr>
        <p:spPr/>
        <p:txBody>
          <a:bodyPr/>
          <a:lstStyle/>
          <a:p>
            <a:r>
              <a:rPr lang="en-US" dirty="0"/>
              <a:t>Equilibration Analysis</a:t>
            </a:r>
          </a:p>
        </p:txBody>
      </p:sp>
      <p:sp>
        <p:nvSpPr>
          <p:cNvPr id="3" name="Content Placeholder 2">
            <a:extLst>
              <a:ext uri="{FF2B5EF4-FFF2-40B4-BE49-F238E27FC236}">
                <a16:creationId xmlns:a16="http://schemas.microsoft.com/office/drawing/2014/main" id="{77D39697-8BA7-7443-B5D7-587B4C882076}"/>
              </a:ext>
            </a:extLst>
          </p:cNvPr>
          <p:cNvSpPr>
            <a:spLocks noGrp="1"/>
          </p:cNvSpPr>
          <p:nvPr>
            <p:ph idx="1"/>
          </p:nvPr>
        </p:nvSpPr>
        <p:spPr/>
        <p:txBody>
          <a:bodyPr/>
          <a:lstStyle/>
          <a:p>
            <a:r>
              <a:rPr lang="en-US" dirty="0"/>
              <a:t>Files all made – get graphs </a:t>
            </a:r>
          </a:p>
          <a:p>
            <a:pPr lvl="1"/>
            <a:r>
              <a:rPr lang="en-US" dirty="0" err="1"/>
              <a:t>potential.xvg</a:t>
            </a:r>
            <a:r>
              <a:rPr lang="en-US" dirty="0"/>
              <a:t> (EM)</a:t>
            </a:r>
          </a:p>
          <a:p>
            <a:pPr lvl="1"/>
            <a:r>
              <a:rPr lang="en-US" dirty="0" err="1"/>
              <a:t>temperature.xvg</a:t>
            </a:r>
            <a:r>
              <a:rPr lang="en-US" dirty="0"/>
              <a:t> (NVT)</a:t>
            </a:r>
          </a:p>
          <a:p>
            <a:pPr lvl="1"/>
            <a:r>
              <a:rPr lang="en-US" dirty="0" err="1"/>
              <a:t>pressure.xvg</a:t>
            </a:r>
            <a:r>
              <a:rPr lang="en-US" dirty="0"/>
              <a:t> (NPT_EQUIL)</a:t>
            </a:r>
          </a:p>
          <a:p>
            <a:pPr marL="457200" lvl="1" indent="0">
              <a:buNone/>
            </a:pPr>
            <a:r>
              <a:rPr lang="en-US" dirty="0"/>
              <a:t>plot "</a:t>
            </a:r>
            <a:r>
              <a:rPr lang="en-US" dirty="0" err="1"/>
              <a:t>presssure.xvg</a:t>
            </a:r>
            <a:r>
              <a:rPr lang="en-US"/>
              <a:t>" u 1:2 w lines</a:t>
            </a:r>
          </a:p>
          <a:p>
            <a:pPr marL="457200" lvl="1" indent="0">
              <a:buNone/>
            </a:pPr>
            <a:r>
              <a:rPr lang="en-US"/>
              <a:t> </a:t>
            </a:r>
            <a:endParaRPr lang="en-US" dirty="0"/>
          </a:p>
        </p:txBody>
      </p:sp>
      <p:sp>
        <p:nvSpPr>
          <p:cNvPr id="4" name="Slide Number Placeholder 3">
            <a:extLst>
              <a:ext uri="{FF2B5EF4-FFF2-40B4-BE49-F238E27FC236}">
                <a16:creationId xmlns:a16="http://schemas.microsoft.com/office/drawing/2014/main" id="{A6ADAD1E-544F-564F-8D61-4F7816322182}"/>
              </a:ext>
            </a:extLst>
          </p:cNvPr>
          <p:cNvSpPr>
            <a:spLocks noGrp="1"/>
          </p:cNvSpPr>
          <p:nvPr>
            <p:ph type="sldNum" sz="quarter" idx="12"/>
          </p:nvPr>
        </p:nvSpPr>
        <p:spPr/>
        <p:txBody>
          <a:bodyPr/>
          <a:lstStyle/>
          <a:p>
            <a:fld id="{9E3EFB43-BEAF-4970-A06C-24B01B76FA99}" type="slidenum">
              <a:rPr lang="en-US" smtClean="0"/>
              <a:pPr/>
              <a:t>9</a:t>
            </a:fld>
            <a:endParaRPr lang="en-US"/>
          </a:p>
        </p:txBody>
      </p:sp>
    </p:spTree>
    <p:extLst>
      <p:ext uri="{BB962C8B-B14F-4D97-AF65-F5344CB8AC3E}">
        <p14:creationId xmlns:p14="http://schemas.microsoft.com/office/powerpoint/2010/main" val="81730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9713</TotalTime>
  <Words>1128</Words>
  <Application>Microsoft Macintosh PowerPoint</Application>
  <PresentationFormat>On-screen Show (4:3)</PresentationFormat>
  <Paragraphs>225</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Helvetica</vt:lpstr>
      <vt:lpstr>Office Theme</vt:lpstr>
      <vt:lpstr>COVID Projects</vt:lpstr>
      <vt:lpstr>PowerPoint Presentation</vt:lpstr>
      <vt:lpstr>PowerPoint Presentation</vt:lpstr>
      <vt:lpstr>PowerPoint Presentation</vt:lpstr>
      <vt:lpstr>E484K</vt:lpstr>
      <vt:lpstr>Next Steps: </vt:lpstr>
      <vt:lpstr>Trajectories</vt:lpstr>
      <vt:lpstr>Methods</vt:lpstr>
      <vt:lpstr>Equilibration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Projects</dc:title>
  <dc:creator>Emily Rachel Rhodes</dc:creator>
  <cp:lastModifiedBy>Emily Rachel Rhodes</cp:lastModifiedBy>
  <cp:revision>125</cp:revision>
  <dcterms:created xsi:type="dcterms:W3CDTF">2021-01-21T03:40:47Z</dcterms:created>
  <dcterms:modified xsi:type="dcterms:W3CDTF">2021-02-24T19:15:46Z</dcterms:modified>
</cp:coreProperties>
</file>