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6" r:id="rId3"/>
    <p:sldId id="289" r:id="rId4"/>
    <p:sldId id="296" r:id="rId5"/>
    <p:sldId id="293" r:id="rId6"/>
    <p:sldId id="294" r:id="rId7"/>
    <p:sldId id="310" r:id="rId8"/>
    <p:sldId id="324" r:id="rId9"/>
    <p:sldId id="325" r:id="rId10"/>
    <p:sldId id="327" r:id="rId11"/>
    <p:sldId id="328" r:id="rId12"/>
    <p:sldId id="313" r:id="rId13"/>
    <p:sldId id="297" r:id="rId14"/>
    <p:sldId id="301" r:id="rId15"/>
    <p:sldId id="302" r:id="rId16"/>
    <p:sldId id="314" r:id="rId17"/>
    <p:sldId id="32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80"/>
    <p:restoredTop sz="85391"/>
  </p:normalViewPr>
  <p:slideViewPr>
    <p:cSldViewPr>
      <p:cViewPr varScale="1">
        <p:scale>
          <a:sx n="93" d="100"/>
          <a:sy n="93" d="100"/>
        </p:scale>
        <p:origin x="14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Explain what this is</a:t>
            </a:r>
          </a:p>
          <a:p>
            <a:pPr lvl="1"/>
            <a:r>
              <a:rPr lang="en-US" dirty="0"/>
              <a:t>We want to know why this happens &amp; predict it with COVID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Assumed infectivity was linearly related to spikes bound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Pamela Bjorkman - identifying 4 major epitopes using cryo-EM; </a:t>
            </a:r>
            <a:r>
              <a:rPr lang="en-US" dirty="0" err="1"/>
              <a:t>CalTech</a:t>
            </a:r>
            <a:r>
              <a:rPr lang="en-US" dirty="0"/>
              <a:t> (Cell 2020)</a:t>
            </a:r>
          </a:p>
          <a:p>
            <a:endParaRPr lang="en-US" dirty="0"/>
          </a:p>
          <a:p>
            <a:r>
              <a:rPr lang="en-US" dirty="0"/>
              <a:t>Affinity maturation – unique to our lab; be able to show </a:t>
            </a:r>
          </a:p>
          <a:p>
            <a:r>
              <a:rPr lang="en-US" dirty="0"/>
              <a:t>*Think about this more* </a:t>
            </a:r>
          </a:p>
          <a:p>
            <a:endParaRPr lang="en-US" dirty="0"/>
          </a:p>
          <a:p>
            <a:r>
              <a:rPr lang="en-US" dirty="0"/>
              <a:t>Mutagenesis for RBD: bind ACE2 but no longer be recognized by antibodies </a:t>
            </a:r>
          </a:p>
          <a:p>
            <a:endParaRPr lang="en-US" dirty="0"/>
          </a:p>
          <a:p>
            <a:r>
              <a:rPr lang="en-US" dirty="0"/>
              <a:t>Find something general that can be used across Corona viruses </a:t>
            </a:r>
          </a:p>
          <a:p>
            <a:endParaRPr lang="en-US" dirty="0"/>
          </a:p>
          <a:p>
            <a:r>
              <a:rPr lang="en-US" dirty="0"/>
              <a:t>PROSS – calculated the structures and designs for spikes </a:t>
            </a:r>
          </a:p>
          <a:p>
            <a:endParaRPr lang="en-US" dirty="0"/>
          </a:p>
          <a:p>
            <a:r>
              <a:rPr lang="en-US" dirty="0"/>
              <a:t>Effect of mutation on association rates </a:t>
            </a:r>
          </a:p>
          <a:p>
            <a:endParaRPr lang="en-US" dirty="0"/>
          </a:p>
          <a:p>
            <a:r>
              <a:rPr lang="en-US" dirty="0"/>
              <a:t>Real sequences – how do antibodies evolve</a:t>
            </a:r>
          </a:p>
          <a:p>
            <a:endParaRPr lang="en-US" dirty="0"/>
          </a:p>
          <a:p>
            <a:r>
              <a:rPr lang="en-US" dirty="0"/>
              <a:t>Determination of binding affinity upon mutation for type I </a:t>
            </a:r>
            <a:r>
              <a:rPr lang="en-US" dirty="0" err="1"/>
              <a:t>dockerin</a:t>
            </a:r>
            <a:r>
              <a:rPr lang="en-US" dirty="0"/>
              <a:t>–</a:t>
            </a:r>
            <a:r>
              <a:rPr lang="en-US" dirty="0" err="1"/>
              <a:t>cohesin</a:t>
            </a:r>
            <a:r>
              <a:rPr lang="en-US" dirty="0"/>
              <a:t> complexes from Clostridium </a:t>
            </a:r>
            <a:r>
              <a:rPr lang="en-US" dirty="0" err="1"/>
              <a:t>thermocellum</a:t>
            </a:r>
            <a:r>
              <a:rPr lang="en-US" dirty="0"/>
              <a:t> and Clostridium </a:t>
            </a:r>
            <a:r>
              <a:rPr lang="en-US" dirty="0" err="1"/>
              <a:t>cellulolyticum</a:t>
            </a:r>
            <a:r>
              <a:rPr lang="en-US" dirty="0"/>
              <a:t> using deep …</a:t>
            </a:r>
          </a:p>
          <a:p>
            <a:r>
              <a:rPr lang="en-US" dirty="0"/>
              <a:t>CA </a:t>
            </a:r>
            <a:r>
              <a:rPr lang="en-US" dirty="0" err="1"/>
              <a:t>Kowalsky</a:t>
            </a:r>
            <a:r>
              <a:rPr lang="en-US" dirty="0"/>
              <a:t>, TA Whitehead</a:t>
            </a:r>
          </a:p>
          <a:p>
            <a:r>
              <a:rPr lang="en-US" dirty="0"/>
              <a:t>Proteins: Structure, Function, and Bioinformatics 84 (12), 1914-1928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different antibodies – find association rates; average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Willson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Which antibodies bind to which epitopes - dock the antibodies to which epitope? </a:t>
            </a:r>
          </a:p>
          <a:p>
            <a:endParaRPr lang="en-US" dirty="0"/>
          </a:p>
          <a:p>
            <a:r>
              <a:rPr lang="en-US" dirty="0"/>
              <a:t>Do simulations of the mutants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February 3</a:t>
            </a:r>
            <a:r>
              <a:rPr lang="en-US" baseline="30000" dirty="0"/>
              <a:t>rd</a:t>
            </a:r>
            <a:r>
              <a:rPr lang="en-US" dirty="0"/>
              <a:t> 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02A5-85DF-934D-BF43-5E603193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Whitehead’s Papers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36FC-4720-A146-B6B2-E946E664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00468-49B6-B94C-80FF-911AAF7D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5" y="1143000"/>
            <a:ext cx="6280150" cy="46719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70570AA-765B-1841-ACC6-169C090F5C8E}"/>
              </a:ext>
            </a:extLst>
          </p:cNvPr>
          <p:cNvSpPr/>
          <p:nvPr/>
        </p:nvSpPr>
        <p:spPr>
          <a:xfrm>
            <a:off x="3048000" y="5257800"/>
            <a:ext cx="1295400" cy="457200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A7C30-944E-5642-87B8-3CBD3B591561}"/>
              </a:ext>
            </a:extLst>
          </p:cNvPr>
          <p:cNvSpPr/>
          <p:nvPr/>
        </p:nvSpPr>
        <p:spPr>
          <a:xfrm>
            <a:off x="1828800" y="4114800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1B4CC-88A9-594A-AA2C-FE888E66F12D}"/>
              </a:ext>
            </a:extLst>
          </p:cNvPr>
          <p:cNvSpPr/>
          <p:nvPr/>
        </p:nvSpPr>
        <p:spPr>
          <a:xfrm>
            <a:off x="6629400" y="4495800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933FFC-DC89-DD48-8A14-75C3485DD046}"/>
              </a:ext>
            </a:extLst>
          </p:cNvPr>
          <p:cNvSpPr/>
          <p:nvPr/>
        </p:nvSpPr>
        <p:spPr>
          <a:xfrm>
            <a:off x="6629400" y="5437094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635C28-7B63-3E4C-AD70-389658A85433}"/>
              </a:ext>
            </a:extLst>
          </p:cNvPr>
          <p:cNvCxnSpPr>
            <a:cxnSpLocks/>
          </p:cNvCxnSpPr>
          <p:nvPr/>
        </p:nvCxnSpPr>
        <p:spPr>
          <a:xfrm flipH="1">
            <a:off x="2126876" y="1828800"/>
            <a:ext cx="921124" cy="82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C6EDC2-8D9E-7141-965B-2C3986B8DB77}"/>
              </a:ext>
            </a:extLst>
          </p:cNvPr>
          <p:cNvSpPr txBox="1"/>
          <p:nvPr/>
        </p:nvSpPr>
        <p:spPr>
          <a:xfrm>
            <a:off x="2552700" y="2071854"/>
            <a:ext cx="1143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highlight>
                  <a:srgbClr val="CFB879"/>
                </a:highlight>
              </a:rPr>
              <a:t>Increasing antibody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1399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0F7501BA-80F5-CC4D-929C-BE0C7A3A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846138"/>
            <a:ext cx="6034617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798B-0587-EC43-8AA4-15C3B264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8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7C4BF-CB2B-2047-9EB0-C793718BDF12}"/>
              </a:ext>
            </a:extLst>
          </p:cNvPr>
          <p:cNvSpPr/>
          <p:nvPr/>
        </p:nvSpPr>
        <p:spPr>
          <a:xfrm>
            <a:off x="304800" y="3200400"/>
            <a:ext cx="8534400" cy="2743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RBD Conformation Impact on Association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D46-08BC-BB4F-808A-422AA47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 descr="Map&#10;&#10;Description automatically generated with medium confidence">
            <a:extLst>
              <a:ext uri="{FF2B5EF4-FFF2-40B4-BE49-F238E27FC236}">
                <a16:creationId xmlns:a16="http://schemas.microsoft.com/office/drawing/2014/main" id="{4B4CC95B-343E-BC4A-A6DC-5B4A37504F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19140" r="17187" b="21094"/>
          <a:stretch/>
        </p:blipFill>
        <p:spPr>
          <a:xfrm>
            <a:off x="1004455" y="1219200"/>
            <a:ext cx="3733800" cy="3886200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177DCACA-BDB8-8D4A-9DA5-403C6B809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5" t="16052" r="32385" b="24182"/>
          <a:stretch/>
        </p:blipFill>
        <p:spPr>
          <a:xfrm>
            <a:off x="5701145" y="1219200"/>
            <a:ext cx="2438400" cy="388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00746-17DB-A14F-9FD3-C443DEAAF2CA}"/>
              </a:ext>
            </a:extLst>
          </p:cNvPr>
          <p:cNvSpPr txBox="1"/>
          <p:nvPr/>
        </p:nvSpPr>
        <p:spPr>
          <a:xfrm>
            <a:off x="5943600" y="5105400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0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0BA14-7A41-A540-B584-E1D481C99175}"/>
              </a:ext>
            </a:extLst>
          </p:cNvPr>
          <p:cNvSpPr txBox="1"/>
          <p:nvPr/>
        </p:nvSpPr>
        <p:spPr>
          <a:xfrm>
            <a:off x="1524000" y="5108864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3 up</a:t>
            </a:r>
          </a:p>
        </p:txBody>
      </p:sp>
    </p:spTree>
    <p:extLst>
      <p:ext uri="{BB962C8B-B14F-4D97-AF65-F5344CB8AC3E}">
        <p14:creationId xmlns:p14="http://schemas.microsoft.com/office/powerpoint/2010/main" val="124228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8B0FE1-247C-B04D-BCAC-A31563F13F45}"/>
              </a:ext>
            </a:extLst>
          </p:cNvPr>
          <p:cNvSpPr/>
          <p:nvPr/>
        </p:nvSpPr>
        <p:spPr>
          <a:xfrm>
            <a:off x="304800" y="3276600"/>
            <a:ext cx="8534400" cy="25908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6450E-F8A8-5345-A866-7FFEFA475EA8}"/>
              </a:ext>
            </a:extLst>
          </p:cNvPr>
          <p:cNvSpPr/>
          <p:nvPr/>
        </p:nvSpPr>
        <p:spPr>
          <a:xfrm>
            <a:off x="304800" y="2438400"/>
            <a:ext cx="8534400" cy="838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3AD0-F180-4E45-B39B-13B74F1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8DC0A3-098F-104C-A52F-6FA0AF02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D682-65CD-D042-8764-E989E5A0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D7F8-F41A-B64E-9A1F-35364A89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haven’t heard anything about the </a:t>
            </a:r>
            <a:r>
              <a:rPr lang="en-US" dirty="0" err="1"/>
              <a:t>PyRosettaBootcamp</a:t>
            </a:r>
            <a:r>
              <a:rPr lang="en-US" dirty="0"/>
              <a:t> 2021. </a:t>
            </a:r>
          </a:p>
          <a:p>
            <a:pPr>
              <a:buFontTx/>
              <a:buChar char="-"/>
            </a:pPr>
            <a:r>
              <a:rPr lang="en-US" dirty="0"/>
              <a:t>No confirmation</a:t>
            </a:r>
          </a:p>
          <a:p>
            <a:pPr>
              <a:buFontTx/>
              <a:buChar char="-"/>
            </a:pPr>
            <a:r>
              <a:rPr lang="en-US" dirty="0"/>
              <a:t>Should I follow up? </a:t>
            </a:r>
          </a:p>
          <a:p>
            <a:pPr>
              <a:buFontTx/>
              <a:buChar char="-"/>
            </a:pPr>
            <a:r>
              <a:rPr lang="en-US" dirty="0"/>
              <a:t>Do you know if I am on the list? </a:t>
            </a:r>
          </a:p>
          <a:p>
            <a:pPr>
              <a:buFontTx/>
              <a:buChar char="-"/>
            </a:pPr>
            <a:r>
              <a:rPr lang="en-US" dirty="0">
                <a:highlight>
                  <a:srgbClr val="CFB879"/>
                </a:highlight>
              </a:rPr>
              <a:t>Emailed twice (first time I did not reply to the email, second time I did)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105C-9EAE-C54F-B656-7BFA8B72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Healthineers Collaboration with CDC Will Define Threshold for Neutralizing  Antibody Sufficient to Confer Immunity">
            <a:extLst>
              <a:ext uri="{FF2B5EF4-FFF2-40B4-BE49-F238E27FC236}">
                <a16:creationId xmlns:a16="http://schemas.microsoft.com/office/drawing/2014/main" id="{4C3DFAEB-95D6-B94E-A6B5-6FF06413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69963"/>
            <a:ext cx="4572001" cy="2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E539272-17F9-6D4A-85B3-7E743A8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Investigation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18FD5-0EEC-6043-A4AB-2288E694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3886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FBA08-FCD7-0944-B06F-21F75A7F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6A76D284-85FE-FE42-BBF4-560F7E9B7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695" r="65833"/>
          <a:stretch/>
        </p:blipFill>
        <p:spPr bwMode="auto">
          <a:xfrm>
            <a:off x="5543663" y="3543301"/>
            <a:ext cx="1314337" cy="18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2E8652FA-9B3B-BF43-AB33-53980145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5687" r="32500"/>
          <a:stretch/>
        </p:blipFill>
        <p:spPr bwMode="auto">
          <a:xfrm>
            <a:off x="7190232" y="3424387"/>
            <a:ext cx="1316736" cy="20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E9E0D2F-CCD2-7948-A204-1E346AED4E7B}"/>
              </a:ext>
            </a:extLst>
          </p:cNvPr>
          <p:cNvSpPr/>
          <p:nvPr/>
        </p:nvSpPr>
        <p:spPr>
          <a:xfrm>
            <a:off x="6705600" y="4343400"/>
            <a:ext cx="609600" cy="2286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Neutralization Cut-Off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2667-B3C6-5548-8124-7F8F350D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56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Population of Viruses with Antibodies Bound: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C047-9787-564B-86B1-5788AB1D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746A5F8-959A-EC41-B1BF-018602DA4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70" y="762000"/>
            <a:ext cx="6093460" cy="45700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819A22-63E5-0E42-8D61-30F3C1C1C02A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equilibrium, most viruses have no antibodies bound, but some have 1 out of 24. </a:t>
            </a:r>
          </a:p>
        </p:txBody>
      </p:sp>
    </p:spTree>
    <p:extLst>
      <p:ext uri="{BB962C8B-B14F-4D97-AF65-F5344CB8AC3E}">
        <p14:creationId xmlns:p14="http://schemas.microsoft.com/office/powerpoint/2010/main" val="22350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DCB8F7-BE5E-D94D-A6EC-1FFA84DE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990600"/>
            <a:ext cx="5816600" cy="4362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ADE7D-BD18-5843-B298-C6927783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Model of Infectivity: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F3B6C-CE7C-374D-9DA7-0C54642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536B6-29F7-F14F-B6C8-9087E9DC001D}"/>
              </a:ext>
            </a:extLst>
          </p:cNvPr>
          <p:cNvSpPr/>
          <p:nvPr/>
        </p:nvSpPr>
        <p:spPr>
          <a:xfrm>
            <a:off x="0" y="5353050"/>
            <a:ext cx="9144000" cy="66675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model of infectivity predicted it would drop at around 100 ng/</a:t>
            </a:r>
            <a:r>
              <a:rPr lang="en-US" dirty="0" err="1"/>
              <a:t>mL.</a:t>
            </a:r>
            <a:r>
              <a:rPr lang="en-US" dirty="0"/>
              <a:t> Does not agree with experiments. </a:t>
            </a:r>
          </a:p>
        </p:txBody>
      </p:sp>
    </p:spTree>
    <p:extLst>
      <p:ext uri="{BB962C8B-B14F-4D97-AF65-F5344CB8AC3E}">
        <p14:creationId xmlns:p14="http://schemas.microsoft.com/office/powerpoint/2010/main" val="326786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C3B0-8C78-E346-A1B2-61E5859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Antibodies Bound, Infectivity, and Neutralization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4A91-CA62-7344-AE6E-48B233B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3AD8B-2FCC-214D-9EB2-78804436FE47}"/>
              </a:ext>
            </a:extLst>
          </p:cNvPr>
          <p:cNvSpPr txBox="1"/>
          <p:nvPr/>
        </p:nvSpPr>
        <p:spPr>
          <a:xfrm>
            <a:off x="1295400" y="2590800"/>
            <a:ext cx="1752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Antibodies Bound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2DF4C-6FC2-014E-A692-D93D02EA34F8}"/>
              </a:ext>
            </a:extLst>
          </p:cNvPr>
          <p:cNvSpPr txBox="1"/>
          <p:nvPr/>
        </p:nvSpPr>
        <p:spPr>
          <a:xfrm>
            <a:off x="5676900" y="2729298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Infectivity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6397C8-88F6-FC4B-A820-5BDD43BD0DA8}"/>
              </a:ext>
            </a:extLst>
          </p:cNvPr>
          <p:cNvSpPr/>
          <p:nvPr/>
        </p:nvSpPr>
        <p:spPr>
          <a:xfrm rot="16200000">
            <a:off x="4210050" y="2499196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DB28EF-E56C-3749-84AB-4AA18EB53BF2}"/>
                  </a:ext>
                </a:extLst>
              </p:cNvPr>
              <p:cNvSpPr txBox="1"/>
              <p:nvPr/>
            </p:nvSpPr>
            <p:spPr>
              <a:xfrm>
                <a:off x="1341785" y="3690447"/>
                <a:ext cx="6041330" cy="1609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𝑚𝑜𝑙𝑒𝑐𝑢𝑙𝑒𝑠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DB28EF-E56C-3749-84AB-4AA18EB53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5" y="3690447"/>
                <a:ext cx="6041330" cy="1609415"/>
              </a:xfrm>
              <a:prstGeom prst="rect">
                <a:avLst/>
              </a:prstGeom>
              <a:blipFill>
                <a:blip r:embed="rId2"/>
                <a:stretch>
                  <a:fillRect t="-54331" b="-3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C3B0-8C78-E346-A1B2-61E5859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Antibodies Bound, Infectivity, and Neutralization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4A91-CA62-7344-AE6E-48B233B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3AD8B-2FCC-214D-9EB2-78804436FE47}"/>
              </a:ext>
            </a:extLst>
          </p:cNvPr>
          <p:cNvSpPr txBox="1"/>
          <p:nvPr/>
        </p:nvSpPr>
        <p:spPr>
          <a:xfrm>
            <a:off x="1295400" y="2590800"/>
            <a:ext cx="1752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Antibodies Bound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2DF4C-6FC2-014E-A692-D93D02EA34F8}"/>
              </a:ext>
            </a:extLst>
          </p:cNvPr>
          <p:cNvSpPr txBox="1"/>
          <p:nvPr/>
        </p:nvSpPr>
        <p:spPr>
          <a:xfrm>
            <a:off x="5676900" y="2729298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Infectivity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B4FAF-6B42-064E-97FE-336C4C5F840B}"/>
              </a:ext>
            </a:extLst>
          </p:cNvPr>
          <p:cNvSpPr txBox="1"/>
          <p:nvPr/>
        </p:nvSpPr>
        <p:spPr>
          <a:xfrm>
            <a:off x="5676900" y="4799955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Neutralization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73DF84A-1C01-EF43-B4B9-5D8270B13F18}"/>
              </a:ext>
            </a:extLst>
          </p:cNvPr>
          <p:cNvSpPr/>
          <p:nvPr/>
        </p:nvSpPr>
        <p:spPr>
          <a:xfrm>
            <a:off x="6400800" y="3492092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6397C8-88F6-FC4B-A820-5BDD43BD0DA8}"/>
              </a:ext>
            </a:extLst>
          </p:cNvPr>
          <p:cNvSpPr/>
          <p:nvPr/>
        </p:nvSpPr>
        <p:spPr>
          <a:xfrm rot="16200000">
            <a:off x="4210050" y="2499196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A93C4-C30E-C246-AAA2-B07A584E5569}"/>
                  </a:ext>
                </a:extLst>
              </p:cNvPr>
              <p:cNvSpPr txBox="1"/>
              <p:nvPr/>
            </p:nvSpPr>
            <p:spPr>
              <a:xfrm>
                <a:off x="1341785" y="3690447"/>
                <a:ext cx="60413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𝑁𝑒𝑢𝑡𝑟𝑎𝑙𝑖𝑧𝑎𝑡𝑖𝑜𝑛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A93C4-C30E-C246-AAA2-B07A584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5" y="3690447"/>
                <a:ext cx="6041330" cy="276999"/>
              </a:xfrm>
              <a:prstGeom prst="rect">
                <a:avLst/>
              </a:prstGeom>
              <a:blipFill>
                <a:blip r:embed="rId2"/>
                <a:stretch>
                  <a:fillRect t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5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1936</TotalTime>
  <Words>696</Words>
  <Application>Microsoft Macintosh PowerPoint</Application>
  <PresentationFormat>On-screen Show (4:3)</PresentationFormat>
  <Paragraphs>112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Office Theme</vt:lpstr>
      <vt:lpstr>COVID Projects</vt:lpstr>
      <vt:lpstr>Housekeeping</vt:lpstr>
      <vt:lpstr>Areas of Investigation</vt:lpstr>
      <vt:lpstr>Neutralization Cut-Off</vt:lpstr>
      <vt:lpstr>Procedure: </vt:lpstr>
      <vt:lpstr>Population of Viruses with Antibodies Bound: </vt:lpstr>
      <vt:lpstr>Original Model of Infectivity:</vt:lpstr>
      <vt:lpstr>Antibodies Bound, Infectivity, and Neutralization</vt:lpstr>
      <vt:lpstr>Antibodies Bound, Infectivity, and Neutralization</vt:lpstr>
      <vt:lpstr>Starting with Whitehead’s Papers</vt:lpstr>
      <vt:lpstr>PowerPoint Presentation</vt:lpstr>
      <vt:lpstr>Procedure: </vt:lpstr>
      <vt:lpstr>RBD Conformation Impact on Association Rate</vt:lpstr>
      <vt:lpstr>Procedure</vt:lpstr>
      <vt:lpstr>PowerPoint Presentation</vt:lpstr>
      <vt:lpstr>Procedure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44</cp:revision>
  <dcterms:created xsi:type="dcterms:W3CDTF">2021-01-21T03:40:47Z</dcterms:created>
  <dcterms:modified xsi:type="dcterms:W3CDTF">2021-03-17T23:03:00Z</dcterms:modified>
</cp:coreProperties>
</file>