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2" r:id="rId3"/>
    <p:sldId id="265" r:id="rId4"/>
    <p:sldId id="274" r:id="rId5"/>
    <p:sldId id="276" r:id="rId6"/>
    <p:sldId id="277" r:id="rId7"/>
    <p:sldId id="27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y Rachel Rhodes" initials="ERR" lastIdx="1" clrIdx="0">
    <p:extLst>
      <p:ext uri="{19B8F6BF-5375-455C-9EA6-DF929625EA0E}">
        <p15:presenceInfo xmlns:p15="http://schemas.microsoft.com/office/powerpoint/2012/main" userId="S::emrh4010@colorado.edu::034ea795-a16d-493b-96d4-ebec3b044e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B879"/>
    <a:srgbClr val="D3B979"/>
    <a:srgbClr val="D2C121"/>
    <a:srgbClr val="D2B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5"/>
    <p:restoredTop sz="93632"/>
  </p:normalViewPr>
  <p:slideViewPr>
    <p:cSldViewPr>
      <p:cViewPr varScale="1">
        <p:scale>
          <a:sx n="125" d="100"/>
          <a:sy n="125" d="100"/>
        </p:scale>
        <p:origin x="176" y="21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422CEA-2134-C54D-B545-5847DA6C4A8E}" type="datetimeFigureOut">
              <a:rPr lang="en-US" smtClean="0"/>
              <a:t>3/3/21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68E4A-974F-5D4D-83CB-20C08280C35E}" type="slidenum">
              <a:rPr lang="en-US" smtClean="0"/>
              <a:t>‹#›</a:t>
            </a:fld>
            <a:endParaRPr lang="en-US"/>
          </a:p>
        </p:txBody>
      </p:sp>
    </p:spTree>
    <p:extLst>
      <p:ext uri="{BB962C8B-B14F-4D97-AF65-F5344CB8AC3E}">
        <p14:creationId xmlns:p14="http://schemas.microsoft.com/office/powerpoint/2010/main" val="130680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Blue = Finished last run, need to start next step</a:t>
            </a:r>
          </a:p>
          <a:p>
            <a:r>
              <a:rPr lang="en-US" dirty="0"/>
              <a:t>Red = failed</a:t>
            </a:r>
          </a:p>
          <a:p>
            <a:r>
              <a:rPr lang="en-US" dirty="0"/>
              <a:t>Yellow = waiting</a:t>
            </a:r>
          </a:p>
          <a:p>
            <a:r>
              <a:rPr lang="en-US" dirty="0"/>
              <a:t>Green = running</a:t>
            </a:r>
          </a:p>
          <a:p>
            <a:endParaRPr lang="en-US" dirty="0"/>
          </a:p>
          <a:p>
            <a:r>
              <a:rPr lang="en-US" dirty="0"/>
              <a:t>Send updated table to Kayla </a:t>
            </a:r>
          </a:p>
          <a:p>
            <a:r>
              <a:rPr lang="en-US" dirty="0"/>
              <a:t>- Keep track of job time </a:t>
            </a:r>
          </a:p>
        </p:txBody>
      </p:sp>
      <p:sp>
        <p:nvSpPr>
          <p:cNvPr id="4" name="Slide Number Placeholder 3"/>
          <p:cNvSpPr>
            <a:spLocks noGrp="1"/>
          </p:cNvSpPr>
          <p:nvPr>
            <p:ph type="sldNum" sz="quarter" idx="5"/>
          </p:nvPr>
        </p:nvSpPr>
        <p:spPr/>
        <p:txBody>
          <a:bodyPr/>
          <a:lstStyle/>
          <a:p>
            <a:fld id="{BC668E4A-974F-5D4D-83CB-20C08280C35E}" type="slidenum">
              <a:rPr lang="en-US" smtClean="0"/>
              <a:t>2</a:t>
            </a:fld>
            <a:endParaRPr lang="en-US"/>
          </a:p>
        </p:txBody>
      </p:sp>
    </p:spTree>
    <p:extLst>
      <p:ext uri="{BB962C8B-B14F-4D97-AF65-F5344CB8AC3E}">
        <p14:creationId xmlns:p14="http://schemas.microsoft.com/office/powerpoint/2010/main" val="3627721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9DA624D-2E17-4342-836E-71ABD23E16DA}" type="datetime1">
              <a:rPr lang="en-US" smtClean="0"/>
              <a:t>3/3/21</a:t>
            </a:fld>
            <a:endParaRPr lang="en-US" dirty="0"/>
          </a:p>
        </p:txBody>
      </p:sp>
      <p:sp>
        <p:nvSpPr>
          <p:cNvPr id="5" name="Footer Placeholder 4"/>
          <p:cNvSpPr>
            <a:spLocks noGrp="1"/>
          </p:cNvSpPr>
          <p:nvPr>
            <p:ph type="ftr" sz="quarter" idx="11"/>
          </p:nvPr>
        </p:nvSpPr>
        <p:spPr/>
        <p:txBody>
          <a:bodyPr/>
          <a:lstStyle>
            <a:lvl1pPr>
              <a:defRPr b="1">
                <a:solidFill>
                  <a:schemeClr val="bg1"/>
                </a:solidFill>
                <a:latin typeface="Helvetica" pitchFamily="2" charset="0"/>
              </a:defRPr>
            </a:lvl1pPr>
          </a:lstStyle>
          <a:p>
            <a:endParaRPr lang="en-US" dirty="0"/>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329774-7BFA-2B46-9164-BB83C5C0C417}" type="datetime1">
              <a:rPr lang="en-US" smtClean="0"/>
              <a:t>3/3/21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020BE7-A5C5-9249-9037-8ACB2BCEBBDA}" type="datetime1">
              <a:rPr lang="en-US" smtClean="0"/>
              <a:t>3/3/21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B0DAE0-167C-E244-AE75-755727B4BFA0}" type="datetime1">
              <a:rPr lang="en-US" smtClean="0"/>
              <a:t>3/3/21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BB8E0-CBFA-FC4A-AD97-50731D705069}" type="datetime1">
              <a:rPr lang="en-US" smtClean="0"/>
              <a:t>3/3/21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BFCDB0-7162-1D45-AB97-8B8A3ADC1110}" type="datetime1">
              <a:rPr lang="en-US" smtClean="0"/>
              <a:t>3/3/21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7E8EB-CBB6-1047-939C-60CDFDC42FD6}" type="datetime1">
              <a:rPr lang="en-US" smtClean="0"/>
              <a:t>3/3/21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EA744-C10E-944E-932B-DFB1BC4B0793}" type="datetime1">
              <a:rPr lang="en-US" smtClean="0"/>
              <a:t>3/3/21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2AD325-3520-DD4F-BF35-A2D53BC8878C}" type="datetime1">
              <a:rPr lang="en-US" smtClean="0"/>
              <a:t>3/3/21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7DACA1-86EE-4C4D-9C7E-5B68DA790A24}" type="datetime1">
              <a:rPr lang="en-US" smtClean="0"/>
              <a:t>3/3/21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E6322-EA0F-1E47-B778-C2F5BEC8CF0F}" type="datetime1">
              <a:rPr lang="en-US" smtClean="0"/>
              <a:t>3/3/21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EFB43-BEAF-4970-A06C-24B01B76FA99}" type="slidenum">
              <a:rPr lang="en-US" smtClean="0"/>
              <a:pPr/>
              <a:t>‹#›</a:t>
            </a:fld>
            <a:endParaRPr lang="en-US"/>
          </a:p>
        </p:txBody>
      </p:sp>
      <p:sp>
        <p:nvSpPr>
          <p:cNvPr id="7" name="Rectangle 6"/>
          <p:cNvSpPr/>
          <p:nvPr userDrawn="1"/>
        </p:nvSpPr>
        <p:spPr>
          <a:xfrm>
            <a:off x="0" y="6019800"/>
            <a:ext cx="9144000" cy="838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3FD0D44-7980-D646-8A12-A5DE7C29C48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81000" y="6248264"/>
            <a:ext cx="2895600" cy="4378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b="0" i="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F42D21-39B1-084D-AA66-6EBB2309B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300" y="5410200"/>
            <a:ext cx="2057400" cy="1056132"/>
          </a:xfrm>
          <a:prstGeom prst="rect">
            <a:avLst/>
          </a:prstGeom>
        </p:spPr>
      </p:pic>
      <p:sp>
        <p:nvSpPr>
          <p:cNvPr id="2" name="Title 1">
            <a:extLst>
              <a:ext uri="{FF2B5EF4-FFF2-40B4-BE49-F238E27FC236}">
                <a16:creationId xmlns:a16="http://schemas.microsoft.com/office/drawing/2014/main" id="{0BC89132-32A6-074C-946C-17B2E08E6B54}"/>
              </a:ext>
            </a:extLst>
          </p:cNvPr>
          <p:cNvSpPr>
            <a:spLocks noGrp="1"/>
          </p:cNvSpPr>
          <p:nvPr>
            <p:ph type="ctrTitle"/>
          </p:nvPr>
        </p:nvSpPr>
        <p:spPr/>
        <p:txBody>
          <a:bodyPr/>
          <a:lstStyle/>
          <a:p>
            <a:r>
              <a:rPr lang="en-US" dirty="0"/>
              <a:t>COVID Project</a:t>
            </a:r>
          </a:p>
        </p:txBody>
      </p:sp>
      <p:sp>
        <p:nvSpPr>
          <p:cNvPr id="3" name="Subtitle 2">
            <a:extLst>
              <a:ext uri="{FF2B5EF4-FFF2-40B4-BE49-F238E27FC236}">
                <a16:creationId xmlns:a16="http://schemas.microsoft.com/office/drawing/2014/main" id="{4F9D2D39-6A29-DC44-BAFB-FE27A656D3FD}"/>
              </a:ext>
            </a:extLst>
          </p:cNvPr>
          <p:cNvSpPr>
            <a:spLocks noGrp="1"/>
          </p:cNvSpPr>
          <p:nvPr>
            <p:ph type="subTitle" idx="1"/>
          </p:nvPr>
        </p:nvSpPr>
        <p:spPr/>
        <p:txBody>
          <a:bodyPr/>
          <a:lstStyle/>
          <a:p>
            <a:r>
              <a:rPr lang="en-US" dirty="0"/>
              <a:t>Emily Rhodes</a:t>
            </a:r>
          </a:p>
          <a:p>
            <a:r>
              <a:rPr lang="en-US" dirty="0"/>
              <a:t>March 3</a:t>
            </a:r>
            <a:r>
              <a:rPr lang="en-US" baseline="30000" dirty="0"/>
              <a:t>rd</a:t>
            </a:r>
            <a:r>
              <a:rPr lang="en-US" dirty="0"/>
              <a:t>, 2021</a:t>
            </a:r>
          </a:p>
        </p:txBody>
      </p:sp>
      <p:sp>
        <p:nvSpPr>
          <p:cNvPr id="4" name="Slide Number Placeholder 3">
            <a:extLst>
              <a:ext uri="{FF2B5EF4-FFF2-40B4-BE49-F238E27FC236}">
                <a16:creationId xmlns:a16="http://schemas.microsoft.com/office/drawing/2014/main" id="{30C678D3-1647-AC4B-BA7C-D0F78BF04F97}"/>
              </a:ext>
            </a:extLst>
          </p:cNvPr>
          <p:cNvSpPr>
            <a:spLocks noGrp="1"/>
          </p:cNvSpPr>
          <p:nvPr>
            <p:ph type="sldNum" sz="quarter" idx="12"/>
          </p:nvPr>
        </p:nvSpPr>
        <p:spPr/>
        <p:txBody>
          <a:bodyPr/>
          <a:lstStyle/>
          <a:p>
            <a:fld id="{9E3EFB43-BEAF-4970-A06C-24B01B76FA99}" type="slidenum">
              <a:rPr lang="en-US" smtClean="0"/>
              <a:pPr/>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20277B-77F4-9B4E-AEC5-CD9584492324}"/>
              </a:ext>
            </a:extLst>
          </p:cNvPr>
          <p:cNvSpPr>
            <a:spLocks noGrp="1"/>
          </p:cNvSpPr>
          <p:nvPr>
            <p:ph type="sldNum" sz="quarter" idx="12"/>
          </p:nvPr>
        </p:nvSpPr>
        <p:spPr/>
        <p:txBody>
          <a:bodyPr/>
          <a:lstStyle/>
          <a:p>
            <a:fld id="{9E3EFB43-BEAF-4970-A06C-24B01B76FA99}" type="slidenum">
              <a:rPr lang="en-US" smtClean="0"/>
              <a:pPr/>
              <a:t>2</a:t>
            </a:fld>
            <a:endParaRPr lang="en-US"/>
          </a:p>
        </p:txBody>
      </p:sp>
      <p:graphicFrame>
        <p:nvGraphicFramePr>
          <p:cNvPr id="5" name="Content Placeholder 4">
            <a:extLst>
              <a:ext uri="{FF2B5EF4-FFF2-40B4-BE49-F238E27FC236}">
                <a16:creationId xmlns:a16="http://schemas.microsoft.com/office/drawing/2014/main" id="{CC114C7F-5D8D-EE47-BFE1-8276796ED3AE}"/>
              </a:ext>
            </a:extLst>
          </p:cNvPr>
          <p:cNvGraphicFramePr>
            <a:graphicFrameLocks noGrp="1"/>
          </p:cNvGraphicFramePr>
          <p:nvPr>
            <p:ph idx="1"/>
            <p:extLst>
              <p:ext uri="{D42A27DB-BD31-4B8C-83A1-F6EECF244321}">
                <p14:modId xmlns:p14="http://schemas.microsoft.com/office/powerpoint/2010/main" val="1291026519"/>
              </p:ext>
            </p:extLst>
          </p:nvPr>
        </p:nvGraphicFramePr>
        <p:xfrm>
          <a:off x="1917700" y="1524000"/>
          <a:ext cx="5308599" cy="4267200"/>
        </p:xfrm>
        <a:graphic>
          <a:graphicData uri="http://schemas.openxmlformats.org/drawingml/2006/table">
            <a:tbl>
              <a:tblPr>
                <a:tableStyleId>{5C22544A-7EE6-4342-B048-85BDC9FD1C3A}</a:tableStyleId>
              </a:tblPr>
              <a:tblGrid>
                <a:gridCol w="1598288">
                  <a:extLst>
                    <a:ext uri="{9D8B030D-6E8A-4147-A177-3AD203B41FA5}">
                      <a16:colId xmlns:a16="http://schemas.microsoft.com/office/drawing/2014/main" val="1119797399"/>
                    </a:ext>
                  </a:extLst>
                </a:gridCol>
                <a:gridCol w="697665">
                  <a:extLst>
                    <a:ext uri="{9D8B030D-6E8A-4147-A177-3AD203B41FA5}">
                      <a16:colId xmlns:a16="http://schemas.microsoft.com/office/drawing/2014/main" val="2802388263"/>
                    </a:ext>
                  </a:extLst>
                </a:gridCol>
                <a:gridCol w="697665">
                  <a:extLst>
                    <a:ext uri="{9D8B030D-6E8A-4147-A177-3AD203B41FA5}">
                      <a16:colId xmlns:a16="http://schemas.microsoft.com/office/drawing/2014/main" val="364667516"/>
                    </a:ext>
                  </a:extLst>
                </a:gridCol>
                <a:gridCol w="751576">
                  <a:extLst>
                    <a:ext uri="{9D8B030D-6E8A-4147-A177-3AD203B41FA5}">
                      <a16:colId xmlns:a16="http://schemas.microsoft.com/office/drawing/2014/main" val="31116301"/>
                    </a:ext>
                  </a:extLst>
                </a:gridCol>
                <a:gridCol w="925992">
                  <a:extLst>
                    <a:ext uri="{9D8B030D-6E8A-4147-A177-3AD203B41FA5}">
                      <a16:colId xmlns:a16="http://schemas.microsoft.com/office/drawing/2014/main" val="980506000"/>
                    </a:ext>
                  </a:extLst>
                </a:gridCol>
                <a:gridCol w="637413">
                  <a:extLst>
                    <a:ext uri="{9D8B030D-6E8A-4147-A177-3AD203B41FA5}">
                      <a16:colId xmlns:a16="http://schemas.microsoft.com/office/drawing/2014/main" val="536640635"/>
                    </a:ext>
                  </a:extLst>
                </a:gridCol>
              </a:tblGrid>
              <a:tr h="241300">
                <a:tc>
                  <a:txBody>
                    <a:bodyPr/>
                    <a:lstStyle/>
                    <a:p>
                      <a:pPr algn="l" fontAlgn="t"/>
                      <a:r>
                        <a:rPr lang="en-US" sz="1400" u="none" strike="noStrike">
                          <a:effectLst/>
                        </a:rPr>
                        <a:t>Mutant/Control</a:t>
                      </a:r>
                      <a:endParaRPr lang="en-US" sz="1400" b="1" i="0" u="none" strike="noStrike">
                        <a:solidFill>
                          <a:srgbClr val="FFFFFF"/>
                        </a:solidFill>
                        <a:effectLst/>
                        <a:latin typeface="Arial" panose="020B0604020202020204" pitchFamily="34" charset="0"/>
                      </a:endParaRPr>
                    </a:p>
                  </a:txBody>
                  <a:tcPr marL="9525" marR="9525" marT="9525" marB="0"/>
                </a:tc>
                <a:tc>
                  <a:txBody>
                    <a:bodyPr/>
                    <a:lstStyle/>
                    <a:p>
                      <a:pPr algn="l" rtl="0" fontAlgn="ctr"/>
                      <a:r>
                        <a:rPr lang="en-US" sz="1400" u="none" strike="noStrike" dirty="0">
                          <a:effectLst/>
                        </a:rPr>
                        <a:t>12-1</a:t>
                      </a:r>
                      <a:endParaRPr lang="en-US" sz="1400" b="1" i="0" u="none" strike="noStrike" dirty="0">
                        <a:solidFill>
                          <a:srgbClr val="FFFFFF"/>
                        </a:solidFill>
                        <a:effectLst/>
                        <a:latin typeface="Arial" panose="020B0604020202020204" pitchFamily="34" charset="0"/>
                      </a:endParaRPr>
                    </a:p>
                  </a:txBody>
                  <a:tcPr marL="9525" marR="9525" marT="9525" marB="0" anchor="ctr"/>
                </a:tc>
                <a:tc>
                  <a:txBody>
                    <a:bodyPr/>
                    <a:lstStyle/>
                    <a:p>
                      <a:pPr algn="l" rtl="0" fontAlgn="ctr"/>
                      <a:r>
                        <a:rPr lang="en-US" sz="1400" u="none" strike="noStrike">
                          <a:effectLst/>
                        </a:rPr>
                        <a:t>12-3</a:t>
                      </a:r>
                      <a:endParaRPr lang="en-US" sz="1400" b="1" i="0" u="none" strike="noStrike">
                        <a:solidFill>
                          <a:srgbClr val="FFFFFF"/>
                        </a:solidFill>
                        <a:effectLst/>
                        <a:latin typeface="Arial" panose="020B0604020202020204" pitchFamily="34" charset="0"/>
                      </a:endParaRPr>
                    </a:p>
                  </a:txBody>
                  <a:tcPr marL="9525" marR="9525" marT="9525" marB="0" anchor="ctr"/>
                </a:tc>
                <a:tc>
                  <a:txBody>
                    <a:bodyPr/>
                    <a:lstStyle/>
                    <a:p>
                      <a:pPr algn="l" rtl="0" fontAlgn="ctr"/>
                      <a:r>
                        <a:rPr lang="en-US" sz="1400" u="none" strike="noStrike">
                          <a:effectLst/>
                        </a:rPr>
                        <a:t>ACE2</a:t>
                      </a:r>
                      <a:endParaRPr lang="en-US" sz="1400" b="1" i="0" u="none" strike="noStrike">
                        <a:solidFill>
                          <a:srgbClr val="FFFFFF"/>
                        </a:solidFill>
                        <a:effectLst/>
                        <a:latin typeface="Arial" panose="020B0604020202020204" pitchFamily="34" charset="0"/>
                      </a:endParaRPr>
                    </a:p>
                  </a:txBody>
                  <a:tcPr marL="9525" marR="9525" marT="9525" marB="0" anchor="ctr"/>
                </a:tc>
                <a:tc>
                  <a:txBody>
                    <a:bodyPr/>
                    <a:lstStyle/>
                    <a:p>
                      <a:pPr algn="l" rtl="0" fontAlgn="ctr"/>
                      <a:r>
                        <a:rPr lang="en-US" sz="1400" u="none" strike="noStrike" dirty="0">
                          <a:effectLst/>
                        </a:rPr>
                        <a:t>12-1 gg</a:t>
                      </a:r>
                      <a:endParaRPr lang="en-US" sz="1400" b="1" i="0" u="none" strike="noStrike" dirty="0">
                        <a:solidFill>
                          <a:srgbClr val="FFFFFF"/>
                        </a:solidFill>
                        <a:effectLst/>
                        <a:latin typeface="Arial" panose="020B0604020202020204" pitchFamily="34" charset="0"/>
                      </a:endParaRPr>
                    </a:p>
                  </a:txBody>
                  <a:tcPr marL="9525" marR="9525" marT="9525" marB="0" anchor="ctr"/>
                </a:tc>
                <a:tc>
                  <a:txBody>
                    <a:bodyPr/>
                    <a:lstStyle/>
                    <a:p>
                      <a:pPr algn="l" rtl="0" fontAlgn="ctr"/>
                      <a:r>
                        <a:rPr lang="en-US" sz="1400" u="none" strike="noStrike" dirty="0">
                          <a:effectLst/>
                        </a:rPr>
                        <a:t>b38</a:t>
                      </a:r>
                      <a:endParaRPr lang="en-US" sz="1400" b="1" i="0" u="none" strike="noStrike" dirty="0">
                        <a:solidFill>
                          <a:srgbClr val="FFFFFF"/>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992364457"/>
                  </a:ext>
                </a:extLst>
              </a:tr>
              <a:tr h="203200">
                <a:tc>
                  <a:txBody>
                    <a:bodyPr/>
                    <a:lstStyle/>
                    <a:p>
                      <a:pPr algn="l" rtl="0" fontAlgn="ctr"/>
                      <a:r>
                        <a:rPr lang="en-US" sz="1100" u="none" strike="noStrike">
                          <a:effectLst/>
                        </a:rPr>
                        <a:t>Control</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100 ns</a:t>
                      </a: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100 ns</a:t>
                      </a: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33.054 ns</a:t>
                      </a: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npt_prod</a:t>
                      </a: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npt_prod</a:t>
                      </a:r>
                    </a:p>
                  </a:txBody>
                  <a:tcPr marL="9525" marR="9525" marT="9525" marB="0" anchor="ctr"/>
                </a:tc>
                <a:extLst>
                  <a:ext uri="{0D108BD9-81ED-4DB2-BD59-A6C34878D82A}">
                    <a16:rowId xmlns:a16="http://schemas.microsoft.com/office/drawing/2014/main" val="1229237807"/>
                  </a:ext>
                </a:extLst>
              </a:tr>
              <a:tr h="292100">
                <a:tc>
                  <a:txBody>
                    <a:bodyPr/>
                    <a:lstStyle/>
                    <a:p>
                      <a:pPr algn="l" rtl="0" fontAlgn="ctr"/>
                      <a:r>
                        <a:rPr lang="en-US" sz="1100" u="none" strike="noStrike">
                          <a:effectLst/>
                        </a:rPr>
                        <a:t>Control Whole Spike</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17.430 ns</a:t>
                      </a: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15.220 ns</a:t>
                      </a: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532334254"/>
                  </a:ext>
                </a:extLst>
              </a:tr>
              <a:tr h="292100">
                <a:tc>
                  <a:txBody>
                    <a:bodyPr/>
                    <a:lstStyle/>
                    <a:p>
                      <a:pPr algn="l" rtl="0" fontAlgn="ctr"/>
                      <a:r>
                        <a:rPr lang="en-US" sz="1100" u="none" strike="noStrike">
                          <a:effectLst/>
                        </a:rPr>
                        <a:t>D420E</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99.642 ns</a:t>
                      </a: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91.926 ns</a:t>
                      </a: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r>
                        <a:rPr lang="en-US" sz="1100" b="0" i="0" u="none" strike="noStrike">
                          <a:solidFill>
                            <a:srgbClr val="000000"/>
                          </a:solidFill>
                          <a:effectLst/>
                          <a:latin typeface="Arial" panose="020B0604020202020204" pitchFamily="34" charset="0"/>
                        </a:rPr>
                        <a:t>npt_prod</a:t>
                      </a:r>
                    </a:p>
                  </a:txBody>
                  <a:tcPr marL="9525" marR="9525" marT="9525" marB="0" anchor="ctr"/>
                </a:tc>
                <a:tc>
                  <a:txBody>
                    <a:bodyPr/>
                    <a:lstStyle/>
                    <a:p>
                      <a:pPr algn="l" rtl="0" fontAlgn="ct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022668971"/>
                  </a:ext>
                </a:extLst>
              </a:tr>
              <a:tr h="203200">
                <a:tc>
                  <a:txBody>
                    <a:bodyPr/>
                    <a:lstStyle/>
                    <a:p>
                      <a:pPr algn="l" rtl="0" fontAlgn="ctr"/>
                      <a:r>
                        <a:rPr lang="en-US" sz="1100" u="none" strike="noStrike">
                          <a:effectLst/>
                        </a:rPr>
                        <a:t>D420K</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60.654 ns</a:t>
                      </a: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58.040 ns</a:t>
                      </a: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21.570 ns</a:t>
                      </a: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npt_prod</a:t>
                      </a: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npt_prod</a:t>
                      </a:r>
                    </a:p>
                  </a:txBody>
                  <a:tcPr marL="9525" marR="9525" marT="9525" marB="0" anchor="ctr"/>
                </a:tc>
                <a:extLst>
                  <a:ext uri="{0D108BD9-81ED-4DB2-BD59-A6C34878D82A}">
                    <a16:rowId xmlns:a16="http://schemas.microsoft.com/office/drawing/2014/main" val="437608586"/>
                  </a:ext>
                </a:extLst>
              </a:tr>
              <a:tr h="292100">
                <a:tc>
                  <a:txBody>
                    <a:bodyPr/>
                    <a:lstStyle/>
                    <a:p>
                      <a:pPr algn="l" rtl="0" fontAlgn="ctr"/>
                      <a:r>
                        <a:rPr lang="en-US" sz="1100" u="none" strike="noStrike">
                          <a:effectLst/>
                        </a:rPr>
                        <a:t>E484K</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54.196 ns</a:t>
                      </a: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66.744 ns</a:t>
                      </a: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r>
                        <a:rPr lang="en-US" sz="1100" b="0" i="0" u="none" strike="noStrike">
                          <a:solidFill>
                            <a:srgbClr val="000000"/>
                          </a:solidFill>
                          <a:effectLst/>
                          <a:latin typeface="Arial" panose="020B0604020202020204" pitchFamily="34" charset="0"/>
                        </a:rPr>
                        <a:t>npt_prod</a:t>
                      </a:r>
                    </a:p>
                  </a:txBody>
                  <a:tcPr marL="9525" marR="9525" marT="9525" marB="0" anchor="ctr"/>
                </a:tc>
                <a:tc>
                  <a:txBody>
                    <a:bodyPr/>
                    <a:lstStyle/>
                    <a:p>
                      <a:pPr algn="l" rtl="0" fontAlgn="ct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50125321"/>
                  </a:ext>
                </a:extLst>
              </a:tr>
              <a:tr h="292100">
                <a:tc>
                  <a:txBody>
                    <a:bodyPr/>
                    <a:lstStyle/>
                    <a:p>
                      <a:pPr algn="l" rtl="0" fontAlgn="ctr"/>
                      <a:r>
                        <a:rPr lang="en-US" sz="1100" u="none" strike="noStrike">
                          <a:effectLst/>
                        </a:rPr>
                        <a:t>E484N</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54.962 ns</a:t>
                      </a: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77.696 ns</a:t>
                      </a: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r>
                        <a:rPr lang="en-US" sz="1100" b="0" i="0" u="none" strike="noStrike">
                          <a:solidFill>
                            <a:srgbClr val="000000"/>
                          </a:solidFill>
                          <a:effectLst/>
                          <a:latin typeface="Arial" panose="020B0604020202020204" pitchFamily="34" charset="0"/>
                        </a:rPr>
                        <a:t>npt_prod</a:t>
                      </a:r>
                    </a:p>
                  </a:txBody>
                  <a:tcPr marL="9525" marR="9525" marT="9525" marB="0" anchor="ctr"/>
                </a:tc>
                <a:tc>
                  <a:txBody>
                    <a:bodyPr/>
                    <a:lstStyle/>
                    <a:p>
                      <a:pPr algn="l" rtl="0" fontAlgn="ct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83641909"/>
                  </a:ext>
                </a:extLst>
              </a:tr>
              <a:tr h="292100">
                <a:tc>
                  <a:txBody>
                    <a:bodyPr/>
                    <a:lstStyle/>
                    <a:p>
                      <a:pPr algn="l" rtl="0" fontAlgn="ctr"/>
                      <a:r>
                        <a:rPr lang="en-US" sz="1100" u="none" strike="noStrike">
                          <a:effectLst/>
                        </a:rPr>
                        <a:t>I358F</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100 ns</a:t>
                      </a: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100 ns</a:t>
                      </a: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r>
                        <a:rPr lang="en-US" sz="1100" b="0" i="0" u="none" strike="noStrike">
                          <a:solidFill>
                            <a:srgbClr val="000000"/>
                          </a:solidFill>
                          <a:effectLst/>
                          <a:latin typeface="Arial" panose="020B0604020202020204" pitchFamily="34" charset="0"/>
                        </a:rPr>
                        <a:t>npt_prod</a:t>
                      </a:r>
                    </a:p>
                  </a:txBody>
                  <a:tcPr marL="9525" marR="9525" marT="9525" marB="0" anchor="ctr"/>
                </a:tc>
                <a:tc>
                  <a:txBody>
                    <a:bodyPr/>
                    <a:lstStyle/>
                    <a:p>
                      <a:pPr algn="l" rtl="0" fontAlgn="ct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525268501"/>
                  </a:ext>
                </a:extLst>
              </a:tr>
              <a:tr h="292100">
                <a:tc>
                  <a:txBody>
                    <a:bodyPr/>
                    <a:lstStyle/>
                    <a:p>
                      <a:pPr algn="l" rtl="0" fontAlgn="ctr"/>
                      <a:r>
                        <a:rPr lang="en-US" sz="1100" u="none" strike="noStrike">
                          <a:effectLst/>
                        </a:rPr>
                        <a:t>K417D</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Kayla</a:t>
                      </a: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67.972 ns</a:t>
                      </a: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r>
                        <a:rPr lang="en-US" sz="1100" b="0" i="0" u="none" strike="noStrike">
                          <a:solidFill>
                            <a:srgbClr val="000000"/>
                          </a:solidFill>
                          <a:effectLst/>
                          <a:latin typeface="Arial" panose="020B0604020202020204" pitchFamily="34" charset="0"/>
                        </a:rPr>
                        <a:t>npt_prod</a:t>
                      </a:r>
                    </a:p>
                  </a:txBody>
                  <a:tcPr marL="9525" marR="9525" marT="9525" marB="0" anchor="ctr"/>
                </a:tc>
                <a:tc>
                  <a:txBody>
                    <a:bodyPr/>
                    <a:lstStyle/>
                    <a:p>
                      <a:pPr algn="l" rtl="0" fontAlgn="ct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828290190"/>
                  </a:ext>
                </a:extLst>
              </a:tr>
              <a:tr h="292100">
                <a:tc>
                  <a:txBody>
                    <a:bodyPr/>
                    <a:lstStyle/>
                    <a:p>
                      <a:pPr algn="l" rtl="0" fontAlgn="ctr"/>
                      <a:r>
                        <a:rPr lang="en-US" sz="1100" u="none" strike="noStrike">
                          <a:effectLst/>
                        </a:rPr>
                        <a:t>K417I</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Kayla</a:t>
                      </a: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Kayla</a:t>
                      </a: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r>
                        <a:rPr lang="en-US" sz="1100" b="0" i="0" u="none" strike="noStrike">
                          <a:solidFill>
                            <a:srgbClr val="000000"/>
                          </a:solidFill>
                          <a:effectLst/>
                          <a:latin typeface="Arial" panose="020B0604020202020204" pitchFamily="34" charset="0"/>
                        </a:rPr>
                        <a:t>npt_prod</a:t>
                      </a:r>
                    </a:p>
                  </a:txBody>
                  <a:tcPr marL="9525" marR="9525" marT="9525" marB="0" anchor="ctr"/>
                </a:tc>
                <a:tc>
                  <a:txBody>
                    <a:bodyPr/>
                    <a:lstStyle/>
                    <a:p>
                      <a:pPr algn="l" rtl="0" fontAlgn="ct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744627406"/>
                  </a:ext>
                </a:extLst>
              </a:tr>
              <a:tr h="292100">
                <a:tc>
                  <a:txBody>
                    <a:bodyPr/>
                    <a:lstStyle/>
                    <a:p>
                      <a:pPr algn="l" rtl="0" fontAlgn="ctr"/>
                      <a:r>
                        <a:rPr lang="en-US" sz="1100" u="none" strike="noStrike">
                          <a:effectLst/>
                        </a:rPr>
                        <a:t>K417M</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Kayla</a:t>
                      </a: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90.512 ns</a:t>
                      </a: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r>
                        <a:rPr lang="en-US" sz="1100" b="0" i="0" u="none" strike="noStrike">
                          <a:solidFill>
                            <a:srgbClr val="000000"/>
                          </a:solidFill>
                          <a:effectLst/>
                          <a:latin typeface="Arial" panose="020B0604020202020204" pitchFamily="34" charset="0"/>
                        </a:rPr>
                        <a:t>npt_prod</a:t>
                      </a:r>
                    </a:p>
                  </a:txBody>
                  <a:tcPr marL="9525" marR="9525" marT="9525" marB="0" anchor="ctr"/>
                </a:tc>
                <a:tc>
                  <a:txBody>
                    <a:bodyPr/>
                    <a:lstStyle/>
                    <a:p>
                      <a:pPr algn="l" rtl="0" fontAlgn="ct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117149991"/>
                  </a:ext>
                </a:extLst>
              </a:tr>
              <a:tr h="292100">
                <a:tc>
                  <a:txBody>
                    <a:bodyPr/>
                    <a:lstStyle/>
                    <a:p>
                      <a:pPr algn="l" rtl="0" fontAlgn="ctr"/>
                      <a:r>
                        <a:rPr lang="en-US" sz="1100" u="none" strike="noStrike">
                          <a:effectLst/>
                        </a:rPr>
                        <a:t>K417N</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Kayla</a:t>
                      </a: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Kayla</a:t>
                      </a: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r>
                        <a:rPr lang="en-US" sz="1100" b="0" i="0" u="none" strike="noStrike">
                          <a:solidFill>
                            <a:srgbClr val="000000"/>
                          </a:solidFill>
                          <a:effectLst/>
                          <a:latin typeface="Arial" panose="020B0604020202020204" pitchFamily="34" charset="0"/>
                        </a:rPr>
                        <a:t>npt_prod</a:t>
                      </a:r>
                    </a:p>
                  </a:txBody>
                  <a:tcPr marL="9525" marR="9525" marT="9525" marB="0" anchor="ctr"/>
                </a:tc>
                <a:tc>
                  <a:txBody>
                    <a:bodyPr/>
                    <a:lstStyle/>
                    <a:p>
                      <a:pPr algn="l" rtl="0" fontAlgn="ct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464426561"/>
                  </a:ext>
                </a:extLst>
              </a:tr>
              <a:tr h="203200">
                <a:tc>
                  <a:txBody>
                    <a:bodyPr/>
                    <a:lstStyle/>
                    <a:p>
                      <a:pPr algn="l" rtl="0" fontAlgn="ctr"/>
                      <a:r>
                        <a:rPr lang="en-US" sz="1100" u="none" strike="noStrike">
                          <a:effectLst/>
                        </a:rPr>
                        <a:t>K417P</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69.580 ns</a:t>
                      </a: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Kayla</a:t>
                      </a: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30.234 ns</a:t>
                      </a: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npt_prod</a:t>
                      </a: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npt_prod</a:t>
                      </a:r>
                    </a:p>
                  </a:txBody>
                  <a:tcPr marL="9525" marR="9525" marT="9525" marB="0" anchor="ctr"/>
                </a:tc>
                <a:extLst>
                  <a:ext uri="{0D108BD9-81ED-4DB2-BD59-A6C34878D82A}">
                    <a16:rowId xmlns:a16="http://schemas.microsoft.com/office/drawing/2014/main" val="3469596985"/>
                  </a:ext>
                </a:extLst>
              </a:tr>
              <a:tr h="292100">
                <a:tc>
                  <a:txBody>
                    <a:bodyPr/>
                    <a:lstStyle/>
                    <a:p>
                      <a:pPr algn="l" rtl="0" fontAlgn="ctr"/>
                      <a:r>
                        <a:rPr lang="en-US" sz="1100" u="none" strike="noStrike">
                          <a:effectLst/>
                        </a:rPr>
                        <a:t>N501Y</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95.300 ns</a:t>
                      </a: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92.578 ns</a:t>
                      </a: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r>
                        <a:rPr lang="en-US" sz="1100" b="0" i="0" u="none" strike="noStrike">
                          <a:solidFill>
                            <a:srgbClr val="000000"/>
                          </a:solidFill>
                          <a:effectLst/>
                          <a:latin typeface="Arial" panose="020B0604020202020204" pitchFamily="34" charset="0"/>
                        </a:rPr>
                        <a:t>npt_prod</a:t>
                      </a:r>
                    </a:p>
                  </a:txBody>
                  <a:tcPr marL="9525" marR="9525" marT="9525" marB="0" anchor="ctr"/>
                </a:tc>
                <a:tc>
                  <a:txBody>
                    <a:bodyPr/>
                    <a:lstStyle/>
                    <a:p>
                      <a:pPr algn="l" rtl="0" fontAlgn="ct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87414122"/>
                  </a:ext>
                </a:extLst>
              </a:tr>
              <a:tr h="203200">
                <a:tc>
                  <a:txBody>
                    <a:bodyPr/>
                    <a:lstStyle/>
                    <a:p>
                      <a:pPr algn="l" rtl="0" fontAlgn="ctr"/>
                      <a:r>
                        <a:rPr lang="en-US" sz="1100" u="none" strike="noStrike">
                          <a:effectLst/>
                        </a:rPr>
                        <a:t>Y421H</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100 ns</a:t>
                      </a: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100 ns</a:t>
                      </a: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41.840 ns</a:t>
                      </a: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npt_prod</a:t>
                      </a: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npt_prod</a:t>
                      </a:r>
                    </a:p>
                  </a:txBody>
                  <a:tcPr marL="9525" marR="9525" marT="9525" marB="0" anchor="ctr"/>
                </a:tc>
                <a:extLst>
                  <a:ext uri="{0D108BD9-81ED-4DB2-BD59-A6C34878D82A}">
                    <a16:rowId xmlns:a16="http://schemas.microsoft.com/office/drawing/2014/main" val="4283872513"/>
                  </a:ext>
                </a:extLst>
              </a:tr>
              <a:tr h="292100">
                <a:tc>
                  <a:txBody>
                    <a:bodyPr/>
                    <a:lstStyle/>
                    <a:p>
                      <a:pPr algn="l" rtl="0" fontAlgn="ctr"/>
                      <a:r>
                        <a:rPr lang="en-US" sz="1100" u="none" strike="noStrike">
                          <a:effectLst/>
                        </a:rPr>
                        <a:t>Y421N</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45.486 ns</a:t>
                      </a:r>
                    </a:p>
                  </a:txBody>
                  <a:tcPr marL="9525" marR="9525" marT="9525" marB="0" anchor="ctr"/>
                </a:tc>
                <a:tc>
                  <a:txBody>
                    <a:bodyPr/>
                    <a:lstStyle/>
                    <a:p>
                      <a:pPr algn="l" rtl="0" fontAlgn="ctr"/>
                      <a:r>
                        <a:rPr lang="en-US" sz="1100" b="0" i="0" u="none" strike="noStrike">
                          <a:solidFill>
                            <a:srgbClr val="000000"/>
                          </a:solidFill>
                          <a:effectLst/>
                          <a:latin typeface="Arial" panose="020B0604020202020204" pitchFamily="34" charset="0"/>
                        </a:rPr>
                        <a:t>37.854 ns</a:t>
                      </a: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r>
                        <a:rPr lang="en-US" sz="1100" b="0" i="0" u="none" strike="noStrike">
                          <a:solidFill>
                            <a:srgbClr val="000000"/>
                          </a:solidFill>
                          <a:effectLst/>
                          <a:latin typeface="Arial" panose="020B0604020202020204" pitchFamily="34" charset="0"/>
                        </a:rPr>
                        <a:t>npt_prod</a:t>
                      </a:r>
                    </a:p>
                  </a:txBody>
                  <a:tcPr marL="9525" marR="9525" marT="9525" marB="0" anchor="ctr"/>
                </a:tc>
                <a:tc>
                  <a:txBody>
                    <a:bodyPr/>
                    <a:lstStyle/>
                    <a:p>
                      <a:pPr algn="l" rtl="0" fontAlgn="ctr"/>
                      <a:endParaRPr lang="en-US" sz="11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45218154"/>
                  </a:ext>
                </a:extLst>
              </a:tr>
            </a:tbl>
          </a:graphicData>
        </a:graphic>
      </p:graphicFrame>
      <p:sp>
        <p:nvSpPr>
          <p:cNvPr id="8" name="Title 1">
            <a:extLst>
              <a:ext uri="{FF2B5EF4-FFF2-40B4-BE49-F238E27FC236}">
                <a16:creationId xmlns:a16="http://schemas.microsoft.com/office/drawing/2014/main" id="{C9C99146-3BCF-294E-8522-598A1C493131}"/>
              </a:ext>
            </a:extLst>
          </p:cNvPr>
          <p:cNvSpPr>
            <a:spLocks noGrp="1"/>
          </p:cNvSpPr>
          <p:nvPr>
            <p:ph type="title"/>
          </p:nvPr>
        </p:nvSpPr>
        <p:spPr>
          <a:xfrm>
            <a:off x="457200" y="274638"/>
            <a:ext cx="8229600" cy="1143000"/>
          </a:xfrm>
        </p:spPr>
        <p:txBody>
          <a:bodyPr>
            <a:normAutofit/>
          </a:bodyPr>
          <a:lstStyle/>
          <a:p>
            <a:r>
              <a:rPr lang="en-US" dirty="0"/>
              <a:t>Simulation Update:</a:t>
            </a:r>
          </a:p>
        </p:txBody>
      </p:sp>
    </p:spTree>
    <p:extLst>
      <p:ext uri="{BB962C8B-B14F-4D97-AF65-F5344CB8AC3E}">
        <p14:creationId xmlns:p14="http://schemas.microsoft.com/office/powerpoint/2010/main" val="3460127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F36E4-F8DA-1A4D-BCCF-EE43851A0326}"/>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D613634F-EA1E-9441-8CAA-B53286B0F4A3}"/>
              </a:ext>
            </a:extLst>
          </p:cNvPr>
          <p:cNvSpPr>
            <a:spLocks noGrp="1"/>
          </p:cNvSpPr>
          <p:nvPr>
            <p:ph idx="1"/>
          </p:nvPr>
        </p:nvSpPr>
        <p:spPr/>
        <p:txBody>
          <a:bodyPr>
            <a:normAutofit fontScale="55000" lnSpcReduction="20000"/>
          </a:bodyPr>
          <a:lstStyle/>
          <a:p>
            <a:pPr marL="0" indent="0">
              <a:buNone/>
            </a:pPr>
            <a:r>
              <a:rPr lang="en-US" b="1" dirty="0"/>
              <a:t>MD Simulation</a:t>
            </a:r>
            <a:endParaRPr lang="en-US" dirty="0"/>
          </a:p>
          <a:p>
            <a:pPr marL="0" indent="0">
              <a:buNone/>
            </a:pPr>
            <a:r>
              <a:rPr lang="en-US" dirty="0"/>
              <a:t> </a:t>
            </a:r>
          </a:p>
          <a:p>
            <a:pPr marL="0" indent="0">
              <a:buNone/>
            </a:pPr>
            <a:r>
              <a:rPr lang="en-US" dirty="0"/>
              <a:t>GROMACS108.3 was used for all MD simulations along with the TIP3P (TIP 3-point) water model and AMBER99SB-ILDN force field (AMBER94) to model the receptor binding domain (RBD), antibodies (12.1 and 12.3), angiotensin-converting enzyme 2 (ace2) and spike protein (S protein). This force field “maintains a lattice structure nearest that seen in the X-ray data” according to </a:t>
            </a:r>
            <a:r>
              <a:rPr lang="en-US" dirty="0" err="1"/>
              <a:t>Cerutti</a:t>
            </a:r>
            <a:r>
              <a:rPr lang="en-US" dirty="0"/>
              <a:t> et al. [1] Simulations containing the RBD and an antibody (either 12.1 or 12.3) had approximately 191952 atoms (approximately 182541 of which were water atoms). All models contained a positive charge were neutralized by the addition of Cl- ions also modeled with the AMBER99SB-ILDN force field. A steepest descent energy minimization of the initial coordinates for each system was run for 5000 steps. NVT equilibration was run for 0.5 ns at 310 K with velocity rescaling temperature coupling. NPT equilibration was run for 1 ns at 310 K and 1.0 bar also with velocity rescaling temperature coupling. The time constant for coupling in both the NVT and NPT steps was 0.1 ps. Production simulations in the NPT ensemble were then carried out at 310 K and 1.0 bar with velocity rescaling temperature coupling and the </a:t>
            </a:r>
            <a:r>
              <a:rPr lang="en-US" dirty="0" err="1"/>
              <a:t>Parrinello</a:t>
            </a:r>
            <a:r>
              <a:rPr lang="en-US" dirty="0"/>
              <a:t>–Rahman </a:t>
            </a:r>
            <a:r>
              <a:rPr lang="en-US" dirty="0" err="1"/>
              <a:t>barostat</a:t>
            </a:r>
            <a:r>
              <a:rPr lang="en-US" dirty="0"/>
              <a:t>. Long-range electrostatic interactions were calculated with particle mesh Ewald summations using a cutoff of 1.0 nm. At a distance beyond 1.0 nm interactions were assigned a value of 0. Neighbor lists were updated every 10 steps with a cutoff of 1.0 nm. Furthermore, periodic boundary conditions were used in all simulations. Simulations ran for a total of 100 ns. </a:t>
            </a:r>
          </a:p>
        </p:txBody>
      </p:sp>
      <p:sp>
        <p:nvSpPr>
          <p:cNvPr id="4" name="Slide Number Placeholder 3">
            <a:extLst>
              <a:ext uri="{FF2B5EF4-FFF2-40B4-BE49-F238E27FC236}">
                <a16:creationId xmlns:a16="http://schemas.microsoft.com/office/drawing/2014/main" id="{C1734868-D545-924A-B571-826A36F48C26}"/>
              </a:ext>
            </a:extLst>
          </p:cNvPr>
          <p:cNvSpPr>
            <a:spLocks noGrp="1"/>
          </p:cNvSpPr>
          <p:nvPr>
            <p:ph type="sldNum" sz="quarter" idx="12"/>
          </p:nvPr>
        </p:nvSpPr>
        <p:spPr/>
        <p:txBody>
          <a:bodyPr/>
          <a:lstStyle/>
          <a:p>
            <a:fld id="{9E3EFB43-BEAF-4970-A06C-24B01B76FA99}" type="slidenum">
              <a:rPr lang="en-US" smtClean="0"/>
              <a:pPr/>
              <a:t>3</a:t>
            </a:fld>
            <a:endParaRPr lang="en-US"/>
          </a:p>
        </p:txBody>
      </p:sp>
    </p:spTree>
    <p:extLst>
      <p:ext uri="{BB962C8B-B14F-4D97-AF65-F5344CB8AC3E}">
        <p14:creationId xmlns:p14="http://schemas.microsoft.com/office/powerpoint/2010/main" val="2003690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4962B-AD57-0D41-90A2-AFE829171EC0}"/>
              </a:ext>
            </a:extLst>
          </p:cNvPr>
          <p:cNvSpPr>
            <a:spLocks noGrp="1"/>
          </p:cNvSpPr>
          <p:nvPr>
            <p:ph type="title"/>
          </p:nvPr>
        </p:nvSpPr>
        <p:spPr>
          <a:xfrm>
            <a:off x="424070" y="136525"/>
            <a:ext cx="8229600" cy="838200"/>
          </a:xfrm>
        </p:spPr>
        <p:txBody>
          <a:bodyPr/>
          <a:lstStyle/>
          <a:p>
            <a:r>
              <a:rPr lang="en-US" dirty="0"/>
              <a:t>Proposed Mechanisms</a:t>
            </a:r>
          </a:p>
        </p:txBody>
      </p:sp>
      <p:sp>
        <p:nvSpPr>
          <p:cNvPr id="4" name="Slide Number Placeholder 3">
            <a:extLst>
              <a:ext uri="{FF2B5EF4-FFF2-40B4-BE49-F238E27FC236}">
                <a16:creationId xmlns:a16="http://schemas.microsoft.com/office/drawing/2014/main" id="{5CC5D25D-D8AA-8742-BE98-9968D432A291}"/>
              </a:ext>
            </a:extLst>
          </p:cNvPr>
          <p:cNvSpPr>
            <a:spLocks noGrp="1"/>
          </p:cNvSpPr>
          <p:nvPr>
            <p:ph type="sldNum" sz="quarter" idx="12"/>
          </p:nvPr>
        </p:nvSpPr>
        <p:spPr/>
        <p:txBody>
          <a:bodyPr/>
          <a:lstStyle/>
          <a:p>
            <a:fld id="{9E3EFB43-BEAF-4970-A06C-24B01B76FA99}" type="slidenum">
              <a:rPr lang="en-US" smtClean="0"/>
              <a:pPr/>
              <a:t>4</a:t>
            </a:fld>
            <a:endParaRPr lang="en-US"/>
          </a:p>
        </p:txBody>
      </p:sp>
      <p:graphicFrame>
        <p:nvGraphicFramePr>
          <p:cNvPr id="7" name="Content Placeholder 6">
            <a:extLst>
              <a:ext uri="{FF2B5EF4-FFF2-40B4-BE49-F238E27FC236}">
                <a16:creationId xmlns:a16="http://schemas.microsoft.com/office/drawing/2014/main" id="{3BE9481C-7982-C94A-A52A-153111F114F1}"/>
              </a:ext>
            </a:extLst>
          </p:cNvPr>
          <p:cNvGraphicFramePr>
            <a:graphicFrameLocks noGrp="1"/>
          </p:cNvGraphicFramePr>
          <p:nvPr>
            <p:ph idx="1"/>
            <p:extLst>
              <p:ext uri="{D42A27DB-BD31-4B8C-83A1-F6EECF244321}">
                <p14:modId xmlns:p14="http://schemas.microsoft.com/office/powerpoint/2010/main" val="4162172934"/>
              </p:ext>
            </p:extLst>
          </p:nvPr>
        </p:nvGraphicFramePr>
        <p:xfrm>
          <a:off x="2668502" y="1166020"/>
          <a:ext cx="3740736" cy="4633964"/>
        </p:xfrm>
        <a:graphic>
          <a:graphicData uri="http://schemas.openxmlformats.org/drawingml/2006/table">
            <a:tbl>
              <a:tblPr>
                <a:tableStyleId>{5C22544A-7EE6-4342-B048-85BDC9FD1C3A}</a:tableStyleId>
              </a:tblPr>
              <a:tblGrid>
                <a:gridCol w="1374148">
                  <a:extLst>
                    <a:ext uri="{9D8B030D-6E8A-4147-A177-3AD203B41FA5}">
                      <a16:colId xmlns:a16="http://schemas.microsoft.com/office/drawing/2014/main" val="1261838570"/>
                    </a:ext>
                  </a:extLst>
                </a:gridCol>
                <a:gridCol w="2366588">
                  <a:extLst>
                    <a:ext uri="{9D8B030D-6E8A-4147-A177-3AD203B41FA5}">
                      <a16:colId xmlns:a16="http://schemas.microsoft.com/office/drawing/2014/main" val="2042449401"/>
                    </a:ext>
                  </a:extLst>
                </a:gridCol>
              </a:tblGrid>
              <a:tr h="207213">
                <a:tc>
                  <a:txBody>
                    <a:bodyPr/>
                    <a:lstStyle/>
                    <a:p>
                      <a:pPr algn="l" fontAlgn="t"/>
                      <a:r>
                        <a:rPr lang="en-US" sz="1200" u="none" strike="noStrike">
                          <a:effectLst/>
                        </a:rPr>
                        <a:t>Mutant/Control</a:t>
                      </a:r>
                      <a:endParaRPr lang="en-US" sz="1200" b="1" i="0" u="none" strike="noStrike">
                        <a:solidFill>
                          <a:srgbClr val="FFFFFF"/>
                        </a:solidFill>
                        <a:effectLst/>
                        <a:latin typeface="Arial" panose="020B0604020202020204" pitchFamily="34" charset="0"/>
                      </a:endParaRPr>
                    </a:p>
                  </a:txBody>
                  <a:tcPr marL="8179" marR="8179" marT="8179" marB="0"/>
                </a:tc>
                <a:tc>
                  <a:txBody>
                    <a:bodyPr/>
                    <a:lstStyle/>
                    <a:p>
                      <a:pPr algn="l" fontAlgn="t"/>
                      <a:r>
                        <a:rPr lang="en-US" sz="1200" u="none" strike="noStrike">
                          <a:effectLst/>
                        </a:rPr>
                        <a:t>Idea</a:t>
                      </a:r>
                      <a:endParaRPr lang="en-US" sz="1200" b="1" i="0" u="none" strike="noStrike">
                        <a:solidFill>
                          <a:srgbClr val="FFFFFF"/>
                        </a:solidFill>
                        <a:effectLst/>
                        <a:latin typeface="Arial" panose="020B0604020202020204" pitchFamily="34" charset="0"/>
                      </a:endParaRPr>
                    </a:p>
                  </a:txBody>
                  <a:tcPr marL="8179" marR="8179" marT="8179" marB="0"/>
                </a:tc>
                <a:extLst>
                  <a:ext uri="{0D108BD9-81ED-4DB2-BD59-A6C34878D82A}">
                    <a16:rowId xmlns:a16="http://schemas.microsoft.com/office/drawing/2014/main" val="1225400282"/>
                  </a:ext>
                </a:extLst>
              </a:tr>
              <a:tr h="174495">
                <a:tc>
                  <a:txBody>
                    <a:bodyPr/>
                    <a:lstStyle/>
                    <a:p>
                      <a:pPr algn="l" rtl="0" fontAlgn="ctr"/>
                      <a:r>
                        <a:rPr lang="en-US" sz="900" u="none" strike="noStrike">
                          <a:effectLst/>
                        </a:rPr>
                        <a:t>Control</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rtl="0" fontAlgn="ctr"/>
                      <a:endParaRPr lang="en-US" sz="900" b="0" i="0" u="none" strike="noStrike">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2181060475"/>
                  </a:ext>
                </a:extLst>
              </a:tr>
              <a:tr h="250836">
                <a:tc>
                  <a:txBody>
                    <a:bodyPr/>
                    <a:lstStyle/>
                    <a:p>
                      <a:pPr algn="l" rtl="0" fontAlgn="ctr"/>
                      <a:r>
                        <a:rPr lang="en-US" sz="900" u="none" strike="noStrike">
                          <a:effectLst/>
                        </a:rPr>
                        <a:t>Control Whole Spike</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rtl="0" fontAlgn="ctr"/>
                      <a:endParaRPr lang="en-US" sz="900" b="0" i="0" u="none" strike="noStrike">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569657492"/>
                  </a:ext>
                </a:extLst>
              </a:tr>
              <a:tr h="250836">
                <a:tc>
                  <a:txBody>
                    <a:bodyPr/>
                    <a:lstStyle/>
                    <a:p>
                      <a:pPr algn="l" rtl="0" fontAlgn="ctr"/>
                      <a:r>
                        <a:rPr lang="en-US" sz="900" u="none" strike="noStrike">
                          <a:effectLst/>
                        </a:rPr>
                        <a:t>D420E</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fontAlgn="b"/>
                      <a:r>
                        <a:rPr lang="en-US" sz="900" u="none" strike="noStrike">
                          <a:effectLst/>
                        </a:rPr>
                        <a:t>acid to acid: one extra carbon = sterics?</a:t>
                      </a:r>
                      <a:endParaRPr lang="en-US" sz="900" b="0" i="0" u="none" strike="noStrike">
                        <a:solidFill>
                          <a:srgbClr val="000000"/>
                        </a:solidFill>
                        <a:effectLst/>
                        <a:latin typeface="Arial" panose="020B0604020202020204" pitchFamily="34" charset="0"/>
                      </a:endParaRPr>
                    </a:p>
                  </a:txBody>
                  <a:tcPr marL="8179" marR="8179" marT="8179" marB="0" anchor="b"/>
                </a:tc>
                <a:extLst>
                  <a:ext uri="{0D108BD9-81ED-4DB2-BD59-A6C34878D82A}">
                    <a16:rowId xmlns:a16="http://schemas.microsoft.com/office/drawing/2014/main" val="4121870579"/>
                  </a:ext>
                </a:extLst>
              </a:tr>
              <a:tr h="174495">
                <a:tc>
                  <a:txBody>
                    <a:bodyPr/>
                    <a:lstStyle/>
                    <a:p>
                      <a:pPr algn="l" rtl="0" fontAlgn="ctr"/>
                      <a:r>
                        <a:rPr lang="en-US" sz="900" u="none" strike="noStrike" dirty="0">
                          <a:effectLst/>
                        </a:rPr>
                        <a:t>D420K</a:t>
                      </a:r>
                      <a:endParaRPr lang="en-US" sz="900" b="0" i="0" u="none" strike="noStrike" dirty="0">
                        <a:solidFill>
                          <a:srgbClr val="000000"/>
                        </a:solidFill>
                        <a:effectLst/>
                        <a:latin typeface="Arial" panose="020B0604020202020204" pitchFamily="34" charset="0"/>
                      </a:endParaRPr>
                    </a:p>
                  </a:txBody>
                  <a:tcPr marL="8179" marR="8179" marT="8179" marB="0" anchor="ctr"/>
                </a:tc>
                <a:tc>
                  <a:txBody>
                    <a:bodyPr/>
                    <a:lstStyle/>
                    <a:p>
                      <a:pPr algn="l" fontAlgn="b"/>
                      <a:r>
                        <a:rPr lang="en-US" sz="900" u="none" strike="noStrike">
                          <a:effectLst/>
                        </a:rPr>
                        <a:t>neg to positive: charge = electrostatics?</a:t>
                      </a:r>
                      <a:endParaRPr lang="en-US" sz="900" b="0" i="0" u="none" strike="noStrike">
                        <a:solidFill>
                          <a:srgbClr val="000000"/>
                        </a:solidFill>
                        <a:effectLst/>
                        <a:latin typeface="Arial" panose="020B0604020202020204" pitchFamily="34" charset="0"/>
                      </a:endParaRPr>
                    </a:p>
                  </a:txBody>
                  <a:tcPr marL="8179" marR="8179" marT="8179" marB="0" anchor="b"/>
                </a:tc>
                <a:extLst>
                  <a:ext uri="{0D108BD9-81ED-4DB2-BD59-A6C34878D82A}">
                    <a16:rowId xmlns:a16="http://schemas.microsoft.com/office/drawing/2014/main" val="1689415481"/>
                  </a:ext>
                </a:extLst>
              </a:tr>
              <a:tr h="250836">
                <a:tc>
                  <a:txBody>
                    <a:bodyPr/>
                    <a:lstStyle/>
                    <a:p>
                      <a:pPr algn="l" rtl="0" fontAlgn="ctr"/>
                      <a:r>
                        <a:rPr lang="en-US" sz="900" u="none" strike="noStrike">
                          <a:effectLst/>
                        </a:rPr>
                        <a:t>E484K</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fontAlgn="b"/>
                      <a:r>
                        <a:rPr lang="en-US" sz="900" u="none" strike="noStrike">
                          <a:effectLst/>
                        </a:rPr>
                        <a:t>neg to positive: charge = electrostatics?</a:t>
                      </a:r>
                      <a:endParaRPr lang="en-US" sz="900" b="0" i="0" u="none" strike="noStrike">
                        <a:solidFill>
                          <a:srgbClr val="000000"/>
                        </a:solidFill>
                        <a:effectLst/>
                        <a:latin typeface="Arial" panose="020B0604020202020204" pitchFamily="34" charset="0"/>
                      </a:endParaRPr>
                    </a:p>
                  </a:txBody>
                  <a:tcPr marL="8179" marR="8179" marT="8179" marB="0" anchor="b"/>
                </a:tc>
                <a:extLst>
                  <a:ext uri="{0D108BD9-81ED-4DB2-BD59-A6C34878D82A}">
                    <a16:rowId xmlns:a16="http://schemas.microsoft.com/office/drawing/2014/main" val="1202343211"/>
                  </a:ext>
                </a:extLst>
              </a:tr>
              <a:tr h="654356">
                <a:tc>
                  <a:txBody>
                    <a:bodyPr/>
                    <a:lstStyle/>
                    <a:p>
                      <a:pPr algn="l" rtl="0" fontAlgn="ctr"/>
                      <a:r>
                        <a:rPr lang="en-US" sz="900" u="none" strike="noStrike">
                          <a:effectLst/>
                        </a:rPr>
                        <a:t>E484N</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rtl="0" fontAlgn="ctr"/>
                      <a:r>
                        <a:rPr lang="en-US" sz="900" u="none" strike="noStrike">
                          <a:effectLst/>
                        </a:rPr>
                        <a:t>N has one less carbon and an amine group instead of oygen - is Q just as good of an escape mutant (if it isn't the carbon has a role)</a:t>
                      </a:r>
                      <a:endParaRPr lang="en-US" sz="900" b="0" i="0" u="none" strike="noStrike">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3740256672"/>
                  </a:ext>
                </a:extLst>
              </a:tr>
              <a:tr h="250836">
                <a:tc>
                  <a:txBody>
                    <a:bodyPr/>
                    <a:lstStyle/>
                    <a:p>
                      <a:pPr algn="l" rtl="0" fontAlgn="ctr"/>
                      <a:r>
                        <a:rPr lang="en-US" sz="900" u="none" strike="noStrike">
                          <a:effectLst/>
                        </a:rPr>
                        <a:t>I358F</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rtl="0" fontAlgn="ctr"/>
                      <a:r>
                        <a:rPr lang="en-US" sz="900" u="none" strike="noStrike">
                          <a:effectLst/>
                        </a:rPr>
                        <a:t>carbon chain to ring = sterics? </a:t>
                      </a:r>
                      <a:endParaRPr lang="en-US" sz="900" b="0" i="0" u="none" strike="noStrike">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2185876975"/>
                  </a:ext>
                </a:extLst>
              </a:tr>
              <a:tr h="250836">
                <a:tc>
                  <a:txBody>
                    <a:bodyPr/>
                    <a:lstStyle/>
                    <a:p>
                      <a:pPr algn="l" rtl="0" fontAlgn="ctr"/>
                      <a:r>
                        <a:rPr lang="en-US" sz="900" u="none" strike="noStrike">
                          <a:effectLst/>
                        </a:rPr>
                        <a:t>K417D</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rtl="0" fontAlgn="ctr"/>
                      <a:r>
                        <a:rPr lang="en-US" sz="900" u="none" strike="noStrike">
                          <a:effectLst/>
                        </a:rPr>
                        <a:t>positive to neg: charge = electrostatics? </a:t>
                      </a:r>
                      <a:endParaRPr lang="en-US" sz="900" b="0" i="0" u="none" strike="noStrike">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225378202"/>
                  </a:ext>
                </a:extLst>
              </a:tr>
              <a:tr h="327178">
                <a:tc>
                  <a:txBody>
                    <a:bodyPr/>
                    <a:lstStyle/>
                    <a:p>
                      <a:pPr algn="l" rtl="0" fontAlgn="ctr"/>
                      <a:r>
                        <a:rPr lang="en-US" sz="900" u="none" strike="noStrike">
                          <a:effectLst/>
                        </a:rPr>
                        <a:t>K417I</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rtl="0" fontAlgn="ctr"/>
                      <a:r>
                        <a:rPr lang="en-US" sz="900" u="none" strike="noStrike">
                          <a:effectLst/>
                        </a:rPr>
                        <a:t>charge to hydrophobic: interaction with water? </a:t>
                      </a:r>
                      <a:endParaRPr lang="en-US" sz="900" b="0" i="0" u="none" strike="noStrike">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3562969241"/>
                  </a:ext>
                </a:extLst>
              </a:tr>
              <a:tr h="327178">
                <a:tc>
                  <a:txBody>
                    <a:bodyPr/>
                    <a:lstStyle/>
                    <a:p>
                      <a:pPr algn="l" rtl="0" fontAlgn="ctr"/>
                      <a:r>
                        <a:rPr lang="en-US" sz="900" u="none" strike="noStrike">
                          <a:effectLst/>
                        </a:rPr>
                        <a:t>K417M</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rtl="0" fontAlgn="ctr"/>
                      <a:r>
                        <a:rPr lang="en-US" sz="900" u="none" strike="noStrike">
                          <a:effectLst/>
                        </a:rPr>
                        <a:t>charge to hydrophobic: interaction with water? </a:t>
                      </a:r>
                      <a:endParaRPr lang="en-US" sz="900" b="0" i="0" u="none" strike="noStrike">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2316702736"/>
                  </a:ext>
                </a:extLst>
              </a:tr>
              <a:tr h="327178">
                <a:tc>
                  <a:txBody>
                    <a:bodyPr/>
                    <a:lstStyle/>
                    <a:p>
                      <a:pPr algn="l" rtl="0" fontAlgn="ctr"/>
                      <a:r>
                        <a:rPr lang="en-US" sz="900" u="none" strike="noStrike">
                          <a:effectLst/>
                        </a:rPr>
                        <a:t>K417N</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rtl="0" fontAlgn="ctr"/>
                      <a:r>
                        <a:rPr lang="en-US" sz="900" u="none" strike="noStrike">
                          <a:effectLst/>
                        </a:rPr>
                        <a:t>added oxygen and shorter chain - not interacting with water the same way</a:t>
                      </a:r>
                      <a:endParaRPr lang="en-US" sz="900" b="0" i="0" u="none" strike="noStrike">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1297269407"/>
                  </a:ext>
                </a:extLst>
              </a:tr>
              <a:tr h="327178">
                <a:tc>
                  <a:txBody>
                    <a:bodyPr/>
                    <a:lstStyle/>
                    <a:p>
                      <a:pPr algn="l" rtl="0" fontAlgn="ctr"/>
                      <a:r>
                        <a:rPr lang="en-US" sz="900" u="none" strike="noStrike">
                          <a:effectLst/>
                        </a:rPr>
                        <a:t>K417P</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rtl="0" fontAlgn="ctr"/>
                      <a:r>
                        <a:rPr lang="en-US" sz="900" u="none" strike="noStrike">
                          <a:effectLst/>
                        </a:rPr>
                        <a:t>now a ring and much different nitrogen configuration - water</a:t>
                      </a:r>
                      <a:endParaRPr lang="en-US" sz="900" b="0" i="0" u="none" strike="noStrike">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2409664672"/>
                  </a:ext>
                </a:extLst>
              </a:tr>
              <a:tr h="250836">
                <a:tc>
                  <a:txBody>
                    <a:bodyPr/>
                    <a:lstStyle/>
                    <a:p>
                      <a:pPr algn="l" rtl="0" fontAlgn="ctr"/>
                      <a:r>
                        <a:rPr lang="en-US" sz="900" u="none" strike="noStrike">
                          <a:effectLst/>
                        </a:rPr>
                        <a:t>N501Y</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rtl="0" fontAlgn="ctr"/>
                      <a:r>
                        <a:rPr lang="en-US" sz="900" u="none" strike="noStrike">
                          <a:effectLst/>
                        </a:rPr>
                        <a:t>polar to hydrophobic - water</a:t>
                      </a:r>
                      <a:endParaRPr lang="en-US" sz="900" b="0" i="0" u="none" strike="noStrike">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732996371"/>
                  </a:ext>
                </a:extLst>
              </a:tr>
              <a:tr h="174495">
                <a:tc>
                  <a:txBody>
                    <a:bodyPr/>
                    <a:lstStyle/>
                    <a:p>
                      <a:pPr algn="l" rtl="0" fontAlgn="ctr"/>
                      <a:r>
                        <a:rPr lang="en-US" sz="900" u="none" strike="noStrike" dirty="0">
                          <a:effectLst/>
                        </a:rPr>
                        <a:t>Y421H</a:t>
                      </a:r>
                      <a:endParaRPr lang="en-US" sz="900" b="0" i="0" u="none" strike="noStrike" dirty="0">
                        <a:solidFill>
                          <a:srgbClr val="000000"/>
                        </a:solidFill>
                        <a:effectLst/>
                        <a:latin typeface="Arial" panose="020B0604020202020204" pitchFamily="34" charset="0"/>
                      </a:endParaRPr>
                    </a:p>
                  </a:txBody>
                  <a:tcPr marL="8179" marR="8179" marT="8179" marB="0" anchor="ctr"/>
                </a:tc>
                <a:tc>
                  <a:txBody>
                    <a:bodyPr/>
                    <a:lstStyle/>
                    <a:p>
                      <a:pPr algn="l" rtl="0" fontAlgn="ctr"/>
                      <a:r>
                        <a:rPr lang="en-US" sz="900" u="none" strike="noStrike" dirty="0">
                          <a:effectLst/>
                        </a:rPr>
                        <a:t>both rings oxygen to nitrogen? Charge?  *Can’t make H20+ (electrostatic driving force) </a:t>
                      </a:r>
                      <a:endParaRPr lang="en-US" sz="900" b="0" i="0" u="none" strike="noStrike" dirty="0">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3837624632"/>
                  </a:ext>
                </a:extLst>
              </a:tr>
              <a:tr h="327178">
                <a:tc>
                  <a:txBody>
                    <a:bodyPr/>
                    <a:lstStyle/>
                    <a:p>
                      <a:pPr algn="l" rtl="0" fontAlgn="ctr"/>
                      <a:r>
                        <a:rPr lang="en-US" sz="900" u="none" strike="noStrike" dirty="0">
                          <a:effectLst/>
                        </a:rPr>
                        <a:t>Y421N</a:t>
                      </a:r>
                      <a:endParaRPr lang="en-US" sz="900" b="0" i="0" u="none" strike="noStrike" dirty="0">
                        <a:solidFill>
                          <a:srgbClr val="000000"/>
                        </a:solidFill>
                        <a:effectLst/>
                        <a:latin typeface="Arial" panose="020B0604020202020204" pitchFamily="34" charset="0"/>
                      </a:endParaRPr>
                    </a:p>
                  </a:txBody>
                  <a:tcPr marL="8179" marR="8179" marT="8179" marB="0" anchor="ctr"/>
                </a:tc>
                <a:tc>
                  <a:txBody>
                    <a:bodyPr/>
                    <a:lstStyle/>
                    <a:p>
                      <a:pPr algn="l" rtl="0" fontAlgn="ctr"/>
                      <a:r>
                        <a:rPr lang="en-US" sz="900" u="none" strike="noStrike" dirty="0">
                          <a:effectLst/>
                        </a:rPr>
                        <a:t>oxygen to nitrogen - similar to H minus ring? </a:t>
                      </a:r>
                      <a:endParaRPr lang="en-US" sz="900" b="0" i="0" u="none" strike="noStrike" dirty="0">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1756364870"/>
                  </a:ext>
                </a:extLst>
              </a:tr>
            </a:tbl>
          </a:graphicData>
        </a:graphic>
      </p:graphicFrame>
    </p:spTree>
    <p:extLst>
      <p:ext uri="{BB962C8B-B14F-4D97-AF65-F5344CB8AC3E}">
        <p14:creationId xmlns:p14="http://schemas.microsoft.com/office/powerpoint/2010/main" val="2149057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DC939-B9B6-8840-9E0C-8BCD6C5D85AD}"/>
              </a:ext>
            </a:extLst>
          </p:cNvPr>
          <p:cNvSpPr>
            <a:spLocks noGrp="1"/>
          </p:cNvSpPr>
          <p:nvPr>
            <p:ph type="title"/>
          </p:nvPr>
        </p:nvSpPr>
        <p:spPr/>
        <p:txBody>
          <a:bodyPr/>
          <a:lstStyle/>
          <a:p>
            <a:r>
              <a:rPr lang="en-US" dirty="0"/>
              <a:t>Mechanisms From Watching</a:t>
            </a:r>
          </a:p>
        </p:txBody>
      </p:sp>
      <p:sp>
        <p:nvSpPr>
          <p:cNvPr id="4" name="Slide Number Placeholder 3">
            <a:extLst>
              <a:ext uri="{FF2B5EF4-FFF2-40B4-BE49-F238E27FC236}">
                <a16:creationId xmlns:a16="http://schemas.microsoft.com/office/drawing/2014/main" id="{8F8CC4A5-9E43-D74C-A1F3-BC6A3B27127D}"/>
              </a:ext>
            </a:extLst>
          </p:cNvPr>
          <p:cNvSpPr>
            <a:spLocks noGrp="1"/>
          </p:cNvSpPr>
          <p:nvPr>
            <p:ph type="sldNum" sz="quarter" idx="12"/>
          </p:nvPr>
        </p:nvSpPr>
        <p:spPr/>
        <p:txBody>
          <a:bodyPr/>
          <a:lstStyle/>
          <a:p>
            <a:fld id="{9E3EFB43-BEAF-4970-A06C-24B01B76FA99}" type="slidenum">
              <a:rPr lang="en-US" smtClean="0"/>
              <a:pPr/>
              <a:t>5</a:t>
            </a:fld>
            <a:endParaRPr lang="en-US"/>
          </a:p>
        </p:txBody>
      </p:sp>
      <p:graphicFrame>
        <p:nvGraphicFramePr>
          <p:cNvPr id="5" name="Table 4">
            <a:extLst>
              <a:ext uri="{FF2B5EF4-FFF2-40B4-BE49-F238E27FC236}">
                <a16:creationId xmlns:a16="http://schemas.microsoft.com/office/drawing/2014/main" id="{17C06240-5A1F-094D-9A58-154A433A251C}"/>
              </a:ext>
            </a:extLst>
          </p:cNvPr>
          <p:cNvGraphicFramePr>
            <a:graphicFrameLocks noGrp="1"/>
          </p:cNvGraphicFramePr>
          <p:nvPr/>
        </p:nvGraphicFramePr>
        <p:xfrm>
          <a:off x="2586038" y="1166813"/>
          <a:ext cx="3972951" cy="4525964"/>
        </p:xfrm>
        <a:graphic>
          <a:graphicData uri="http://schemas.openxmlformats.org/drawingml/2006/table">
            <a:tbl>
              <a:tblPr>
                <a:tableStyleId>{5C22544A-7EE6-4342-B048-85BDC9FD1C3A}</a:tableStyleId>
              </a:tblPr>
              <a:tblGrid>
                <a:gridCol w="916416">
                  <a:extLst>
                    <a:ext uri="{9D8B030D-6E8A-4147-A177-3AD203B41FA5}">
                      <a16:colId xmlns:a16="http://schemas.microsoft.com/office/drawing/2014/main" val="3960241156"/>
                    </a:ext>
                  </a:extLst>
                </a:gridCol>
                <a:gridCol w="2656513">
                  <a:extLst>
                    <a:ext uri="{9D8B030D-6E8A-4147-A177-3AD203B41FA5}">
                      <a16:colId xmlns:a16="http://schemas.microsoft.com/office/drawing/2014/main" val="3661265923"/>
                    </a:ext>
                  </a:extLst>
                </a:gridCol>
                <a:gridCol w="400022">
                  <a:extLst>
                    <a:ext uri="{9D8B030D-6E8A-4147-A177-3AD203B41FA5}">
                      <a16:colId xmlns:a16="http://schemas.microsoft.com/office/drawing/2014/main" val="2347994581"/>
                    </a:ext>
                  </a:extLst>
                </a:gridCol>
              </a:tblGrid>
              <a:tr h="138253">
                <a:tc>
                  <a:txBody>
                    <a:bodyPr/>
                    <a:lstStyle/>
                    <a:p>
                      <a:pPr algn="l" fontAlgn="t"/>
                      <a:r>
                        <a:rPr lang="en-US" sz="800" u="none" strike="noStrike">
                          <a:effectLst/>
                        </a:rPr>
                        <a:t>Mutant/Control</a:t>
                      </a:r>
                      <a:endParaRPr lang="en-US" sz="800" b="1" i="0" u="none" strike="noStrike">
                        <a:solidFill>
                          <a:srgbClr val="FFFFFF"/>
                        </a:solidFill>
                        <a:effectLst/>
                        <a:latin typeface="Arial" panose="020B0604020202020204" pitchFamily="34" charset="0"/>
                      </a:endParaRPr>
                    </a:p>
                  </a:txBody>
                  <a:tcPr marL="5457" marR="5457" marT="5457" marB="0"/>
                </a:tc>
                <a:tc>
                  <a:txBody>
                    <a:bodyPr/>
                    <a:lstStyle/>
                    <a:p>
                      <a:pPr algn="l" rtl="0" fontAlgn="ctr"/>
                      <a:r>
                        <a:rPr lang="en-US" sz="800" u="none" strike="noStrike">
                          <a:effectLst/>
                        </a:rPr>
                        <a:t>12-1</a:t>
                      </a:r>
                      <a:endParaRPr lang="en-US" sz="800" b="1" i="0" u="none" strike="noStrike">
                        <a:solidFill>
                          <a:srgbClr val="FFFFFF"/>
                        </a:solidFill>
                        <a:effectLst/>
                        <a:latin typeface="Arial" panose="020B0604020202020204" pitchFamily="34" charset="0"/>
                      </a:endParaRPr>
                    </a:p>
                  </a:txBody>
                  <a:tcPr marL="5457" marR="5457" marT="5457" marB="0" anchor="ctr"/>
                </a:tc>
                <a:tc>
                  <a:txBody>
                    <a:bodyPr/>
                    <a:lstStyle/>
                    <a:p>
                      <a:pPr algn="l" rtl="0" fontAlgn="ctr"/>
                      <a:r>
                        <a:rPr lang="en-US" sz="800" u="none" strike="noStrike">
                          <a:effectLst/>
                        </a:rPr>
                        <a:t>12-3</a:t>
                      </a:r>
                      <a:endParaRPr lang="en-US" sz="800" b="1" i="0" u="none" strike="noStrike">
                        <a:solidFill>
                          <a:srgbClr val="FFFFFF"/>
                        </a:solidFill>
                        <a:effectLst/>
                        <a:latin typeface="Arial" panose="020B0604020202020204" pitchFamily="34" charset="0"/>
                      </a:endParaRPr>
                    </a:p>
                  </a:txBody>
                  <a:tcPr marL="5457" marR="5457" marT="5457" marB="0" anchor="ctr"/>
                </a:tc>
                <a:extLst>
                  <a:ext uri="{0D108BD9-81ED-4DB2-BD59-A6C34878D82A}">
                    <a16:rowId xmlns:a16="http://schemas.microsoft.com/office/drawing/2014/main" val="1411959639"/>
                  </a:ext>
                </a:extLst>
              </a:tr>
              <a:tr h="545735">
                <a:tc>
                  <a:txBody>
                    <a:bodyPr/>
                    <a:lstStyle/>
                    <a:p>
                      <a:pPr algn="l" rtl="0" fontAlgn="ctr"/>
                      <a:r>
                        <a:rPr lang="en-US" sz="600" u="none" strike="noStrike">
                          <a:effectLst/>
                        </a:rPr>
                        <a:t>Control</a:t>
                      </a:r>
                      <a:endParaRPr lang="en-US" sz="600" b="0" i="0" u="none" strike="noStrike">
                        <a:solidFill>
                          <a:srgbClr val="000000"/>
                        </a:solidFill>
                        <a:effectLst/>
                        <a:latin typeface="Arial" panose="020B0604020202020204" pitchFamily="34" charset="0"/>
                      </a:endParaRPr>
                    </a:p>
                  </a:txBody>
                  <a:tcPr marL="5457" marR="5457" marT="5457" marB="0" anchor="ctr"/>
                </a:tc>
                <a:tc>
                  <a:txBody>
                    <a:bodyPr/>
                    <a:lstStyle/>
                    <a:p>
                      <a:pPr algn="l" rtl="0" fontAlgn="ctr"/>
                      <a:r>
                        <a:rPr lang="en-US" sz="600" u="none" strike="noStrike">
                          <a:effectLst/>
                        </a:rPr>
                        <a:t>There is some space between the antibody and RBD. Resid 417 is more central while 420 and 421 are off to the side. The centrality of 417 in addition to the strong influence for polar/apolar groups depending on the antibody suggests that the water location and strength of interaction is key in influencing the way the antibody interacts with the antigen.</a:t>
                      </a:r>
                      <a:endParaRPr lang="en-US" sz="600" b="0" i="0" u="none" strike="noStrike">
                        <a:solidFill>
                          <a:srgbClr val="000000"/>
                        </a:solidFill>
                        <a:effectLst/>
                        <a:latin typeface="Arial" panose="020B0604020202020204" pitchFamily="34" charset="0"/>
                      </a:endParaRPr>
                    </a:p>
                  </a:txBody>
                  <a:tcPr marL="5457" marR="5457" marT="5457" marB="0" anchor="ctr"/>
                </a:tc>
                <a:tc>
                  <a:txBody>
                    <a:bodyPr/>
                    <a:lstStyle/>
                    <a:p>
                      <a:pPr algn="l" rtl="0" fontAlgn="ctr"/>
                      <a:r>
                        <a:rPr lang="en-US" sz="600" u="none" strike="noStrike">
                          <a:effectLst/>
                        </a:rPr>
                        <a:t>whole</a:t>
                      </a:r>
                      <a:endParaRPr lang="en-US" sz="600" b="0" i="0" u="none" strike="noStrike">
                        <a:solidFill>
                          <a:srgbClr val="000000"/>
                        </a:solidFill>
                        <a:effectLst/>
                        <a:latin typeface="Arial" panose="020B0604020202020204" pitchFamily="34" charset="0"/>
                      </a:endParaRPr>
                    </a:p>
                  </a:txBody>
                  <a:tcPr marL="5457" marR="5457" marT="5457" marB="0" anchor="ctr"/>
                </a:tc>
                <a:extLst>
                  <a:ext uri="{0D108BD9-81ED-4DB2-BD59-A6C34878D82A}">
                    <a16:rowId xmlns:a16="http://schemas.microsoft.com/office/drawing/2014/main" val="3516295704"/>
                  </a:ext>
                </a:extLst>
              </a:tr>
              <a:tr h="167359">
                <a:tc>
                  <a:txBody>
                    <a:bodyPr/>
                    <a:lstStyle/>
                    <a:p>
                      <a:pPr algn="l" rtl="0" fontAlgn="ctr"/>
                      <a:r>
                        <a:rPr lang="en-US" sz="600" u="none" strike="noStrike">
                          <a:effectLst/>
                        </a:rPr>
                        <a:t>Control Whole Spike</a:t>
                      </a:r>
                      <a:endParaRPr lang="en-US" sz="600" b="0" i="0" u="none" strike="noStrike">
                        <a:solidFill>
                          <a:srgbClr val="000000"/>
                        </a:solidFill>
                        <a:effectLst/>
                        <a:latin typeface="Arial" panose="020B0604020202020204" pitchFamily="34" charset="0"/>
                      </a:endParaRPr>
                    </a:p>
                  </a:txBody>
                  <a:tcPr marL="5457" marR="5457" marT="5457" marB="0" anchor="ctr"/>
                </a:tc>
                <a:tc>
                  <a:txBody>
                    <a:bodyPr/>
                    <a:lstStyle/>
                    <a:p>
                      <a:pPr algn="l" rtl="0" fontAlgn="ctr"/>
                      <a:endParaRPr lang="en-US" sz="600" b="0" i="0" u="none" strike="noStrike">
                        <a:solidFill>
                          <a:srgbClr val="000000"/>
                        </a:solidFill>
                        <a:effectLst/>
                        <a:latin typeface="Arial" panose="020B0604020202020204" pitchFamily="34" charset="0"/>
                      </a:endParaRPr>
                    </a:p>
                  </a:txBody>
                  <a:tcPr marL="5457" marR="5457" marT="5457" marB="0" anchor="ctr"/>
                </a:tc>
                <a:tc>
                  <a:txBody>
                    <a:bodyPr/>
                    <a:lstStyle/>
                    <a:p>
                      <a:pPr algn="l" rtl="0" fontAlgn="ctr"/>
                      <a:endParaRPr lang="en-US" sz="600" b="0" i="0" u="none" strike="noStrike">
                        <a:solidFill>
                          <a:srgbClr val="000000"/>
                        </a:solidFill>
                        <a:effectLst/>
                        <a:latin typeface="Arial" panose="020B0604020202020204" pitchFamily="34" charset="0"/>
                      </a:endParaRPr>
                    </a:p>
                  </a:txBody>
                  <a:tcPr marL="5457" marR="5457" marT="5457" marB="0" anchor="ctr"/>
                </a:tc>
                <a:extLst>
                  <a:ext uri="{0D108BD9-81ED-4DB2-BD59-A6C34878D82A}">
                    <a16:rowId xmlns:a16="http://schemas.microsoft.com/office/drawing/2014/main" val="610858842"/>
                  </a:ext>
                </a:extLst>
              </a:tr>
              <a:tr h="167359">
                <a:tc>
                  <a:txBody>
                    <a:bodyPr/>
                    <a:lstStyle/>
                    <a:p>
                      <a:pPr algn="l" rtl="0" fontAlgn="ctr"/>
                      <a:r>
                        <a:rPr lang="en-US" sz="600" u="none" strike="noStrike">
                          <a:effectLst/>
                        </a:rPr>
                        <a:t>D420E</a:t>
                      </a:r>
                      <a:endParaRPr lang="en-US" sz="600" b="0" i="0" u="none" strike="noStrike">
                        <a:solidFill>
                          <a:srgbClr val="000000"/>
                        </a:solidFill>
                        <a:effectLst/>
                        <a:latin typeface="Arial" panose="020B0604020202020204" pitchFamily="34" charset="0"/>
                      </a:endParaRPr>
                    </a:p>
                  </a:txBody>
                  <a:tcPr marL="5457" marR="5457" marT="5457" marB="0" anchor="ctr"/>
                </a:tc>
                <a:tc>
                  <a:txBody>
                    <a:bodyPr/>
                    <a:lstStyle/>
                    <a:p>
                      <a:pPr algn="l" rtl="0" fontAlgn="ctr"/>
                      <a:r>
                        <a:rPr lang="en-US" sz="600" u="none" strike="noStrike">
                          <a:effectLst/>
                        </a:rPr>
                        <a:t>whole</a:t>
                      </a:r>
                      <a:endParaRPr lang="en-US" sz="600" b="0" i="0" u="none" strike="noStrike">
                        <a:solidFill>
                          <a:srgbClr val="000000"/>
                        </a:solidFill>
                        <a:effectLst/>
                        <a:latin typeface="Arial" panose="020B0604020202020204" pitchFamily="34" charset="0"/>
                      </a:endParaRPr>
                    </a:p>
                  </a:txBody>
                  <a:tcPr marL="5457" marR="5457" marT="5457" marB="0" anchor="ctr"/>
                </a:tc>
                <a:tc>
                  <a:txBody>
                    <a:bodyPr/>
                    <a:lstStyle/>
                    <a:p>
                      <a:pPr algn="l" rtl="0" fontAlgn="ctr"/>
                      <a:r>
                        <a:rPr lang="en-US" sz="600" u="none" strike="noStrike">
                          <a:effectLst/>
                        </a:rPr>
                        <a:t>whole</a:t>
                      </a:r>
                      <a:endParaRPr lang="en-US" sz="600" b="0" i="0" u="none" strike="noStrike">
                        <a:solidFill>
                          <a:srgbClr val="000000"/>
                        </a:solidFill>
                        <a:effectLst/>
                        <a:latin typeface="Arial" panose="020B0604020202020204" pitchFamily="34" charset="0"/>
                      </a:endParaRPr>
                    </a:p>
                  </a:txBody>
                  <a:tcPr marL="5457" marR="5457" marT="5457" marB="0" anchor="ctr"/>
                </a:tc>
                <a:extLst>
                  <a:ext uri="{0D108BD9-81ED-4DB2-BD59-A6C34878D82A}">
                    <a16:rowId xmlns:a16="http://schemas.microsoft.com/office/drawing/2014/main" val="2384072202"/>
                  </a:ext>
                </a:extLst>
              </a:tr>
              <a:tr h="545735">
                <a:tc>
                  <a:txBody>
                    <a:bodyPr/>
                    <a:lstStyle/>
                    <a:p>
                      <a:pPr algn="l" rtl="0" fontAlgn="ctr"/>
                      <a:r>
                        <a:rPr lang="en-US" sz="600" u="none" strike="noStrike">
                          <a:effectLst/>
                        </a:rPr>
                        <a:t>D420K</a:t>
                      </a:r>
                      <a:endParaRPr lang="en-US" sz="600" b="0" i="0" u="none" strike="noStrike">
                        <a:solidFill>
                          <a:srgbClr val="000000"/>
                        </a:solidFill>
                        <a:effectLst/>
                        <a:latin typeface="Arial" panose="020B0604020202020204" pitchFamily="34" charset="0"/>
                      </a:endParaRPr>
                    </a:p>
                  </a:txBody>
                  <a:tcPr marL="5457" marR="5457" marT="5457" marB="0" anchor="ctr"/>
                </a:tc>
                <a:tc>
                  <a:txBody>
                    <a:bodyPr/>
                    <a:lstStyle/>
                    <a:p>
                      <a:pPr algn="l" rtl="0" fontAlgn="ctr"/>
                      <a:r>
                        <a:rPr lang="en-US" sz="600" u="none" strike="noStrike">
                          <a:effectLst/>
                        </a:rPr>
                        <a:t>The negatively charged acid tail interacted with resid 56 (SER). This residue was searching for a point of contact on the RBD when the mutation occured. The lysine is unable to form this connection due to it's nitrogren group and therefore, there is no point of contact between the antibody and antigen at this location. </a:t>
                      </a:r>
                      <a:endParaRPr lang="en-US" sz="600" b="0" i="0" u="none" strike="noStrike">
                        <a:solidFill>
                          <a:srgbClr val="000000"/>
                        </a:solidFill>
                        <a:effectLst/>
                        <a:latin typeface="Arial" panose="020B0604020202020204" pitchFamily="34" charset="0"/>
                      </a:endParaRPr>
                    </a:p>
                  </a:txBody>
                  <a:tcPr marL="5457" marR="5457" marT="5457" marB="0" anchor="ctr"/>
                </a:tc>
                <a:tc>
                  <a:txBody>
                    <a:bodyPr/>
                    <a:lstStyle/>
                    <a:p>
                      <a:pPr algn="l" rtl="0" fontAlgn="ctr"/>
                      <a:r>
                        <a:rPr lang="en-US" sz="600" u="none" strike="noStrike">
                          <a:effectLst/>
                        </a:rPr>
                        <a:t>whole</a:t>
                      </a:r>
                      <a:endParaRPr lang="en-US" sz="600" b="0" i="0" u="none" strike="noStrike">
                        <a:solidFill>
                          <a:srgbClr val="000000"/>
                        </a:solidFill>
                        <a:effectLst/>
                        <a:latin typeface="Arial" panose="020B0604020202020204" pitchFamily="34" charset="0"/>
                      </a:endParaRPr>
                    </a:p>
                  </a:txBody>
                  <a:tcPr marL="5457" marR="5457" marT="5457" marB="0" anchor="ctr"/>
                </a:tc>
                <a:extLst>
                  <a:ext uri="{0D108BD9-81ED-4DB2-BD59-A6C34878D82A}">
                    <a16:rowId xmlns:a16="http://schemas.microsoft.com/office/drawing/2014/main" val="99344766"/>
                  </a:ext>
                </a:extLst>
              </a:tr>
              <a:tr h="167359">
                <a:tc>
                  <a:txBody>
                    <a:bodyPr/>
                    <a:lstStyle/>
                    <a:p>
                      <a:pPr algn="l" rtl="0" fontAlgn="ctr"/>
                      <a:r>
                        <a:rPr lang="en-US" sz="600" u="none" strike="noStrike">
                          <a:effectLst/>
                        </a:rPr>
                        <a:t>E484K</a:t>
                      </a:r>
                      <a:endParaRPr lang="en-US" sz="600" b="0" i="0" u="none" strike="noStrike">
                        <a:solidFill>
                          <a:srgbClr val="000000"/>
                        </a:solidFill>
                        <a:effectLst/>
                        <a:latin typeface="Arial" panose="020B0604020202020204" pitchFamily="34" charset="0"/>
                      </a:endParaRPr>
                    </a:p>
                  </a:txBody>
                  <a:tcPr marL="5457" marR="5457" marT="5457" marB="0" anchor="ctr"/>
                </a:tc>
                <a:tc>
                  <a:txBody>
                    <a:bodyPr/>
                    <a:lstStyle/>
                    <a:p>
                      <a:pPr algn="l" rtl="0" fontAlgn="ctr"/>
                      <a:r>
                        <a:rPr lang="en-US" sz="600" u="none" strike="noStrike">
                          <a:effectLst/>
                        </a:rPr>
                        <a:t>whole</a:t>
                      </a:r>
                      <a:endParaRPr lang="en-US" sz="600" b="0" i="0" u="none" strike="noStrike">
                        <a:solidFill>
                          <a:srgbClr val="000000"/>
                        </a:solidFill>
                        <a:effectLst/>
                        <a:latin typeface="Arial" panose="020B0604020202020204" pitchFamily="34" charset="0"/>
                      </a:endParaRPr>
                    </a:p>
                  </a:txBody>
                  <a:tcPr marL="5457" marR="5457" marT="5457" marB="0" anchor="ctr"/>
                </a:tc>
                <a:tc>
                  <a:txBody>
                    <a:bodyPr/>
                    <a:lstStyle/>
                    <a:p>
                      <a:pPr algn="l" rtl="0" fontAlgn="ctr"/>
                      <a:r>
                        <a:rPr lang="en-US" sz="600" u="none" strike="noStrike">
                          <a:effectLst/>
                        </a:rPr>
                        <a:t>whole</a:t>
                      </a:r>
                      <a:endParaRPr lang="en-US" sz="600" b="0" i="0" u="none" strike="noStrike">
                        <a:solidFill>
                          <a:srgbClr val="000000"/>
                        </a:solidFill>
                        <a:effectLst/>
                        <a:latin typeface="Arial" panose="020B0604020202020204" pitchFamily="34" charset="0"/>
                      </a:endParaRPr>
                    </a:p>
                  </a:txBody>
                  <a:tcPr marL="5457" marR="5457" marT="5457" marB="0" anchor="ctr"/>
                </a:tc>
                <a:extLst>
                  <a:ext uri="{0D108BD9-81ED-4DB2-BD59-A6C34878D82A}">
                    <a16:rowId xmlns:a16="http://schemas.microsoft.com/office/drawing/2014/main" val="3470401029"/>
                  </a:ext>
                </a:extLst>
              </a:tr>
              <a:tr h="436588">
                <a:tc>
                  <a:txBody>
                    <a:bodyPr/>
                    <a:lstStyle/>
                    <a:p>
                      <a:pPr algn="l" rtl="0" fontAlgn="ctr"/>
                      <a:r>
                        <a:rPr lang="en-US" sz="600" u="none" strike="noStrike">
                          <a:effectLst/>
                        </a:rPr>
                        <a:t>E484N</a:t>
                      </a:r>
                      <a:endParaRPr lang="en-US" sz="600" b="0" i="0" u="none" strike="noStrike">
                        <a:solidFill>
                          <a:srgbClr val="000000"/>
                        </a:solidFill>
                        <a:effectLst/>
                        <a:latin typeface="Arial" panose="020B0604020202020204" pitchFamily="34" charset="0"/>
                      </a:endParaRPr>
                    </a:p>
                  </a:txBody>
                  <a:tcPr marL="5457" marR="5457" marT="5457" marB="0" anchor="ctr"/>
                </a:tc>
                <a:tc>
                  <a:txBody>
                    <a:bodyPr/>
                    <a:lstStyle/>
                    <a:p>
                      <a:pPr algn="l" rtl="0" fontAlgn="ctr"/>
                      <a:r>
                        <a:rPr lang="en-US" sz="600" u="none" strike="noStrike">
                          <a:effectLst/>
                        </a:rPr>
                        <a:t>whole</a:t>
                      </a:r>
                      <a:endParaRPr lang="en-US" sz="600" b="0" i="0" u="none" strike="noStrike">
                        <a:solidFill>
                          <a:srgbClr val="000000"/>
                        </a:solidFill>
                        <a:effectLst/>
                        <a:latin typeface="Arial" panose="020B0604020202020204" pitchFamily="34" charset="0"/>
                      </a:endParaRPr>
                    </a:p>
                  </a:txBody>
                  <a:tcPr marL="5457" marR="5457" marT="5457" marB="0" anchor="ctr"/>
                </a:tc>
                <a:tc>
                  <a:txBody>
                    <a:bodyPr/>
                    <a:lstStyle/>
                    <a:p>
                      <a:pPr algn="l" rtl="0" fontAlgn="ctr"/>
                      <a:r>
                        <a:rPr lang="en-US" sz="600" u="none" strike="noStrike">
                          <a:effectLst/>
                        </a:rPr>
                        <a:t>whole</a:t>
                      </a:r>
                      <a:endParaRPr lang="en-US" sz="600" b="0" i="0" u="none" strike="noStrike">
                        <a:solidFill>
                          <a:srgbClr val="000000"/>
                        </a:solidFill>
                        <a:effectLst/>
                        <a:latin typeface="Arial" panose="020B0604020202020204" pitchFamily="34" charset="0"/>
                      </a:endParaRPr>
                    </a:p>
                  </a:txBody>
                  <a:tcPr marL="5457" marR="5457" marT="5457" marB="0" anchor="ctr"/>
                </a:tc>
                <a:extLst>
                  <a:ext uri="{0D108BD9-81ED-4DB2-BD59-A6C34878D82A}">
                    <a16:rowId xmlns:a16="http://schemas.microsoft.com/office/drawing/2014/main" val="1076593947"/>
                  </a:ext>
                </a:extLst>
              </a:tr>
              <a:tr h="167359">
                <a:tc>
                  <a:txBody>
                    <a:bodyPr/>
                    <a:lstStyle/>
                    <a:p>
                      <a:pPr algn="l" rtl="0" fontAlgn="ctr"/>
                      <a:r>
                        <a:rPr lang="en-US" sz="600" u="none" strike="noStrike">
                          <a:effectLst/>
                        </a:rPr>
                        <a:t>I358F</a:t>
                      </a:r>
                      <a:endParaRPr lang="en-US" sz="600" b="0" i="0" u="none" strike="noStrike">
                        <a:solidFill>
                          <a:srgbClr val="000000"/>
                        </a:solidFill>
                        <a:effectLst/>
                        <a:latin typeface="Arial" panose="020B0604020202020204" pitchFamily="34" charset="0"/>
                      </a:endParaRPr>
                    </a:p>
                  </a:txBody>
                  <a:tcPr marL="5457" marR="5457" marT="5457" marB="0" anchor="ctr"/>
                </a:tc>
                <a:tc>
                  <a:txBody>
                    <a:bodyPr/>
                    <a:lstStyle/>
                    <a:p>
                      <a:pPr algn="l" rtl="0" fontAlgn="ctr"/>
                      <a:r>
                        <a:rPr lang="en-US" sz="600" u="none" strike="noStrike">
                          <a:effectLst/>
                        </a:rPr>
                        <a:t>whole</a:t>
                      </a:r>
                      <a:endParaRPr lang="en-US" sz="600" b="0" i="0" u="none" strike="noStrike">
                        <a:solidFill>
                          <a:srgbClr val="000000"/>
                        </a:solidFill>
                        <a:effectLst/>
                        <a:latin typeface="Arial" panose="020B0604020202020204" pitchFamily="34" charset="0"/>
                      </a:endParaRPr>
                    </a:p>
                  </a:txBody>
                  <a:tcPr marL="5457" marR="5457" marT="5457" marB="0" anchor="ctr"/>
                </a:tc>
                <a:tc>
                  <a:txBody>
                    <a:bodyPr/>
                    <a:lstStyle/>
                    <a:p>
                      <a:pPr algn="l" rtl="0" fontAlgn="ctr"/>
                      <a:r>
                        <a:rPr lang="en-US" sz="600" u="none" strike="noStrike">
                          <a:effectLst/>
                        </a:rPr>
                        <a:t>whole</a:t>
                      </a:r>
                      <a:endParaRPr lang="en-US" sz="600" b="0" i="0" u="none" strike="noStrike">
                        <a:solidFill>
                          <a:srgbClr val="000000"/>
                        </a:solidFill>
                        <a:effectLst/>
                        <a:latin typeface="Arial" panose="020B0604020202020204" pitchFamily="34" charset="0"/>
                      </a:endParaRPr>
                    </a:p>
                  </a:txBody>
                  <a:tcPr marL="5457" marR="5457" marT="5457" marB="0" anchor="ctr"/>
                </a:tc>
                <a:extLst>
                  <a:ext uri="{0D108BD9-81ED-4DB2-BD59-A6C34878D82A}">
                    <a16:rowId xmlns:a16="http://schemas.microsoft.com/office/drawing/2014/main" val="1967085623"/>
                  </a:ext>
                </a:extLst>
              </a:tr>
              <a:tr h="167359">
                <a:tc>
                  <a:txBody>
                    <a:bodyPr/>
                    <a:lstStyle/>
                    <a:p>
                      <a:pPr algn="l" rtl="0" fontAlgn="ctr"/>
                      <a:r>
                        <a:rPr lang="en-US" sz="600" u="none" strike="noStrike">
                          <a:effectLst/>
                        </a:rPr>
                        <a:t>K417D</a:t>
                      </a:r>
                      <a:endParaRPr lang="en-US" sz="600" b="0" i="0" u="none" strike="noStrike">
                        <a:solidFill>
                          <a:srgbClr val="000000"/>
                        </a:solidFill>
                        <a:effectLst/>
                        <a:latin typeface="Arial" panose="020B0604020202020204" pitchFamily="34" charset="0"/>
                      </a:endParaRPr>
                    </a:p>
                  </a:txBody>
                  <a:tcPr marL="5457" marR="5457" marT="5457" marB="0" anchor="ctr"/>
                </a:tc>
                <a:tc>
                  <a:txBody>
                    <a:bodyPr/>
                    <a:lstStyle/>
                    <a:p>
                      <a:pPr algn="l" rtl="0" fontAlgn="ctr"/>
                      <a:endParaRPr lang="en-US" sz="600" b="0" i="0" u="none" strike="noStrike">
                        <a:solidFill>
                          <a:srgbClr val="000000"/>
                        </a:solidFill>
                        <a:effectLst/>
                        <a:latin typeface="Arial" panose="020B0604020202020204" pitchFamily="34" charset="0"/>
                      </a:endParaRPr>
                    </a:p>
                  </a:txBody>
                  <a:tcPr marL="5457" marR="5457" marT="5457" marB="0" anchor="ctr"/>
                </a:tc>
                <a:tc>
                  <a:txBody>
                    <a:bodyPr/>
                    <a:lstStyle/>
                    <a:p>
                      <a:pPr algn="l" rtl="0" fontAlgn="ctr"/>
                      <a:endParaRPr lang="en-US" sz="600" b="0" i="0" u="none" strike="noStrike">
                        <a:solidFill>
                          <a:srgbClr val="000000"/>
                        </a:solidFill>
                        <a:effectLst/>
                        <a:latin typeface="Arial" panose="020B0604020202020204" pitchFamily="34" charset="0"/>
                      </a:endParaRPr>
                    </a:p>
                  </a:txBody>
                  <a:tcPr marL="5457" marR="5457" marT="5457" marB="0" anchor="ctr"/>
                </a:tc>
                <a:extLst>
                  <a:ext uri="{0D108BD9-81ED-4DB2-BD59-A6C34878D82A}">
                    <a16:rowId xmlns:a16="http://schemas.microsoft.com/office/drawing/2014/main" val="4292826765"/>
                  </a:ext>
                </a:extLst>
              </a:tr>
              <a:tr h="218294">
                <a:tc>
                  <a:txBody>
                    <a:bodyPr/>
                    <a:lstStyle/>
                    <a:p>
                      <a:pPr algn="l" rtl="0" fontAlgn="ctr"/>
                      <a:r>
                        <a:rPr lang="en-US" sz="600" u="none" strike="noStrike">
                          <a:effectLst/>
                        </a:rPr>
                        <a:t>K417I</a:t>
                      </a:r>
                      <a:endParaRPr lang="en-US" sz="600" b="0" i="0" u="none" strike="noStrike">
                        <a:solidFill>
                          <a:srgbClr val="000000"/>
                        </a:solidFill>
                        <a:effectLst/>
                        <a:latin typeface="Arial" panose="020B0604020202020204" pitchFamily="34" charset="0"/>
                      </a:endParaRPr>
                    </a:p>
                  </a:txBody>
                  <a:tcPr marL="5457" marR="5457" marT="5457" marB="0" anchor="ctr"/>
                </a:tc>
                <a:tc>
                  <a:txBody>
                    <a:bodyPr/>
                    <a:lstStyle/>
                    <a:p>
                      <a:pPr algn="l" rtl="0" fontAlgn="ctr"/>
                      <a:endParaRPr lang="en-US" sz="600" b="0" i="0" u="none" strike="noStrike">
                        <a:solidFill>
                          <a:srgbClr val="000000"/>
                        </a:solidFill>
                        <a:effectLst/>
                        <a:latin typeface="Arial" panose="020B0604020202020204" pitchFamily="34" charset="0"/>
                      </a:endParaRPr>
                    </a:p>
                  </a:txBody>
                  <a:tcPr marL="5457" marR="5457" marT="5457" marB="0" anchor="ctr"/>
                </a:tc>
                <a:tc>
                  <a:txBody>
                    <a:bodyPr/>
                    <a:lstStyle/>
                    <a:p>
                      <a:pPr algn="l" rtl="0" fontAlgn="ctr"/>
                      <a:endParaRPr lang="en-US" sz="600" b="0" i="0" u="none" strike="noStrike">
                        <a:solidFill>
                          <a:srgbClr val="000000"/>
                        </a:solidFill>
                        <a:effectLst/>
                        <a:latin typeface="Arial" panose="020B0604020202020204" pitchFamily="34" charset="0"/>
                      </a:endParaRPr>
                    </a:p>
                  </a:txBody>
                  <a:tcPr marL="5457" marR="5457" marT="5457" marB="0" anchor="ctr"/>
                </a:tc>
                <a:extLst>
                  <a:ext uri="{0D108BD9-81ED-4DB2-BD59-A6C34878D82A}">
                    <a16:rowId xmlns:a16="http://schemas.microsoft.com/office/drawing/2014/main" val="3682939250"/>
                  </a:ext>
                </a:extLst>
              </a:tr>
              <a:tr h="218294">
                <a:tc>
                  <a:txBody>
                    <a:bodyPr/>
                    <a:lstStyle/>
                    <a:p>
                      <a:pPr algn="l" rtl="0" fontAlgn="ctr"/>
                      <a:r>
                        <a:rPr lang="en-US" sz="600" u="none" strike="noStrike">
                          <a:effectLst/>
                        </a:rPr>
                        <a:t>K417M</a:t>
                      </a:r>
                      <a:endParaRPr lang="en-US" sz="600" b="0" i="0" u="none" strike="noStrike">
                        <a:solidFill>
                          <a:srgbClr val="000000"/>
                        </a:solidFill>
                        <a:effectLst/>
                        <a:latin typeface="Arial" panose="020B0604020202020204" pitchFamily="34" charset="0"/>
                      </a:endParaRPr>
                    </a:p>
                  </a:txBody>
                  <a:tcPr marL="5457" marR="5457" marT="5457" marB="0" anchor="ctr"/>
                </a:tc>
                <a:tc>
                  <a:txBody>
                    <a:bodyPr/>
                    <a:lstStyle/>
                    <a:p>
                      <a:pPr algn="l" rtl="0" fontAlgn="ctr"/>
                      <a:endParaRPr lang="en-US" sz="600" b="0" i="0" u="none" strike="noStrike">
                        <a:solidFill>
                          <a:srgbClr val="000000"/>
                        </a:solidFill>
                        <a:effectLst/>
                        <a:latin typeface="Arial" panose="020B0604020202020204" pitchFamily="34" charset="0"/>
                      </a:endParaRPr>
                    </a:p>
                  </a:txBody>
                  <a:tcPr marL="5457" marR="5457" marT="5457" marB="0" anchor="ctr"/>
                </a:tc>
                <a:tc>
                  <a:txBody>
                    <a:bodyPr/>
                    <a:lstStyle/>
                    <a:p>
                      <a:pPr algn="l" rtl="0" fontAlgn="ctr"/>
                      <a:endParaRPr lang="en-US" sz="600" b="0" i="0" u="none" strike="noStrike">
                        <a:solidFill>
                          <a:srgbClr val="000000"/>
                        </a:solidFill>
                        <a:effectLst/>
                        <a:latin typeface="Arial" panose="020B0604020202020204" pitchFamily="34" charset="0"/>
                      </a:endParaRPr>
                    </a:p>
                  </a:txBody>
                  <a:tcPr marL="5457" marR="5457" marT="5457" marB="0" anchor="ctr"/>
                </a:tc>
                <a:extLst>
                  <a:ext uri="{0D108BD9-81ED-4DB2-BD59-A6C34878D82A}">
                    <a16:rowId xmlns:a16="http://schemas.microsoft.com/office/drawing/2014/main" val="392931904"/>
                  </a:ext>
                </a:extLst>
              </a:tr>
              <a:tr h="218294">
                <a:tc>
                  <a:txBody>
                    <a:bodyPr/>
                    <a:lstStyle/>
                    <a:p>
                      <a:pPr algn="l" rtl="0" fontAlgn="ctr"/>
                      <a:r>
                        <a:rPr lang="en-US" sz="600" u="none" strike="noStrike">
                          <a:effectLst/>
                        </a:rPr>
                        <a:t>K417N</a:t>
                      </a:r>
                      <a:endParaRPr lang="en-US" sz="600" b="0" i="0" u="none" strike="noStrike">
                        <a:solidFill>
                          <a:srgbClr val="000000"/>
                        </a:solidFill>
                        <a:effectLst/>
                        <a:latin typeface="Arial" panose="020B0604020202020204" pitchFamily="34" charset="0"/>
                      </a:endParaRPr>
                    </a:p>
                  </a:txBody>
                  <a:tcPr marL="5457" marR="5457" marT="5457" marB="0" anchor="ctr"/>
                </a:tc>
                <a:tc>
                  <a:txBody>
                    <a:bodyPr/>
                    <a:lstStyle/>
                    <a:p>
                      <a:pPr algn="l" rtl="0" fontAlgn="ctr"/>
                      <a:endParaRPr lang="en-US" sz="600" b="0" i="0" u="none" strike="noStrike">
                        <a:solidFill>
                          <a:srgbClr val="000000"/>
                        </a:solidFill>
                        <a:effectLst/>
                        <a:latin typeface="Arial" panose="020B0604020202020204" pitchFamily="34" charset="0"/>
                      </a:endParaRPr>
                    </a:p>
                  </a:txBody>
                  <a:tcPr marL="5457" marR="5457" marT="5457" marB="0" anchor="ctr"/>
                </a:tc>
                <a:tc>
                  <a:txBody>
                    <a:bodyPr/>
                    <a:lstStyle/>
                    <a:p>
                      <a:pPr algn="l" rtl="0" fontAlgn="ctr"/>
                      <a:endParaRPr lang="en-US" sz="600" b="0" i="0" u="none" strike="noStrike">
                        <a:solidFill>
                          <a:srgbClr val="000000"/>
                        </a:solidFill>
                        <a:effectLst/>
                        <a:latin typeface="Arial" panose="020B0604020202020204" pitchFamily="34" charset="0"/>
                      </a:endParaRPr>
                    </a:p>
                  </a:txBody>
                  <a:tcPr marL="5457" marR="5457" marT="5457" marB="0" anchor="ctr"/>
                </a:tc>
                <a:extLst>
                  <a:ext uri="{0D108BD9-81ED-4DB2-BD59-A6C34878D82A}">
                    <a16:rowId xmlns:a16="http://schemas.microsoft.com/office/drawing/2014/main" val="3945117232"/>
                  </a:ext>
                </a:extLst>
              </a:tr>
              <a:tr h="436588">
                <a:tc>
                  <a:txBody>
                    <a:bodyPr/>
                    <a:lstStyle/>
                    <a:p>
                      <a:pPr algn="l" rtl="0" fontAlgn="ctr"/>
                      <a:r>
                        <a:rPr lang="en-US" sz="600" u="none" strike="noStrike">
                          <a:effectLst/>
                        </a:rPr>
                        <a:t>K417P</a:t>
                      </a:r>
                      <a:endParaRPr lang="en-US" sz="600" b="0" i="0" u="none" strike="noStrike">
                        <a:solidFill>
                          <a:srgbClr val="000000"/>
                        </a:solidFill>
                        <a:effectLst/>
                        <a:latin typeface="Arial" panose="020B0604020202020204" pitchFamily="34" charset="0"/>
                      </a:endParaRPr>
                    </a:p>
                  </a:txBody>
                  <a:tcPr marL="5457" marR="5457" marT="5457" marB="0" anchor="ctr"/>
                </a:tc>
                <a:tc>
                  <a:txBody>
                    <a:bodyPr/>
                    <a:lstStyle/>
                    <a:p>
                      <a:pPr algn="l" rtl="0" fontAlgn="ctr"/>
                      <a:r>
                        <a:rPr lang="en-US" sz="600" u="none" strike="noStrike">
                          <a:effectLst/>
                        </a:rPr>
                        <a:t>The proline forms a ring that is bound to itself. The lack of flexibility prevents the residue from rotating and binding with resid 841 (ASP). It is stiff and short and this space changes the way the antibody interacts with the RBD. </a:t>
                      </a:r>
                      <a:endParaRPr lang="en-US" sz="600" b="0" i="0" u="none" strike="noStrike">
                        <a:solidFill>
                          <a:srgbClr val="000000"/>
                        </a:solidFill>
                        <a:effectLst/>
                        <a:latin typeface="Arial" panose="020B0604020202020204" pitchFamily="34" charset="0"/>
                      </a:endParaRPr>
                    </a:p>
                  </a:txBody>
                  <a:tcPr marL="5457" marR="5457" marT="5457" marB="0" anchor="ctr"/>
                </a:tc>
                <a:tc>
                  <a:txBody>
                    <a:bodyPr/>
                    <a:lstStyle/>
                    <a:p>
                      <a:pPr algn="l" rtl="0" fontAlgn="ctr"/>
                      <a:r>
                        <a:rPr lang="en-US" sz="600" u="none" strike="noStrike">
                          <a:effectLst/>
                        </a:rPr>
                        <a:t>whole</a:t>
                      </a:r>
                      <a:endParaRPr lang="en-US" sz="600" b="0" i="0" u="none" strike="noStrike">
                        <a:solidFill>
                          <a:srgbClr val="000000"/>
                        </a:solidFill>
                        <a:effectLst/>
                        <a:latin typeface="Arial" panose="020B0604020202020204" pitchFamily="34" charset="0"/>
                      </a:endParaRPr>
                    </a:p>
                  </a:txBody>
                  <a:tcPr marL="5457" marR="5457" marT="5457" marB="0" anchor="ctr"/>
                </a:tc>
                <a:extLst>
                  <a:ext uri="{0D108BD9-81ED-4DB2-BD59-A6C34878D82A}">
                    <a16:rowId xmlns:a16="http://schemas.microsoft.com/office/drawing/2014/main" val="667344776"/>
                  </a:ext>
                </a:extLst>
              </a:tr>
              <a:tr h="167359">
                <a:tc>
                  <a:txBody>
                    <a:bodyPr/>
                    <a:lstStyle/>
                    <a:p>
                      <a:pPr algn="l" rtl="0" fontAlgn="ctr"/>
                      <a:r>
                        <a:rPr lang="en-US" sz="600" u="none" strike="noStrike">
                          <a:effectLst/>
                        </a:rPr>
                        <a:t>N501Y</a:t>
                      </a:r>
                      <a:endParaRPr lang="en-US" sz="600" b="0" i="0" u="none" strike="noStrike">
                        <a:solidFill>
                          <a:srgbClr val="000000"/>
                        </a:solidFill>
                        <a:effectLst/>
                        <a:latin typeface="Arial" panose="020B0604020202020204" pitchFamily="34" charset="0"/>
                      </a:endParaRPr>
                    </a:p>
                  </a:txBody>
                  <a:tcPr marL="5457" marR="5457" marT="5457" marB="0" anchor="ctr"/>
                </a:tc>
                <a:tc>
                  <a:txBody>
                    <a:bodyPr/>
                    <a:lstStyle/>
                    <a:p>
                      <a:pPr algn="l" rtl="0" fontAlgn="ctr"/>
                      <a:r>
                        <a:rPr lang="en-US" sz="600" u="none" strike="noStrike">
                          <a:effectLst/>
                        </a:rPr>
                        <a:t>whole</a:t>
                      </a:r>
                      <a:endParaRPr lang="en-US" sz="600" b="0" i="0" u="none" strike="noStrike">
                        <a:solidFill>
                          <a:srgbClr val="000000"/>
                        </a:solidFill>
                        <a:effectLst/>
                        <a:latin typeface="Arial" panose="020B0604020202020204" pitchFamily="34" charset="0"/>
                      </a:endParaRPr>
                    </a:p>
                  </a:txBody>
                  <a:tcPr marL="5457" marR="5457" marT="5457" marB="0" anchor="ctr"/>
                </a:tc>
                <a:tc>
                  <a:txBody>
                    <a:bodyPr/>
                    <a:lstStyle/>
                    <a:p>
                      <a:pPr algn="l" rtl="0" fontAlgn="ctr"/>
                      <a:r>
                        <a:rPr lang="en-US" sz="600" u="none" strike="noStrike">
                          <a:effectLst/>
                        </a:rPr>
                        <a:t>whole</a:t>
                      </a:r>
                      <a:endParaRPr lang="en-US" sz="600" b="0" i="0" u="none" strike="noStrike">
                        <a:solidFill>
                          <a:srgbClr val="000000"/>
                        </a:solidFill>
                        <a:effectLst/>
                        <a:latin typeface="Arial" panose="020B0604020202020204" pitchFamily="34" charset="0"/>
                      </a:endParaRPr>
                    </a:p>
                  </a:txBody>
                  <a:tcPr marL="5457" marR="5457" marT="5457" marB="0" anchor="ctr"/>
                </a:tc>
                <a:extLst>
                  <a:ext uri="{0D108BD9-81ED-4DB2-BD59-A6C34878D82A}">
                    <a16:rowId xmlns:a16="http://schemas.microsoft.com/office/drawing/2014/main" val="3022950355"/>
                  </a:ext>
                </a:extLst>
              </a:tr>
              <a:tr h="545735">
                <a:tc>
                  <a:txBody>
                    <a:bodyPr/>
                    <a:lstStyle/>
                    <a:p>
                      <a:pPr algn="l" rtl="0" fontAlgn="ctr"/>
                      <a:r>
                        <a:rPr lang="en-US" sz="600" u="none" strike="noStrike">
                          <a:effectLst/>
                        </a:rPr>
                        <a:t>Y421H</a:t>
                      </a:r>
                      <a:endParaRPr lang="en-US" sz="600" b="0" i="0" u="none" strike="noStrike">
                        <a:solidFill>
                          <a:srgbClr val="000000"/>
                        </a:solidFill>
                        <a:effectLst/>
                        <a:latin typeface="Arial" panose="020B0604020202020204" pitchFamily="34" charset="0"/>
                      </a:endParaRPr>
                    </a:p>
                  </a:txBody>
                  <a:tcPr marL="5457" marR="5457" marT="5457" marB="0" anchor="ctr"/>
                </a:tc>
                <a:tc>
                  <a:txBody>
                    <a:bodyPr/>
                    <a:lstStyle/>
                    <a:p>
                      <a:pPr algn="l" rtl="0" fontAlgn="ctr"/>
                      <a:r>
                        <a:rPr lang="en-US" sz="600" u="none" strike="noStrike">
                          <a:effectLst/>
                        </a:rPr>
                        <a:t>The histodine has several nitrogens and a positive charge as opposed to a negative charge. It iteracts with the loop formed by resid 794 to 796. This prevents the residue from sitting nicely in the pocket formed by this loop and instead, twists and turns pulling back intoself rather than interacting strongly with the antibody. </a:t>
                      </a:r>
                      <a:endParaRPr lang="en-US" sz="600" b="0" i="0" u="none" strike="noStrike">
                        <a:solidFill>
                          <a:srgbClr val="000000"/>
                        </a:solidFill>
                        <a:effectLst/>
                        <a:latin typeface="Arial" panose="020B0604020202020204" pitchFamily="34" charset="0"/>
                      </a:endParaRPr>
                    </a:p>
                  </a:txBody>
                  <a:tcPr marL="5457" marR="5457" marT="5457" marB="0" anchor="ctr"/>
                </a:tc>
                <a:tc>
                  <a:txBody>
                    <a:bodyPr/>
                    <a:lstStyle/>
                    <a:p>
                      <a:pPr algn="l" rtl="0" fontAlgn="ctr"/>
                      <a:r>
                        <a:rPr lang="en-US" sz="600" u="none" strike="noStrike">
                          <a:effectLst/>
                        </a:rPr>
                        <a:t>whole</a:t>
                      </a:r>
                      <a:endParaRPr lang="en-US" sz="600" b="0" i="0" u="none" strike="noStrike">
                        <a:solidFill>
                          <a:srgbClr val="000000"/>
                        </a:solidFill>
                        <a:effectLst/>
                        <a:latin typeface="Arial" panose="020B0604020202020204" pitchFamily="34" charset="0"/>
                      </a:endParaRPr>
                    </a:p>
                  </a:txBody>
                  <a:tcPr marL="5457" marR="5457" marT="5457" marB="0" anchor="ctr"/>
                </a:tc>
                <a:extLst>
                  <a:ext uri="{0D108BD9-81ED-4DB2-BD59-A6C34878D82A}">
                    <a16:rowId xmlns:a16="http://schemas.microsoft.com/office/drawing/2014/main" val="2290402447"/>
                  </a:ext>
                </a:extLst>
              </a:tr>
              <a:tr h="218294">
                <a:tc>
                  <a:txBody>
                    <a:bodyPr/>
                    <a:lstStyle/>
                    <a:p>
                      <a:pPr algn="l" rtl="0" fontAlgn="ctr"/>
                      <a:r>
                        <a:rPr lang="en-US" sz="600" u="none" strike="noStrike">
                          <a:effectLst/>
                        </a:rPr>
                        <a:t>Y421N</a:t>
                      </a:r>
                      <a:endParaRPr lang="en-US" sz="600" b="0" i="0" u="none" strike="noStrike">
                        <a:solidFill>
                          <a:srgbClr val="000000"/>
                        </a:solidFill>
                        <a:effectLst/>
                        <a:latin typeface="Arial" panose="020B0604020202020204" pitchFamily="34" charset="0"/>
                      </a:endParaRPr>
                    </a:p>
                  </a:txBody>
                  <a:tcPr marL="5457" marR="5457" marT="5457" marB="0" anchor="ctr"/>
                </a:tc>
                <a:tc>
                  <a:txBody>
                    <a:bodyPr/>
                    <a:lstStyle/>
                    <a:p>
                      <a:pPr algn="l" rtl="0" fontAlgn="ctr"/>
                      <a:r>
                        <a:rPr lang="en-US" sz="600" u="none" strike="noStrike">
                          <a:effectLst/>
                        </a:rPr>
                        <a:t>whole</a:t>
                      </a:r>
                      <a:endParaRPr lang="en-US" sz="600" b="0" i="0" u="none" strike="noStrike">
                        <a:solidFill>
                          <a:srgbClr val="000000"/>
                        </a:solidFill>
                        <a:effectLst/>
                        <a:latin typeface="Arial" panose="020B0604020202020204" pitchFamily="34" charset="0"/>
                      </a:endParaRPr>
                    </a:p>
                  </a:txBody>
                  <a:tcPr marL="5457" marR="5457" marT="5457" marB="0" anchor="ctr"/>
                </a:tc>
                <a:tc>
                  <a:txBody>
                    <a:bodyPr/>
                    <a:lstStyle/>
                    <a:p>
                      <a:pPr algn="l" rtl="0" fontAlgn="ctr"/>
                      <a:r>
                        <a:rPr lang="en-US" sz="600" u="none" strike="noStrike" dirty="0">
                          <a:effectLst/>
                        </a:rPr>
                        <a:t>whole</a:t>
                      </a:r>
                      <a:endParaRPr lang="en-US" sz="600" b="0" i="0" u="none" strike="noStrike" dirty="0">
                        <a:solidFill>
                          <a:srgbClr val="000000"/>
                        </a:solidFill>
                        <a:effectLst/>
                        <a:latin typeface="Arial" panose="020B0604020202020204" pitchFamily="34" charset="0"/>
                      </a:endParaRPr>
                    </a:p>
                  </a:txBody>
                  <a:tcPr marL="5457" marR="5457" marT="5457" marB="0" anchor="ctr"/>
                </a:tc>
                <a:extLst>
                  <a:ext uri="{0D108BD9-81ED-4DB2-BD59-A6C34878D82A}">
                    <a16:rowId xmlns:a16="http://schemas.microsoft.com/office/drawing/2014/main" val="2523578281"/>
                  </a:ext>
                </a:extLst>
              </a:tr>
            </a:tbl>
          </a:graphicData>
        </a:graphic>
      </p:graphicFrame>
    </p:spTree>
    <p:extLst>
      <p:ext uri="{BB962C8B-B14F-4D97-AF65-F5344CB8AC3E}">
        <p14:creationId xmlns:p14="http://schemas.microsoft.com/office/powerpoint/2010/main" val="3662810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1692-6D28-EF46-93A7-D78CCEAE6273}"/>
              </a:ext>
            </a:extLst>
          </p:cNvPr>
          <p:cNvSpPr>
            <a:spLocks noGrp="1"/>
          </p:cNvSpPr>
          <p:nvPr>
            <p:ph type="title"/>
          </p:nvPr>
        </p:nvSpPr>
        <p:spPr/>
        <p:txBody>
          <a:bodyPr/>
          <a:lstStyle/>
          <a:p>
            <a:r>
              <a:rPr lang="en-US" dirty="0"/>
              <a:t>Snapshot - 421</a:t>
            </a:r>
          </a:p>
        </p:txBody>
      </p:sp>
      <p:sp>
        <p:nvSpPr>
          <p:cNvPr id="4" name="Slide Number Placeholder 3">
            <a:extLst>
              <a:ext uri="{FF2B5EF4-FFF2-40B4-BE49-F238E27FC236}">
                <a16:creationId xmlns:a16="http://schemas.microsoft.com/office/drawing/2014/main" id="{8CC19F92-685E-F741-85FE-44A2E70D001A}"/>
              </a:ext>
            </a:extLst>
          </p:cNvPr>
          <p:cNvSpPr>
            <a:spLocks noGrp="1"/>
          </p:cNvSpPr>
          <p:nvPr>
            <p:ph type="sldNum" sz="quarter" idx="12"/>
          </p:nvPr>
        </p:nvSpPr>
        <p:spPr/>
        <p:txBody>
          <a:bodyPr/>
          <a:lstStyle/>
          <a:p>
            <a:fld id="{9E3EFB43-BEAF-4970-A06C-24B01B76FA99}" type="slidenum">
              <a:rPr lang="en-US" smtClean="0"/>
              <a:pPr/>
              <a:t>6</a:t>
            </a:fld>
            <a:endParaRPr lang="en-US"/>
          </a:p>
        </p:txBody>
      </p:sp>
      <p:pic>
        <p:nvPicPr>
          <p:cNvPr id="6" name="Picture 5">
            <a:extLst>
              <a:ext uri="{FF2B5EF4-FFF2-40B4-BE49-F238E27FC236}">
                <a16:creationId xmlns:a16="http://schemas.microsoft.com/office/drawing/2014/main" id="{3E4E09EA-1FB3-574F-8C86-7FB32153F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35881"/>
            <a:ext cx="3185544" cy="4186238"/>
          </a:xfrm>
          <a:prstGeom prst="rect">
            <a:avLst/>
          </a:prstGeom>
        </p:spPr>
      </p:pic>
      <p:pic>
        <p:nvPicPr>
          <p:cNvPr id="8" name="Picture 7" descr="A picture containing map, text&#10;&#10;Description automatically generated">
            <a:extLst>
              <a:ext uri="{FF2B5EF4-FFF2-40B4-BE49-F238E27FC236}">
                <a16:creationId xmlns:a16="http://schemas.microsoft.com/office/drawing/2014/main" id="{203FA600-0B79-174D-9151-A31689B082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1060576"/>
            <a:ext cx="4572000" cy="4652386"/>
          </a:xfrm>
          <a:prstGeom prst="rect">
            <a:avLst/>
          </a:prstGeom>
        </p:spPr>
      </p:pic>
    </p:spTree>
    <p:extLst>
      <p:ext uri="{BB962C8B-B14F-4D97-AF65-F5344CB8AC3E}">
        <p14:creationId xmlns:p14="http://schemas.microsoft.com/office/powerpoint/2010/main" val="155346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B4D3-F038-5C42-9BA3-69F92FF087CD}"/>
              </a:ext>
            </a:extLst>
          </p:cNvPr>
          <p:cNvSpPr>
            <a:spLocks noGrp="1"/>
          </p:cNvSpPr>
          <p:nvPr>
            <p:ph type="title"/>
          </p:nvPr>
        </p:nvSpPr>
        <p:spPr/>
        <p:txBody>
          <a:bodyPr/>
          <a:lstStyle/>
          <a:p>
            <a:r>
              <a:rPr lang="en-US" dirty="0"/>
              <a:t>Additional Sims</a:t>
            </a:r>
          </a:p>
        </p:txBody>
      </p:sp>
      <p:sp>
        <p:nvSpPr>
          <p:cNvPr id="3" name="Content Placeholder 2">
            <a:extLst>
              <a:ext uri="{FF2B5EF4-FFF2-40B4-BE49-F238E27FC236}">
                <a16:creationId xmlns:a16="http://schemas.microsoft.com/office/drawing/2014/main" id="{741CFD7B-F35B-7546-ADA7-5C67C4CD301A}"/>
              </a:ext>
            </a:extLst>
          </p:cNvPr>
          <p:cNvSpPr>
            <a:spLocks noGrp="1"/>
          </p:cNvSpPr>
          <p:nvPr>
            <p:ph idx="1"/>
          </p:nvPr>
        </p:nvSpPr>
        <p:spPr/>
        <p:txBody>
          <a:bodyPr/>
          <a:lstStyle/>
          <a:p>
            <a:r>
              <a:rPr lang="en-US" dirty="0"/>
              <a:t>Extending finished sims – 100 ns</a:t>
            </a:r>
          </a:p>
          <a:p>
            <a:r>
              <a:rPr lang="en-US" dirty="0"/>
              <a:t>RBD in water (alone, no antibody) </a:t>
            </a:r>
          </a:p>
          <a:p>
            <a:r>
              <a:rPr lang="en-US" dirty="0"/>
              <a:t>Other antibodies </a:t>
            </a:r>
          </a:p>
          <a:p>
            <a:pPr marL="0" indent="0">
              <a:buNone/>
            </a:pPr>
            <a:endParaRPr lang="en-US" dirty="0"/>
          </a:p>
        </p:txBody>
      </p:sp>
      <p:sp>
        <p:nvSpPr>
          <p:cNvPr id="4" name="Slide Number Placeholder 3">
            <a:extLst>
              <a:ext uri="{FF2B5EF4-FFF2-40B4-BE49-F238E27FC236}">
                <a16:creationId xmlns:a16="http://schemas.microsoft.com/office/drawing/2014/main" id="{3E8A26D2-C23E-6743-AE6E-225F72475C57}"/>
              </a:ext>
            </a:extLst>
          </p:cNvPr>
          <p:cNvSpPr>
            <a:spLocks noGrp="1"/>
          </p:cNvSpPr>
          <p:nvPr>
            <p:ph type="sldNum" sz="quarter" idx="12"/>
          </p:nvPr>
        </p:nvSpPr>
        <p:spPr/>
        <p:txBody>
          <a:bodyPr/>
          <a:lstStyle/>
          <a:p>
            <a:fld id="{9E3EFB43-BEAF-4970-A06C-24B01B76FA99}" type="slidenum">
              <a:rPr lang="en-US" smtClean="0"/>
              <a:pPr/>
              <a:t>7</a:t>
            </a:fld>
            <a:endParaRPr lang="en-US"/>
          </a:p>
        </p:txBody>
      </p:sp>
    </p:spTree>
    <p:extLst>
      <p:ext uri="{BB962C8B-B14F-4D97-AF65-F5344CB8AC3E}">
        <p14:creationId xmlns:p14="http://schemas.microsoft.com/office/powerpoint/2010/main" val="3765699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8" id="{D2FAE437-F00D-DD4A-AC38-4C796DC0A3DB}" vid="{3EB96968-D974-1345-8B4A-B17990668F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10516</TotalTime>
  <Words>945</Words>
  <Application>Microsoft Macintosh PowerPoint</Application>
  <PresentationFormat>On-screen Show (4:3)</PresentationFormat>
  <Paragraphs>171</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Helvetica</vt:lpstr>
      <vt:lpstr>Office Theme</vt:lpstr>
      <vt:lpstr>COVID Project</vt:lpstr>
      <vt:lpstr>Simulation Update:</vt:lpstr>
      <vt:lpstr>Methods</vt:lpstr>
      <vt:lpstr>Proposed Mechanisms</vt:lpstr>
      <vt:lpstr>Mechanisms From Watching</vt:lpstr>
      <vt:lpstr>Snapshot - 421</vt:lpstr>
      <vt:lpstr>Additional Sims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Projects</dc:title>
  <dc:creator>Emily Rachel Rhodes</dc:creator>
  <cp:lastModifiedBy>Emily Rachel Rhodes</cp:lastModifiedBy>
  <cp:revision>141</cp:revision>
  <dcterms:created xsi:type="dcterms:W3CDTF">2021-01-21T03:40:47Z</dcterms:created>
  <dcterms:modified xsi:type="dcterms:W3CDTF">2021-03-03T21:30:29Z</dcterms:modified>
</cp:coreProperties>
</file>