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template.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2" r:id="rId3"/>
    <p:sldId id="273" r:id="rId4"/>
    <p:sldId id="271" r:id="rId5"/>
    <p:sldId id="283" r:id="rId6"/>
    <p:sldId id="274" r:id="rId7"/>
    <p:sldId id="275" r:id="rId8"/>
    <p:sldId id="278" r:id="rId9"/>
    <p:sldId id="279" r:id="rId10"/>
    <p:sldId id="280" r:id="rId11"/>
    <p:sldId id="272" r:id="rId12"/>
    <p:sldId id="288" r:id="rId13"/>
    <p:sldId id="287" r:id="rId14"/>
    <p:sldId id="276" r:id="rId15"/>
    <p:sldId id="286" r:id="rId16"/>
    <p:sldId id="28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p:restoredTop sz="77109"/>
  </p:normalViewPr>
  <p:slideViewPr>
    <p:cSldViewPr>
      <p:cViewPr varScale="1">
        <p:scale>
          <a:sx n="83" d="100"/>
          <a:sy n="83" d="100"/>
        </p:scale>
        <p:origin x="1152"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22CEA-2134-C54D-B545-5847DA6C4A8E}" type="datetimeFigureOut">
              <a:rPr lang="en-US" smtClean="0"/>
              <a:t>8/27/20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68E4A-974F-5D4D-83CB-20C08280C35E}" type="slidenum">
              <a:rPr lang="en-US" smtClean="0"/>
              <a:t>‹#›</a:t>
            </a:fld>
            <a:endParaRPr lang="en-US"/>
          </a:p>
        </p:txBody>
      </p:sp>
    </p:spTree>
    <p:extLst>
      <p:ext uri="{BB962C8B-B14F-4D97-AF65-F5344CB8AC3E}">
        <p14:creationId xmlns:p14="http://schemas.microsoft.com/office/powerpoint/2010/main" val="130680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rcsb.org/structure/6B3D"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paratope</a:t>
            </a:r>
            <a:r>
              <a:rPr lang="en-US" sz="1200" b="0" i="0" kern="1200" dirty="0">
                <a:solidFill>
                  <a:schemeClr val="tx1"/>
                </a:solidFill>
                <a:effectLst/>
                <a:latin typeface="+mn-lt"/>
                <a:ea typeface="+mn-ea"/>
                <a:cs typeface="+mn-cs"/>
              </a:rPr>
              <a:t>, also called an antigen-binding site, is a part of an antibody which recognizes and binds to an antigen.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epitope</a:t>
            </a:r>
            <a:r>
              <a:rPr lang="en-US" sz="1200" b="0" i="0" kern="1200" dirty="0">
                <a:solidFill>
                  <a:schemeClr val="tx1"/>
                </a:solidFill>
                <a:effectLst/>
                <a:latin typeface="+mn-lt"/>
                <a:ea typeface="+mn-ea"/>
                <a:cs typeface="+mn-cs"/>
              </a:rPr>
              <a:t>, also known as antigenic determinant, is the part of an antigen that is recognized by the immune system, specifically by antibodies, B cells, or T cells.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short, we found that as some antibodies evolve through affinity maturation against a binding region ("epitope") on the surface of HIV called the CD4 binding site, they make mutations that result in the antibodies having a much closer amino acid composition and electrostatic pattern at the antibody/antigen interface to that of the antigen itself (e.g., see the attached screenshot of a figure from our unpublished paper for reference - note that acidic fractions evolve to match basic fractions, and vice versa). This is surprising because it says that these antibodies do not just make a small subset of key mutations that increase the binding energy against the antigen, as was perhaps thought to be the case, but instead first employ this "composition matching" scheme as a general means of binding, followed by specific mutations, almost like the lock-and-key mechanism of enzyme/ligand binding. As you can see in the figure, we only studied this for a small handful of antibodies, and only to a single epitope on HIV. I would like to understand how widely this finding applies to other antibodies against other epitopes on the surface of HIV, and potentially also epitopes on the surface of influenza. So, this project would entail large-scale analysis of existing PDBs of antigen/antibody complexes. Potentially, then, we could run affinity maturation simulations with antibodies with different initial degrees of composition matching, and see how that influences the process, comparing again to my past work with one specific antibody (VRC01, as in the figure). </a:t>
            </a:r>
            <a:endParaRPr lang="en-US" dirty="0"/>
          </a:p>
          <a:p>
            <a:endParaRPr lang="en-US" dirty="0"/>
          </a:p>
        </p:txBody>
      </p:sp>
      <p:sp>
        <p:nvSpPr>
          <p:cNvPr id="4" name="Slide Number Placeholder 3"/>
          <p:cNvSpPr>
            <a:spLocks noGrp="1"/>
          </p:cNvSpPr>
          <p:nvPr>
            <p:ph type="sldNum" sz="quarter" idx="5"/>
          </p:nvPr>
        </p:nvSpPr>
        <p:spPr/>
        <p:txBody>
          <a:bodyPr/>
          <a:lstStyle/>
          <a:p>
            <a:fld id="{BC668E4A-974F-5D4D-83CB-20C08280C35E}" type="slidenum">
              <a:rPr lang="en-US" smtClean="0"/>
              <a:t>2</a:t>
            </a:fld>
            <a:endParaRPr lang="en-US"/>
          </a:p>
        </p:txBody>
      </p:sp>
    </p:spTree>
    <p:extLst>
      <p:ext uri="{BB962C8B-B14F-4D97-AF65-F5344CB8AC3E}">
        <p14:creationId xmlns:p14="http://schemas.microsoft.com/office/powerpoint/2010/main" val="474792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more info about current treatment</a:t>
            </a:r>
          </a:p>
          <a:p>
            <a:endParaRPr lang="en-US" dirty="0"/>
          </a:p>
          <a:p>
            <a:r>
              <a:rPr lang="en-US" sz="1200" b="0" i="0" kern="1200" dirty="0" err="1">
                <a:solidFill>
                  <a:schemeClr val="tx1"/>
                </a:solidFill>
                <a:effectLst/>
                <a:latin typeface="+mn-lt"/>
                <a:ea typeface="+mn-ea"/>
                <a:cs typeface="+mn-cs"/>
              </a:rPr>
              <a:t>onsists</a:t>
            </a:r>
            <a:r>
              <a:rPr lang="en-US" sz="1200" b="0" i="0" kern="1200" dirty="0">
                <a:solidFill>
                  <a:schemeClr val="tx1"/>
                </a:solidFill>
                <a:effectLst/>
                <a:latin typeface="+mn-lt"/>
                <a:ea typeface="+mn-ea"/>
                <a:cs typeface="+mn-cs"/>
              </a:rPr>
              <a:t> of the combination of at least three </a:t>
            </a:r>
            <a:r>
              <a:rPr lang="en-US" sz="1200" b="1" i="0" kern="1200" dirty="0">
                <a:solidFill>
                  <a:schemeClr val="tx1"/>
                </a:solidFill>
                <a:effectLst/>
                <a:latin typeface="+mn-lt"/>
                <a:ea typeface="+mn-ea"/>
                <a:cs typeface="+mn-cs"/>
              </a:rPr>
              <a:t>antiretroviral</a:t>
            </a:r>
            <a:r>
              <a:rPr lang="en-US" sz="1200" b="0" i="0" kern="1200" dirty="0">
                <a:solidFill>
                  <a:schemeClr val="tx1"/>
                </a:solidFill>
                <a:effectLst/>
                <a:latin typeface="+mn-lt"/>
                <a:ea typeface="+mn-ea"/>
                <a:cs typeface="+mn-cs"/>
              </a:rPr>
              <a:t> (ARV) </a:t>
            </a:r>
            <a:r>
              <a:rPr lang="en-US" sz="1200" b="1" i="0" kern="1200" dirty="0">
                <a:solidFill>
                  <a:schemeClr val="tx1"/>
                </a:solidFill>
                <a:effectLst/>
                <a:latin typeface="+mn-lt"/>
                <a:ea typeface="+mn-ea"/>
                <a:cs typeface="+mn-cs"/>
              </a:rPr>
              <a:t>drugs</a:t>
            </a:r>
            <a:r>
              <a:rPr lang="en-US" sz="1200" b="0" i="0" kern="1200" dirty="0">
                <a:solidFill>
                  <a:schemeClr val="tx1"/>
                </a:solidFill>
                <a:effectLst/>
                <a:latin typeface="+mn-lt"/>
                <a:ea typeface="+mn-ea"/>
                <a:cs typeface="+mn-cs"/>
              </a:rPr>
              <a:t> to maximally suppress the HIV virus and stop the progression of HIV disease.</a:t>
            </a:r>
            <a:endParaRPr lang="en-US" dirty="0"/>
          </a:p>
        </p:txBody>
      </p:sp>
      <p:sp>
        <p:nvSpPr>
          <p:cNvPr id="4" name="Slide Number Placeholder 3"/>
          <p:cNvSpPr>
            <a:spLocks noGrp="1"/>
          </p:cNvSpPr>
          <p:nvPr>
            <p:ph type="sldNum" sz="quarter" idx="5"/>
          </p:nvPr>
        </p:nvSpPr>
        <p:spPr/>
        <p:txBody>
          <a:bodyPr/>
          <a:lstStyle/>
          <a:p>
            <a:fld id="{BC668E4A-974F-5D4D-83CB-20C08280C35E}" type="slidenum">
              <a:rPr lang="en-US" smtClean="0"/>
              <a:t>3</a:t>
            </a:fld>
            <a:endParaRPr lang="en-US"/>
          </a:p>
        </p:txBody>
      </p:sp>
    </p:spTree>
    <p:extLst>
      <p:ext uri="{BB962C8B-B14F-4D97-AF65-F5344CB8AC3E}">
        <p14:creationId xmlns:p14="http://schemas.microsoft.com/office/powerpoint/2010/main" val="240253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Llama: </a:t>
            </a:r>
          </a:p>
          <a:p>
            <a:r>
              <a:rPr lang="en-US" dirty="0"/>
              <a:t>The small size of VHH (13 – 15kDa) allows them to bind the cavities that are difficult to reach for traditional antibodies (150 </a:t>
            </a:r>
            <a:r>
              <a:rPr lang="en-US" dirty="0" err="1"/>
              <a:t>kDa</a:t>
            </a:r>
            <a:r>
              <a:rPr lang="en-US" dirty="0"/>
              <a:t>), and for the CDR3 loop to protrude further within the cavity to reach neutralizing epitopes on the Env. </a:t>
            </a:r>
          </a:p>
          <a:p>
            <a:r>
              <a:rPr lang="en-US" dirty="0"/>
              <a:t>demonstrated increased breadth but not potency </a:t>
            </a:r>
          </a:p>
          <a:p>
            <a:endParaRPr lang="en-US" dirty="0"/>
          </a:p>
          <a:p>
            <a:r>
              <a:rPr lang="en-US" dirty="0"/>
              <a:t>Cellular receptor</a:t>
            </a:r>
          </a:p>
        </p:txBody>
      </p:sp>
      <p:sp>
        <p:nvSpPr>
          <p:cNvPr id="4" name="Slide Number Placeholder 3"/>
          <p:cNvSpPr>
            <a:spLocks noGrp="1"/>
          </p:cNvSpPr>
          <p:nvPr>
            <p:ph type="sldNum" sz="quarter" idx="5"/>
          </p:nvPr>
        </p:nvSpPr>
        <p:spPr/>
        <p:txBody>
          <a:bodyPr/>
          <a:lstStyle/>
          <a:p>
            <a:fld id="{BC668E4A-974F-5D4D-83CB-20C08280C35E}" type="slidenum">
              <a:rPr lang="en-US" smtClean="0"/>
              <a:t>7</a:t>
            </a:fld>
            <a:endParaRPr lang="en-US"/>
          </a:p>
        </p:txBody>
      </p:sp>
    </p:spTree>
    <p:extLst>
      <p:ext uri="{BB962C8B-B14F-4D97-AF65-F5344CB8AC3E}">
        <p14:creationId xmlns:p14="http://schemas.microsoft.com/office/powerpoint/2010/main" val="3972203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overall strength of binding between an antibody and an antigen.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highly conserved </a:t>
            </a:r>
            <a:r>
              <a:rPr lang="en-US" sz="1200" b="1" i="0" kern="1200" dirty="0">
                <a:solidFill>
                  <a:schemeClr val="tx1"/>
                </a:solidFill>
                <a:effectLst/>
                <a:latin typeface="+mn-lt"/>
                <a:ea typeface="+mn-ea"/>
                <a:cs typeface="+mn-cs"/>
              </a:rPr>
              <a:t>region</a:t>
            </a:r>
            <a:r>
              <a:rPr lang="en-US" sz="1200" b="0" i="0" kern="1200" dirty="0">
                <a:solidFill>
                  <a:schemeClr val="tx1"/>
                </a:solidFill>
                <a:effectLst/>
                <a:latin typeface="+mn-lt"/>
                <a:ea typeface="+mn-ea"/>
                <a:cs typeface="+mn-cs"/>
              </a:rPr>
              <a:t> of the envelope glycoprotein (Env) gp41 subunit near the viral envelope surface</a:t>
            </a:r>
            <a:endParaRPr lang="en-US" dirty="0"/>
          </a:p>
        </p:txBody>
      </p:sp>
      <p:sp>
        <p:nvSpPr>
          <p:cNvPr id="4" name="Slide Number Placeholder 3"/>
          <p:cNvSpPr>
            <a:spLocks noGrp="1"/>
          </p:cNvSpPr>
          <p:nvPr>
            <p:ph type="sldNum" sz="quarter" idx="5"/>
          </p:nvPr>
        </p:nvSpPr>
        <p:spPr/>
        <p:txBody>
          <a:bodyPr/>
          <a:lstStyle/>
          <a:p>
            <a:fld id="{BC668E4A-974F-5D4D-83CB-20C08280C35E}" type="slidenum">
              <a:rPr lang="en-US" smtClean="0"/>
              <a:t>9</a:t>
            </a:fld>
            <a:endParaRPr lang="en-US"/>
          </a:p>
        </p:txBody>
      </p:sp>
    </p:spTree>
    <p:extLst>
      <p:ext uri="{BB962C8B-B14F-4D97-AF65-F5344CB8AC3E}">
        <p14:creationId xmlns:p14="http://schemas.microsoft.com/office/powerpoint/2010/main" val="1234110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sz="1200" b="0" i="0" kern="1200" dirty="0">
                <a:solidFill>
                  <a:schemeClr val="tx1"/>
                </a:solidFill>
                <a:effectLst/>
                <a:latin typeface="+mn-lt"/>
                <a:ea typeface="+mn-ea"/>
                <a:cs typeface="+mn-cs"/>
              </a:rPr>
              <a:t>The HIV-1 envelope (Env) spike protein mediates entry into cells. Since the Env trimer is the only viral protein on the surface of HIV-1, understanding its structure and activation by the CD4 receptor and coreceptor is vital for the design of vaccines and antiviral therapies.”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“Proteases: an enzyme which breaks down proteins and peptides”</a:t>
            </a:r>
            <a:endParaRPr lang="en-US" dirty="0"/>
          </a:p>
        </p:txBody>
      </p:sp>
      <p:sp>
        <p:nvSpPr>
          <p:cNvPr id="4" name="Slide Number Placeholder 3"/>
          <p:cNvSpPr>
            <a:spLocks noGrp="1"/>
          </p:cNvSpPr>
          <p:nvPr>
            <p:ph type="sldNum" sz="quarter" idx="5"/>
          </p:nvPr>
        </p:nvSpPr>
        <p:spPr/>
        <p:txBody>
          <a:bodyPr/>
          <a:lstStyle/>
          <a:p>
            <a:fld id="{BC668E4A-974F-5D4D-83CB-20C08280C35E}" type="slidenum">
              <a:rPr lang="en-US" smtClean="0"/>
              <a:t>10</a:t>
            </a:fld>
            <a:endParaRPr lang="en-US"/>
          </a:p>
        </p:txBody>
      </p:sp>
    </p:spTree>
    <p:extLst>
      <p:ext uri="{BB962C8B-B14F-4D97-AF65-F5344CB8AC3E}">
        <p14:creationId xmlns:p14="http://schemas.microsoft.com/office/powerpoint/2010/main" val="4261915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targeting the cell receptor with one arm could potentially block cell-mediated spreading of infection </a:t>
            </a:r>
          </a:p>
          <a:p>
            <a:endParaRPr lang="en-US" dirty="0"/>
          </a:p>
        </p:txBody>
      </p:sp>
      <p:sp>
        <p:nvSpPr>
          <p:cNvPr id="4" name="Slide Number Placeholder 3"/>
          <p:cNvSpPr>
            <a:spLocks noGrp="1"/>
          </p:cNvSpPr>
          <p:nvPr>
            <p:ph type="sldNum" sz="quarter" idx="5"/>
          </p:nvPr>
        </p:nvSpPr>
        <p:spPr/>
        <p:txBody>
          <a:bodyPr/>
          <a:lstStyle/>
          <a:p>
            <a:fld id="{BC668E4A-974F-5D4D-83CB-20C08280C35E}" type="slidenum">
              <a:rPr lang="en-US" smtClean="0"/>
              <a:t>11</a:t>
            </a:fld>
            <a:endParaRPr lang="en-US"/>
          </a:p>
        </p:txBody>
      </p:sp>
    </p:spTree>
    <p:extLst>
      <p:ext uri="{BB962C8B-B14F-4D97-AF65-F5344CB8AC3E}">
        <p14:creationId xmlns:p14="http://schemas.microsoft.com/office/powerpoint/2010/main" val="496562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Crystal structure of anti-HIV antibody PGT128 in complex with a bacterially derived synthetic mimetic of Man9.</a:t>
            </a:r>
          </a:p>
          <a:p>
            <a:endParaRPr lang="en-US" dirty="0"/>
          </a:p>
        </p:txBody>
      </p:sp>
      <p:sp>
        <p:nvSpPr>
          <p:cNvPr id="4" name="Slide Number Placeholder 3"/>
          <p:cNvSpPr>
            <a:spLocks noGrp="1"/>
          </p:cNvSpPr>
          <p:nvPr>
            <p:ph type="sldNum" sz="quarter" idx="5"/>
          </p:nvPr>
        </p:nvSpPr>
        <p:spPr/>
        <p:txBody>
          <a:bodyPr/>
          <a:lstStyle/>
          <a:p>
            <a:fld id="{BC668E4A-974F-5D4D-83CB-20C08280C35E}" type="slidenum">
              <a:rPr lang="en-US" smtClean="0"/>
              <a:t>12</a:t>
            </a:fld>
            <a:endParaRPr lang="en-US"/>
          </a:p>
        </p:txBody>
      </p:sp>
    </p:spTree>
    <p:extLst>
      <p:ext uri="{BB962C8B-B14F-4D97-AF65-F5344CB8AC3E}">
        <p14:creationId xmlns:p14="http://schemas.microsoft.com/office/powerpoint/2010/main" val="4161925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Label each antibody with its type</a:t>
            </a:r>
          </a:p>
          <a:p>
            <a:r>
              <a:rPr lang="en-US" dirty="0">
                <a:hlinkClick r:id="rId3"/>
              </a:rPr>
              <a:t>https://www.rcsb.org/structure/6B3D</a:t>
            </a:r>
            <a:endParaRPr lang="en-US" dirty="0"/>
          </a:p>
          <a:p>
            <a:endParaRPr lang="en-US" dirty="0"/>
          </a:p>
          <a:p>
            <a:pPr marL="228600" indent="-228600">
              <a:buAutoNum type="alphaLcPeriod"/>
            </a:pPr>
            <a:r>
              <a:rPr lang="en-US" dirty="0"/>
              <a:t>Normal antibody</a:t>
            </a:r>
          </a:p>
          <a:p>
            <a:pPr marL="0" indent="0">
              <a:buNone/>
            </a:pPr>
            <a:r>
              <a:rPr lang="en-US" sz="1200" b="1" kern="1200" dirty="0">
                <a:solidFill>
                  <a:schemeClr val="tx1"/>
                </a:solidFill>
                <a:effectLst/>
                <a:latin typeface="+mn-lt"/>
                <a:ea typeface="+mn-ea"/>
                <a:cs typeface="+mn-cs"/>
              </a:rPr>
              <a:t>Bi specific – IG-like</a:t>
            </a:r>
          </a:p>
          <a:p>
            <a:pPr marL="0" indent="0">
              <a:buFont typeface="Arial" panose="020B0604020202020204" pitchFamily="34" charset="0"/>
              <a:buNone/>
            </a:pPr>
            <a:r>
              <a:rPr lang="en-US" sz="1200" kern="1200" dirty="0">
                <a:solidFill>
                  <a:schemeClr val="tx1"/>
                </a:solidFill>
                <a:effectLst/>
                <a:latin typeface="+mn-lt"/>
                <a:ea typeface="+mn-ea"/>
                <a:cs typeface="+mn-cs"/>
              </a:rPr>
              <a:t>b. </a:t>
            </a:r>
            <a:r>
              <a:rPr lang="en-US" sz="1200" kern="1200" dirty="0" err="1">
                <a:solidFill>
                  <a:schemeClr val="tx1"/>
                </a:solidFill>
                <a:effectLst/>
                <a:latin typeface="+mn-lt"/>
                <a:ea typeface="+mn-ea"/>
                <a:cs typeface="+mn-cs"/>
              </a:rPr>
              <a:t>scFvs</a:t>
            </a:r>
            <a:r>
              <a:rPr lang="en-US" sz="1200" kern="1200" dirty="0">
                <a:solidFill>
                  <a:schemeClr val="tx1"/>
                </a:solidFill>
                <a:effectLst/>
                <a:latin typeface="+mn-lt"/>
                <a:ea typeface="+mn-ea"/>
                <a:cs typeface="+mn-cs"/>
              </a:rPr>
              <a:t> with a single Fc chain from two distinct antibodies to form a traditional Y-shaped antibody structure</a:t>
            </a:r>
          </a:p>
          <a:p>
            <a:pPr marL="685800" marR="0" lvl="1" indent="-228600" algn="l" defTabSz="914400" rtl="0" eaLnBrk="1" fontAlgn="auto" latinLnBrk="0" hangingPunct="1">
              <a:lnSpc>
                <a:spcPct val="100000"/>
              </a:lnSpc>
              <a:spcBef>
                <a:spcPts val="0"/>
              </a:spcBef>
              <a:spcAft>
                <a:spcPts val="0"/>
              </a:spcAft>
              <a:buClrTx/>
              <a:buSzTx/>
              <a:buFontTx/>
              <a:buAutoNum type="alphaLcPeriod"/>
              <a:tabLst/>
              <a:defRPr/>
            </a:pPr>
            <a:r>
              <a:rPr lang="en-US" sz="1200" kern="1200" dirty="0" err="1">
                <a:solidFill>
                  <a:schemeClr val="tx1"/>
                </a:solidFill>
                <a:effectLst/>
                <a:latin typeface="+mn-lt"/>
                <a:ea typeface="+mn-ea"/>
                <a:cs typeface="+mn-cs"/>
              </a:rPr>
              <a:t>iMab</a:t>
            </a:r>
            <a:r>
              <a:rPr lang="en-US" sz="1200" kern="1200" dirty="0">
                <a:solidFill>
                  <a:schemeClr val="tx1"/>
                </a:solidFill>
                <a:effectLst/>
                <a:latin typeface="+mn-lt"/>
                <a:ea typeface="+mn-ea"/>
                <a:cs typeface="+mn-cs"/>
              </a:rPr>
              <a:t> is a </a:t>
            </a:r>
            <a:r>
              <a:rPr lang="en-US" sz="1200" kern="1200" dirty="0" err="1">
                <a:solidFill>
                  <a:schemeClr val="tx1"/>
                </a:solidFill>
                <a:effectLst/>
                <a:latin typeface="+mn-lt"/>
                <a:ea typeface="+mn-ea"/>
                <a:cs typeface="+mn-cs"/>
              </a:rPr>
              <a:t>mAb</a:t>
            </a:r>
            <a:r>
              <a:rPr lang="en-US" sz="1200" kern="1200" dirty="0">
                <a:solidFill>
                  <a:schemeClr val="tx1"/>
                </a:solidFill>
                <a:effectLst/>
                <a:latin typeface="+mn-lt"/>
                <a:ea typeface="+mn-ea"/>
                <a:cs typeface="+mn-cs"/>
              </a:rPr>
              <a:t> that binds to domain 2 of human cellular receptor CD4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a:solidFill>
                  <a:schemeClr val="tx1"/>
                </a:solidFill>
                <a:effectLst/>
                <a:latin typeface="+mn-lt"/>
                <a:ea typeface="+mn-ea"/>
                <a:cs typeface="+mn-cs"/>
              </a:rPr>
              <a:t>c. Exchange the </a:t>
            </a:r>
            <a:r>
              <a:rPr lang="en-US" sz="1200" kern="1200" dirty="0" err="1">
                <a:solidFill>
                  <a:schemeClr val="tx1"/>
                </a:solidFill>
                <a:effectLst/>
                <a:latin typeface="+mn-lt"/>
                <a:ea typeface="+mn-ea"/>
                <a:cs typeface="+mn-cs"/>
              </a:rPr>
              <a:t>scFv</a:t>
            </a:r>
            <a:r>
              <a:rPr lang="en-US" sz="1200" kern="1200" dirty="0">
                <a:solidFill>
                  <a:schemeClr val="tx1"/>
                </a:solidFill>
                <a:effectLst/>
                <a:latin typeface="+mn-lt"/>
                <a:ea typeface="+mn-ea"/>
                <a:cs typeface="+mn-cs"/>
              </a:rPr>
              <a:t> of one </a:t>
            </a:r>
            <a:r>
              <a:rPr lang="en-US" sz="1200" kern="1200" dirty="0" err="1">
                <a:solidFill>
                  <a:schemeClr val="tx1"/>
                </a:solidFill>
                <a:effectLst/>
                <a:latin typeface="+mn-lt"/>
                <a:ea typeface="+mn-ea"/>
                <a:cs typeface="+mn-cs"/>
              </a:rPr>
              <a:t>bNAb</a:t>
            </a:r>
            <a:r>
              <a:rPr lang="en-US" sz="1200" kern="1200" dirty="0">
                <a:solidFill>
                  <a:schemeClr val="tx1"/>
                </a:solidFill>
                <a:effectLst/>
                <a:latin typeface="+mn-lt"/>
                <a:ea typeface="+mn-ea"/>
                <a:cs typeface="+mn-cs"/>
              </a:rPr>
              <a:t> with the </a:t>
            </a:r>
            <a:r>
              <a:rPr lang="en-US" sz="1200" kern="1200" dirty="0" err="1">
                <a:solidFill>
                  <a:schemeClr val="tx1"/>
                </a:solidFill>
                <a:effectLst/>
                <a:latin typeface="+mn-lt"/>
                <a:ea typeface="+mn-ea"/>
                <a:cs typeface="+mn-cs"/>
              </a:rPr>
              <a:t>scFv</a:t>
            </a:r>
            <a:r>
              <a:rPr lang="en-US" sz="1200" kern="1200" dirty="0">
                <a:solidFill>
                  <a:schemeClr val="tx1"/>
                </a:solidFill>
                <a:effectLst/>
                <a:latin typeface="+mn-lt"/>
                <a:ea typeface="+mn-ea"/>
                <a:cs typeface="+mn-cs"/>
              </a:rPr>
              <a:t> of another </a:t>
            </a:r>
            <a:r>
              <a:rPr lang="en-US" sz="1200" kern="1200" dirty="0" err="1">
                <a:solidFill>
                  <a:schemeClr val="tx1"/>
                </a:solidFill>
                <a:effectLst/>
                <a:latin typeface="+mn-lt"/>
                <a:ea typeface="+mn-ea"/>
                <a:cs typeface="+mn-cs"/>
              </a:rPr>
              <a:t>bNAb</a:t>
            </a:r>
            <a:r>
              <a:rPr lang="en-US" sz="1200" kern="1200" dirty="0">
                <a:solidFill>
                  <a:schemeClr val="tx1"/>
                </a:solidFill>
                <a:effectLst/>
                <a:latin typeface="+mn-lt"/>
                <a:ea typeface="+mn-ea"/>
                <a:cs typeface="+mn-cs"/>
              </a:rPr>
              <a:t> or fuse it to a full length </a:t>
            </a:r>
            <a:r>
              <a:rPr lang="en-US" sz="1200" kern="1200" dirty="0" err="1">
                <a:solidFill>
                  <a:schemeClr val="tx1"/>
                </a:solidFill>
                <a:effectLst/>
                <a:latin typeface="+mn-lt"/>
                <a:ea typeface="+mn-ea"/>
                <a:cs typeface="+mn-cs"/>
              </a:rPr>
              <a:t>bNAb</a:t>
            </a:r>
            <a:r>
              <a:rPr lang="en-US" sz="1200" kern="1200" dirty="0">
                <a:solidFill>
                  <a:schemeClr val="tx1"/>
                </a:solidFill>
                <a:effectLst/>
                <a:latin typeface="+mn-lt"/>
                <a:ea typeface="+mn-ea"/>
                <a:cs typeface="+mn-cs"/>
              </a:rPr>
              <a:t> via a flexible linker in a </a:t>
            </a:r>
            <a:r>
              <a:rPr lang="en-US" sz="1200" kern="1200" dirty="0" err="1">
                <a:solidFill>
                  <a:schemeClr val="tx1"/>
                </a:solidFill>
                <a:effectLst/>
                <a:latin typeface="+mn-lt"/>
                <a:ea typeface="+mn-ea"/>
                <a:cs typeface="+mn-cs"/>
              </a:rPr>
              <a:t>scFv</a:t>
            </a:r>
            <a:r>
              <a:rPr lang="en-US" sz="1200" kern="1200" dirty="0">
                <a:solidFill>
                  <a:schemeClr val="tx1"/>
                </a:solidFill>
                <a:effectLst/>
                <a:latin typeface="+mn-lt"/>
                <a:ea typeface="+mn-ea"/>
                <a:cs typeface="+mn-cs"/>
              </a:rPr>
              <a:t> tandem format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 Using </a:t>
            </a:r>
            <a:r>
              <a:rPr lang="en-US" sz="1200" kern="1200" dirty="0" err="1">
                <a:solidFill>
                  <a:schemeClr val="tx1"/>
                </a:solidFill>
                <a:effectLst/>
                <a:latin typeface="+mn-lt"/>
                <a:ea typeface="+mn-ea"/>
                <a:cs typeface="+mn-cs"/>
              </a:rPr>
              <a:t>cova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lently</a:t>
            </a:r>
            <a:r>
              <a:rPr lang="en-US" sz="1200" kern="1200" dirty="0">
                <a:solidFill>
                  <a:schemeClr val="tx1"/>
                </a:solidFill>
                <a:effectLst/>
                <a:latin typeface="+mn-lt"/>
                <a:ea typeface="+mn-ea"/>
                <a:cs typeface="+mn-cs"/>
              </a:rPr>
              <a:t> linked VHH </a:t>
            </a:r>
            <a:r>
              <a:rPr lang="en-US" sz="1200" kern="1200" dirty="0" err="1">
                <a:solidFill>
                  <a:schemeClr val="tx1"/>
                </a:solidFill>
                <a:effectLst/>
                <a:latin typeface="+mn-lt"/>
                <a:ea typeface="+mn-ea"/>
                <a:cs typeface="+mn-cs"/>
              </a:rPr>
              <a:t>CrossMabs</a:t>
            </a:r>
            <a:r>
              <a:rPr lang="en-US" sz="1200" kern="1200" dirty="0">
                <a:solidFill>
                  <a:schemeClr val="tx1"/>
                </a:solidFill>
                <a:effectLst/>
                <a:latin typeface="+mn-lt"/>
                <a:ea typeface="+mn-ea"/>
                <a:cs typeface="+mn-cs"/>
              </a:rPr>
              <a:t> with ‘knob-in-hole’ technology also increases potency due to an increase in avidity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Bi specific – non-IG like </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 bind to CD3 or CD16 with one arm and to HIV-1 Env with another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 disulfide linking of two arms and, there- fore,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 Another format of </a:t>
            </a:r>
            <a:r>
              <a:rPr lang="en-US" sz="1200" kern="1200" dirty="0" err="1">
                <a:solidFill>
                  <a:schemeClr val="tx1"/>
                </a:solidFill>
                <a:effectLst/>
                <a:latin typeface="+mn-lt"/>
                <a:ea typeface="+mn-ea"/>
                <a:cs typeface="+mn-cs"/>
              </a:rPr>
              <a:t>bsAbs</a:t>
            </a:r>
            <a:r>
              <a:rPr lang="en-US" sz="1200" kern="1200" dirty="0">
                <a:solidFill>
                  <a:schemeClr val="tx1"/>
                </a:solidFill>
                <a:effectLst/>
                <a:latin typeface="+mn-lt"/>
                <a:ea typeface="+mn-ea"/>
                <a:cs typeface="+mn-cs"/>
              </a:rPr>
              <a:t> is a tandem single chain variable fragment (scFv1-scFv2). These </a:t>
            </a:r>
            <a:r>
              <a:rPr lang="en-US" sz="1200" kern="1200" dirty="0" err="1">
                <a:solidFill>
                  <a:schemeClr val="tx1"/>
                </a:solidFill>
                <a:effectLst/>
                <a:latin typeface="+mn-lt"/>
                <a:ea typeface="+mn-ea"/>
                <a:cs typeface="+mn-cs"/>
              </a:rPr>
              <a:t>bsAbs</a:t>
            </a:r>
            <a:r>
              <a:rPr lang="en-US" sz="1200" kern="1200" dirty="0">
                <a:solidFill>
                  <a:schemeClr val="tx1"/>
                </a:solidFill>
                <a:effectLst/>
                <a:latin typeface="+mn-lt"/>
                <a:ea typeface="+mn-ea"/>
                <a:cs typeface="+mn-cs"/>
              </a:rPr>
              <a:t> are similar in structure to </a:t>
            </a:r>
            <a:r>
              <a:rPr lang="en-US" sz="1200" kern="1200" dirty="0" err="1">
                <a:solidFill>
                  <a:schemeClr val="tx1"/>
                </a:solidFill>
                <a:effectLst/>
                <a:latin typeface="+mn-lt"/>
                <a:ea typeface="+mn-ea"/>
                <a:cs typeface="+mn-cs"/>
              </a:rPr>
              <a:t>BiTE</a:t>
            </a:r>
            <a:r>
              <a:rPr lang="en-US" sz="1200" kern="1200" dirty="0">
                <a:solidFill>
                  <a:schemeClr val="tx1"/>
                </a:solidFill>
                <a:effectLst/>
                <a:latin typeface="+mn-lt"/>
                <a:ea typeface="+mn-ea"/>
                <a:cs typeface="+mn-cs"/>
              </a:rPr>
              <a:t> or DART molecules but target two distinct HIV-1 antigens with each arm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schemeClr val="tx1"/>
                </a:solidFill>
                <a:effectLst/>
                <a:latin typeface="+mn-lt"/>
                <a:ea typeface="+mn-ea"/>
                <a:cs typeface="+mn-cs"/>
              </a:rPr>
              <a:t>Trispecific</a:t>
            </a:r>
            <a:r>
              <a:rPr lang="en-US" sz="1200" b="1"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 This </a:t>
            </a:r>
            <a:r>
              <a:rPr lang="en-US" sz="1200" kern="1200" dirty="0" err="1">
                <a:solidFill>
                  <a:schemeClr val="tx1"/>
                </a:solidFill>
                <a:effectLst/>
                <a:latin typeface="+mn-lt"/>
                <a:ea typeface="+mn-ea"/>
                <a:cs typeface="+mn-cs"/>
              </a:rPr>
              <a:t>tsAb</a:t>
            </a:r>
            <a:r>
              <a:rPr lang="en-US" sz="1200" kern="1200" dirty="0">
                <a:solidFill>
                  <a:schemeClr val="tx1"/>
                </a:solidFill>
                <a:effectLst/>
                <a:latin typeface="+mn-lt"/>
                <a:ea typeface="+mn-ea"/>
                <a:cs typeface="+mn-cs"/>
              </a:rPr>
              <a:t> was designed as a PGDM1400 antibody with one Fab was switched to the VRC01 Fab, and the </a:t>
            </a:r>
            <a:r>
              <a:rPr lang="en-US" sz="1200" kern="1200" dirty="0" err="1">
                <a:solidFill>
                  <a:schemeClr val="tx1"/>
                </a:solidFill>
                <a:effectLst/>
                <a:latin typeface="+mn-lt"/>
                <a:ea typeface="+mn-ea"/>
                <a:cs typeface="+mn-cs"/>
              </a:rPr>
              <a:t>scFv</a:t>
            </a:r>
            <a:r>
              <a:rPr lang="en-US" sz="1200" kern="1200" dirty="0">
                <a:solidFill>
                  <a:schemeClr val="tx1"/>
                </a:solidFill>
                <a:effectLst/>
                <a:latin typeface="+mn-lt"/>
                <a:ea typeface="+mn-ea"/>
                <a:cs typeface="+mn-cs"/>
              </a:rPr>
              <a:t> of the other PGDM1400 Fab was linked to the </a:t>
            </a:r>
            <a:r>
              <a:rPr lang="en-US" sz="1200" kern="1200" dirty="0" err="1">
                <a:solidFill>
                  <a:schemeClr val="tx1"/>
                </a:solidFill>
                <a:effectLst/>
                <a:latin typeface="+mn-lt"/>
                <a:ea typeface="+mn-ea"/>
                <a:cs typeface="+mn-cs"/>
              </a:rPr>
              <a:t>scFv</a:t>
            </a:r>
            <a:r>
              <a:rPr lang="en-US" sz="1200" kern="1200" dirty="0">
                <a:solidFill>
                  <a:schemeClr val="tx1"/>
                </a:solidFill>
                <a:effectLst/>
                <a:latin typeface="+mn-lt"/>
                <a:ea typeface="+mn-ea"/>
                <a:cs typeface="+mn-cs"/>
              </a:rPr>
              <a:t> of 10E8.4 in a reverse-order tandem-forming cross-over dual variable Ig </a:t>
            </a:r>
            <a:endParaRPr lang="en-US" dirty="0"/>
          </a:p>
          <a:p>
            <a:pPr marL="228600" indent="-228600">
              <a:buAutoNum type="alphaLcPeriod"/>
            </a:pPr>
            <a:endParaRPr lang="en-US" dirty="0"/>
          </a:p>
          <a:p>
            <a:pPr marL="228600" indent="-228600">
              <a:buAutoNum type="alphaLcPeriod"/>
            </a:pPr>
            <a:endParaRPr lang="en-US" dirty="0"/>
          </a:p>
          <a:p>
            <a:pPr marL="228600" indent="-228600">
              <a:buAutoNum type="alphaLcPeriod"/>
            </a:pPr>
            <a:endParaRPr lang="en-US" dirty="0"/>
          </a:p>
        </p:txBody>
      </p:sp>
      <p:sp>
        <p:nvSpPr>
          <p:cNvPr id="4" name="Slide Number Placeholder 3"/>
          <p:cNvSpPr>
            <a:spLocks noGrp="1"/>
          </p:cNvSpPr>
          <p:nvPr>
            <p:ph type="sldNum" sz="quarter" idx="5"/>
          </p:nvPr>
        </p:nvSpPr>
        <p:spPr/>
        <p:txBody>
          <a:bodyPr/>
          <a:lstStyle/>
          <a:p>
            <a:fld id="{BC668E4A-974F-5D4D-83CB-20C08280C35E}" type="slidenum">
              <a:rPr lang="en-US" smtClean="0"/>
              <a:t>14</a:t>
            </a:fld>
            <a:endParaRPr lang="en-US"/>
          </a:p>
        </p:txBody>
      </p:sp>
    </p:spTree>
    <p:extLst>
      <p:ext uri="{BB962C8B-B14F-4D97-AF65-F5344CB8AC3E}">
        <p14:creationId xmlns:p14="http://schemas.microsoft.com/office/powerpoint/2010/main" val="53954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Helped me aggregate a nice list of antibodies/antigen complexes to analyze for composition matching </a:t>
            </a:r>
          </a:p>
        </p:txBody>
      </p:sp>
      <p:sp>
        <p:nvSpPr>
          <p:cNvPr id="4" name="Slide Number Placeholder 3"/>
          <p:cNvSpPr>
            <a:spLocks noGrp="1"/>
          </p:cNvSpPr>
          <p:nvPr>
            <p:ph type="sldNum" sz="quarter" idx="5"/>
          </p:nvPr>
        </p:nvSpPr>
        <p:spPr/>
        <p:txBody>
          <a:bodyPr/>
          <a:lstStyle/>
          <a:p>
            <a:fld id="{BC668E4A-974F-5D4D-83CB-20C08280C35E}" type="slidenum">
              <a:rPr lang="en-US" smtClean="0"/>
              <a:t>15</a:t>
            </a:fld>
            <a:endParaRPr lang="en-US"/>
          </a:p>
        </p:txBody>
      </p:sp>
    </p:spTree>
    <p:extLst>
      <p:ext uri="{BB962C8B-B14F-4D97-AF65-F5344CB8AC3E}">
        <p14:creationId xmlns:p14="http://schemas.microsoft.com/office/powerpoint/2010/main" val="1714899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b="1">
                <a:solidFill>
                  <a:schemeClr val="bg1"/>
                </a:solidFill>
                <a:latin typeface="Helvetica" pitchFamily="2" charset="0"/>
              </a:defRPr>
            </a:lvl1pPr>
          </a:lstStyle>
          <a:p>
            <a:r>
              <a:rPr lang="en-US" dirty="0" err="1"/>
              <a:t>www.colorado.edu</a:t>
            </a:r>
            <a:endParaRPr lang="en-US" dirty="0"/>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9ADDE-98E8-4149-84E6-9A28F99CE161}" type="datetimeFigureOut">
              <a:rPr lang="en-US" smtClean="0"/>
              <a:pPr/>
              <a:t>8/27/20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9ADDE-98E8-4149-84E6-9A28F99CE161}" type="datetimeFigureOut">
              <a:rPr lang="en-US" smtClean="0"/>
              <a:pPr/>
              <a:t>8/27/20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9ADDE-98E8-4149-84E6-9A28F99CE161}" type="datetimeFigureOut">
              <a:rPr lang="en-US" smtClean="0"/>
              <a:pPr/>
              <a:t>8/27/20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9ADDE-98E8-4149-84E6-9A28F99CE161}" type="datetimeFigureOut">
              <a:rPr lang="en-US" smtClean="0"/>
              <a:pPr/>
              <a:t>8/27/20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49ADDE-98E8-4149-84E6-9A28F99CE161}" type="datetimeFigureOut">
              <a:rPr lang="en-US" smtClean="0"/>
              <a:pPr/>
              <a:t>8/27/20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49ADDE-98E8-4149-84E6-9A28F99CE161}" type="datetimeFigureOut">
              <a:rPr lang="en-US" smtClean="0"/>
              <a:pPr/>
              <a:t>8/27/20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9ADDE-98E8-4149-84E6-9A28F99CE161}" type="datetimeFigureOut">
              <a:rPr lang="en-US" smtClean="0"/>
              <a:pPr/>
              <a:t>8/27/20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49ADDE-98E8-4149-84E6-9A28F99CE161}" type="datetimeFigureOut">
              <a:rPr lang="en-US" smtClean="0"/>
              <a:pPr/>
              <a:t>8/27/20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49ADDE-98E8-4149-84E6-9A28F99CE161}" type="datetimeFigureOut">
              <a:rPr lang="en-US" smtClean="0"/>
              <a:pPr/>
              <a:t>8/27/20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9ADDE-98E8-4149-84E6-9A28F99CE161}" type="datetimeFigureOut">
              <a:rPr lang="en-US" smtClean="0"/>
              <a:pPr/>
              <a:t>8/27/20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FB43-BEAF-4970-A06C-24B01B76FA99}" type="slidenum">
              <a:rPr lang="en-US" smtClean="0"/>
              <a:pPr/>
              <a:t>‹#›</a:t>
            </a:fld>
            <a:endParaRPr lang="en-US"/>
          </a:p>
        </p:txBody>
      </p:sp>
      <p:sp>
        <p:nvSpPr>
          <p:cNvPr id="7" name="Rectangle 6"/>
          <p:cNvSpPr/>
          <p:nvPr userDrawn="1"/>
        </p:nvSpPr>
        <p:spPr>
          <a:xfrm>
            <a:off x="0" y="6019800"/>
            <a:ext cx="9144000" cy="838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3FD0D44-7980-D646-8A12-A5DE7C29C48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81000" y="6248264"/>
            <a:ext cx="2895600" cy="4378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Black"/>
          <a:ea typeface="+mn-ea"/>
          <a:cs typeface="Arial Black"/>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www.rcsb.org/structure/6B3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hyperlink" Target="https://i.stack.imgur.com/PtNdP.pn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who.int/health-topics/hiv-aids/#tab=tab_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www.healthline.com/" TargetMode="External"/><Relationship Id="rId4" Type="http://schemas.openxmlformats.org/officeDocument/2006/relationships/hyperlink" Target="http://www.medicalnewstoday.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F42D21-39B1-084D-AA66-6EBB2309B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00" y="5410200"/>
            <a:ext cx="2057400" cy="1056132"/>
          </a:xfrm>
          <a:prstGeom prst="rect">
            <a:avLst/>
          </a:prstGeom>
        </p:spPr>
      </p:pic>
      <p:sp>
        <p:nvSpPr>
          <p:cNvPr id="6" name="Content Placeholder 3">
            <a:extLst>
              <a:ext uri="{FF2B5EF4-FFF2-40B4-BE49-F238E27FC236}">
                <a16:creationId xmlns:a16="http://schemas.microsoft.com/office/drawing/2014/main" id="{FFDDF1F5-EEEA-E042-B1C2-DAD84681F8EE}"/>
              </a:ext>
            </a:extLst>
          </p:cNvPr>
          <p:cNvSpPr txBox="1">
            <a:spLocks/>
          </p:cNvSpPr>
          <p:nvPr/>
        </p:nvSpPr>
        <p:spPr>
          <a:xfrm>
            <a:off x="457200" y="1600201"/>
            <a:ext cx="8229600" cy="2743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800" kern="1200">
                <a:solidFill>
                  <a:schemeClr val="tx1">
                    <a:tint val="75000"/>
                  </a:schemeClr>
                </a:solidFill>
                <a:latin typeface="Arial Black"/>
                <a:ea typeface="+mn-ea"/>
                <a:cs typeface="Arial Black"/>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b="1" i="1"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a:solidFill>
                  <a:schemeClr val="tx1"/>
                </a:solidFill>
              </a:rPr>
              <a:t>Engineering antibody-based molecules for HIV treatment and cure</a:t>
            </a:r>
          </a:p>
          <a:p>
            <a:r>
              <a:rPr lang="en-US" dirty="0">
                <a:solidFill>
                  <a:schemeClr val="tx1"/>
                </a:solidFill>
              </a:rPr>
              <a:t>By: Marina </a:t>
            </a:r>
            <a:r>
              <a:rPr lang="en-US" dirty="0" err="1">
                <a:solidFill>
                  <a:schemeClr val="tx1"/>
                </a:solidFill>
              </a:rPr>
              <a:t>Tuyishimea</a:t>
            </a:r>
            <a:r>
              <a:rPr lang="en-US" dirty="0">
                <a:solidFill>
                  <a:schemeClr val="tx1"/>
                </a:solidFill>
              </a:rPr>
              <a:t> and Guido </a:t>
            </a:r>
            <a:r>
              <a:rPr lang="en-US" dirty="0" err="1">
                <a:solidFill>
                  <a:schemeClr val="tx1"/>
                </a:solidFill>
              </a:rPr>
              <a:t>Ferraria</a:t>
            </a:r>
            <a:r>
              <a:rPr lang="en-US" dirty="0">
                <a:solidFill>
                  <a:schemeClr val="tx1"/>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E8F19-6B01-A740-B081-5F6757879617}"/>
              </a:ext>
            </a:extLst>
          </p:cNvPr>
          <p:cNvSpPr>
            <a:spLocks noGrp="1"/>
          </p:cNvSpPr>
          <p:nvPr>
            <p:ph type="title"/>
          </p:nvPr>
        </p:nvSpPr>
        <p:spPr/>
        <p:txBody>
          <a:bodyPr/>
          <a:lstStyle/>
          <a:p>
            <a:r>
              <a:rPr lang="en-US" dirty="0"/>
              <a:t>Key Design Constraints</a:t>
            </a:r>
          </a:p>
        </p:txBody>
      </p:sp>
      <p:sp>
        <p:nvSpPr>
          <p:cNvPr id="3" name="Content Placeholder 2">
            <a:extLst>
              <a:ext uri="{FF2B5EF4-FFF2-40B4-BE49-F238E27FC236}">
                <a16:creationId xmlns:a16="http://schemas.microsoft.com/office/drawing/2014/main" id="{06A20568-DE34-C447-B233-58ABED12C4DF}"/>
              </a:ext>
            </a:extLst>
          </p:cNvPr>
          <p:cNvSpPr>
            <a:spLocks noGrp="1"/>
          </p:cNvSpPr>
          <p:nvPr>
            <p:ph idx="1"/>
          </p:nvPr>
        </p:nvSpPr>
        <p:spPr/>
        <p:txBody>
          <a:bodyPr>
            <a:normAutofit fontScale="92500" lnSpcReduction="10000"/>
          </a:bodyPr>
          <a:lstStyle/>
          <a:p>
            <a:r>
              <a:rPr lang="en-US" dirty="0"/>
              <a:t>If antibody is targeting envelope trimer, it could have limited efficacy based on the expression of this protein</a:t>
            </a:r>
          </a:p>
          <a:p>
            <a:r>
              <a:rPr lang="en-US" dirty="0"/>
              <a:t>There could be steric inhibition if two envelopes never get close enough to be engaged by one </a:t>
            </a:r>
            <a:r>
              <a:rPr lang="en-US" dirty="0" err="1"/>
              <a:t>bsAbs</a:t>
            </a:r>
            <a:r>
              <a:rPr lang="en-US" dirty="0"/>
              <a:t> or </a:t>
            </a:r>
            <a:r>
              <a:rPr lang="en-US" dirty="0" err="1"/>
              <a:t>tsAbs</a:t>
            </a:r>
            <a:r>
              <a:rPr lang="en-US" dirty="0"/>
              <a:t> molecule at the same time </a:t>
            </a:r>
          </a:p>
          <a:p>
            <a:pPr lvl="1"/>
            <a:r>
              <a:rPr lang="en-US" dirty="0"/>
              <a:t>Linker must be:</a:t>
            </a:r>
          </a:p>
          <a:p>
            <a:pPr lvl="2"/>
            <a:r>
              <a:rPr lang="en-US" dirty="0"/>
              <a:t>Flexible to bind allow binding to each epitope </a:t>
            </a:r>
          </a:p>
          <a:p>
            <a:pPr lvl="2"/>
            <a:r>
              <a:rPr lang="en-US" dirty="0"/>
              <a:t>Not hinder folding and assembly </a:t>
            </a:r>
          </a:p>
          <a:p>
            <a:pPr lvl="2"/>
            <a:r>
              <a:rPr lang="en-US" dirty="0"/>
              <a:t>Not to be cut off during manufacturing or by proteases </a:t>
            </a:r>
          </a:p>
          <a:p>
            <a:endParaRPr lang="en-US" dirty="0"/>
          </a:p>
          <a:p>
            <a:endParaRPr lang="en-US" dirty="0"/>
          </a:p>
        </p:txBody>
      </p:sp>
    </p:spTree>
    <p:extLst>
      <p:ext uri="{BB962C8B-B14F-4D97-AF65-F5344CB8AC3E}">
        <p14:creationId xmlns:p14="http://schemas.microsoft.com/office/powerpoint/2010/main" val="195759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5933-AFAE-7244-A211-E8EBA0B0F7A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E45AF64-A507-E74B-BD48-5BEC88754DDA}"/>
              </a:ext>
            </a:extLst>
          </p:cNvPr>
          <p:cNvSpPr>
            <a:spLocks noGrp="1"/>
          </p:cNvSpPr>
          <p:nvPr>
            <p:ph idx="1"/>
          </p:nvPr>
        </p:nvSpPr>
        <p:spPr/>
        <p:txBody>
          <a:bodyPr>
            <a:normAutofit fontScale="92500" lnSpcReduction="20000"/>
          </a:bodyPr>
          <a:lstStyle/>
          <a:p>
            <a:r>
              <a:rPr lang="en-US" dirty="0"/>
              <a:t>Bispecific and </a:t>
            </a:r>
            <a:r>
              <a:rPr lang="en-US" dirty="0" err="1"/>
              <a:t>trispecific</a:t>
            </a:r>
            <a:r>
              <a:rPr lang="en-US" dirty="0"/>
              <a:t> broadly neutralizing antibodies target 2+ independent epitopes on the HIV-1 envelope</a:t>
            </a:r>
          </a:p>
          <a:p>
            <a:pPr lvl="1"/>
            <a:r>
              <a:rPr lang="en-US" dirty="0"/>
              <a:t>Benefits:</a:t>
            </a:r>
          </a:p>
          <a:p>
            <a:pPr lvl="2"/>
            <a:r>
              <a:rPr lang="en-US" dirty="0">
                <a:solidFill>
                  <a:srgbClr val="00B050"/>
                </a:solidFill>
              </a:rPr>
              <a:t>improved strength of binding between antibody and antigen</a:t>
            </a:r>
          </a:p>
          <a:p>
            <a:pPr lvl="2"/>
            <a:r>
              <a:rPr lang="en-US" dirty="0">
                <a:solidFill>
                  <a:srgbClr val="00B050"/>
                </a:solidFill>
              </a:rPr>
              <a:t>simultaneous epitope engagement on the same envelope</a:t>
            </a:r>
          </a:p>
          <a:p>
            <a:pPr lvl="2"/>
            <a:r>
              <a:rPr lang="en-US" dirty="0">
                <a:solidFill>
                  <a:srgbClr val="00B050"/>
                </a:solidFill>
              </a:rPr>
              <a:t>improved neutralization potency and breadth compared with single parental antibodies</a:t>
            </a:r>
          </a:p>
          <a:p>
            <a:pPr lvl="2"/>
            <a:r>
              <a:rPr lang="en-US" dirty="0">
                <a:solidFill>
                  <a:srgbClr val="00B050"/>
                </a:solidFill>
              </a:rPr>
              <a:t>If engaging cellular receptors with one arm: help concentrate inhibitory molecules and effector cells to the sites of potential infection </a:t>
            </a:r>
          </a:p>
          <a:p>
            <a:endParaRPr lang="en-US" dirty="0"/>
          </a:p>
        </p:txBody>
      </p:sp>
    </p:spTree>
    <p:extLst>
      <p:ext uri="{BB962C8B-B14F-4D97-AF65-F5344CB8AC3E}">
        <p14:creationId xmlns:p14="http://schemas.microsoft.com/office/powerpoint/2010/main" val="62152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545552-2A56-FC4D-9576-E87623740394}"/>
              </a:ext>
            </a:extLst>
          </p:cNvPr>
          <p:cNvSpPr>
            <a:spLocks noGrp="1"/>
          </p:cNvSpPr>
          <p:nvPr>
            <p:ph type="title"/>
          </p:nvPr>
        </p:nvSpPr>
        <p:spPr/>
        <p:txBody>
          <a:bodyPr/>
          <a:lstStyle/>
          <a:p>
            <a:r>
              <a:rPr lang="en-US" dirty="0"/>
              <a:t>Questions?</a:t>
            </a:r>
          </a:p>
        </p:txBody>
      </p:sp>
      <p:pic>
        <p:nvPicPr>
          <p:cNvPr id="3074" name="Picture 2">
            <a:extLst>
              <a:ext uri="{FF2B5EF4-FFF2-40B4-BE49-F238E27FC236}">
                <a16:creationId xmlns:a16="http://schemas.microsoft.com/office/drawing/2014/main" id="{66DF48E6-331D-4340-AE03-62D9D5EDF0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096" y="330200"/>
            <a:ext cx="4241800" cy="4241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9A09FE4-BC72-C348-9D6F-94F398D50254}"/>
              </a:ext>
            </a:extLst>
          </p:cNvPr>
          <p:cNvSpPr txBox="1"/>
          <p:nvPr/>
        </p:nvSpPr>
        <p:spPr>
          <a:xfrm>
            <a:off x="6400800" y="6324600"/>
            <a:ext cx="2514600" cy="246221"/>
          </a:xfrm>
          <a:prstGeom prst="rect">
            <a:avLst/>
          </a:prstGeom>
          <a:noFill/>
        </p:spPr>
        <p:txBody>
          <a:bodyPr wrap="square" rtlCol="0">
            <a:spAutoFit/>
          </a:bodyPr>
          <a:lstStyle/>
          <a:p>
            <a:r>
              <a:rPr lang="en-US" sz="1000" dirty="0">
                <a:solidFill>
                  <a:schemeClr val="bg1"/>
                </a:solidFill>
                <a:hlinkClick r:id="rId4">
                  <a:extLst>
                    <a:ext uri="{A12FA001-AC4F-418D-AE19-62706E023703}">
                      <ahyp:hlinkClr xmlns:ahyp="http://schemas.microsoft.com/office/drawing/2018/hyperlinkcolor" val="tx"/>
                    </a:ext>
                  </a:extLst>
                </a:hlinkClick>
              </a:rPr>
              <a:t>https://www.rcsb.org/structure/6B3D</a:t>
            </a:r>
            <a:endParaRPr lang="en-US" sz="1000" dirty="0">
              <a:solidFill>
                <a:schemeClr val="bg1"/>
              </a:solidFill>
            </a:endParaRPr>
          </a:p>
        </p:txBody>
      </p:sp>
      <p:sp>
        <p:nvSpPr>
          <p:cNvPr id="6" name="TextBox 5">
            <a:extLst>
              <a:ext uri="{FF2B5EF4-FFF2-40B4-BE49-F238E27FC236}">
                <a16:creationId xmlns:a16="http://schemas.microsoft.com/office/drawing/2014/main" id="{3A40D417-A772-D545-BC9D-B068A2E5667F}"/>
              </a:ext>
            </a:extLst>
          </p:cNvPr>
          <p:cNvSpPr txBox="1"/>
          <p:nvPr/>
        </p:nvSpPr>
        <p:spPr>
          <a:xfrm>
            <a:off x="7086600" y="457200"/>
            <a:ext cx="1676400" cy="830997"/>
          </a:xfrm>
          <a:prstGeom prst="rect">
            <a:avLst/>
          </a:prstGeom>
          <a:noFill/>
        </p:spPr>
        <p:txBody>
          <a:bodyPr wrap="square" rtlCol="0">
            <a:spAutoFit/>
          </a:bodyPr>
          <a:lstStyle/>
          <a:p>
            <a:pPr algn="ctr"/>
            <a:r>
              <a:rPr lang="en-US" sz="1600" dirty="0"/>
              <a:t>I started looking up some PDB structures…</a:t>
            </a:r>
          </a:p>
        </p:txBody>
      </p:sp>
      <p:cxnSp>
        <p:nvCxnSpPr>
          <p:cNvPr id="9" name="Straight Arrow Connector 8">
            <a:extLst>
              <a:ext uri="{FF2B5EF4-FFF2-40B4-BE49-F238E27FC236}">
                <a16:creationId xmlns:a16="http://schemas.microsoft.com/office/drawing/2014/main" id="{F8BDB88B-007A-BE42-B9C8-D7CBC2F6BEFE}"/>
              </a:ext>
            </a:extLst>
          </p:cNvPr>
          <p:cNvCxnSpPr>
            <a:cxnSpLocks/>
          </p:cNvCxnSpPr>
          <p:nvPr/>
        </p:nvCxnSpPr>
        <p:spPr>
          <a:xfrm flipH="1">
            <a:off x="7391400" y="1288197"/>
            <a:ext cx="609600" cy="664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311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7D2C0-3521-8645-AD23-60D654DECDB1}"/>
              </a:ext>
            </a:extLst>
          </p:cNvPr>
          <p:cNvSpPr>
            <a:spLocks noGrp="1"/>
          </p:cNvSpPr>
          <p:nvPr>
            <p:ph type="title"/>
          </p:nvPr>
        </p:nvSpPr>
        <p:spPr/>
        <p:txBody>
          <a:bodyPr/>
          <a:lstStyle/>
          <a:p>
            <a:r>
              <a:rPr lang="en-US" dirty="0"/>
              <a:t>Discussion Questions</a:t>
            </a:r>
          </a:p>
        </p:txBody>
      </p:sp>
      <p:sp>
        <p:nvSpPr>
          <p:cNvPr id="3" name="Content Placeholder 2">
            <a:extLst>
              <a:ext uri="{FF2B5EF4-FFF2-40B4-BE49-F238E27FC236}">
                <a16:creationId xmlns:a16="http://schemas.microsoft.com/office/drawing/2014/main" id="{E48FCDB1-1032-C749-988E-5E98922EC5EE}"/>
              </a:ext>
            </a:extLst>
          </p:cNvPr>
          <p:cNvSpPr>
            <a:spLocks noGrp="1"/>
          </p:cNvSpPr>
          <p:nvPr>
            <p:ph idx="1"/>
          </p:nvPr>
        </p:nvSpPr>
        <p:spPr/>
        <p:txBody>
          <a:bodyPr>
            <a:normAutofit lnSpcReduction="10000"/>
          </a:bodyPr>
          <a:lstStyle/>
          <a:p>
            <a:r>
              <a:rPr lang="en-US" dirty="0"/>
              <a:t>What are the key components of antibodies that make them successful and what would the corresponding ”weight” of each feature be?</a:t>
            </a:r>
          </a:p>
          <a:p>
            <a:pPr lvl="1"/>
            <a:r>
              <a:rPr lang="en-US" dirty="0"/>
              <a:t>Binding strength</a:t>
            </a:r>
          </a:p>
          <a:p>
            <a:pPr lvl="1"/>
            <a:r>
              <a:rPr lang="en-US" dirty="0"/>
              <a:t>Specific epitope engagement</a:t>
            </a:r>
          </a:p>
          <a:p>
            <a:pPr lvl="1"/>
            <a:r>
              <a:rPr lang="en-US" dirty="0"/>
              <a:t>Etc.</a:t>
            </a:r>
          </a:p>
          <a:p>
            <a:r>
              <a:rPr lang="en-US" dirty="0"/>
              <a:t>Hypothetical: If you were a HIV virus what would annoy you the most if someone was attacking/labeling you? </a:t>
            </a:r>
          </a:p>
          <a:p>
            <a:endParaRPr lang="en-US" dirty="0"/>
          </a:p>
        </p:txBody>
      </p:sp>
    </p:spTree>
    <p:extLst>
      <p:ext uri="{BB962C8B-B14F-4D97-AF65-F5344CB8AC3E}">
        <p14:creationId xmlns:p14="http://schemas.microsoft.com/office/powerpoint/2010/main" val="3275752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8021-10E1-4D43-B156-9A584052633E}"/>
              </a:ext>
            </a:extLst>
          </p:cNvPr>
          <p:cNvSpPr>
            <a:spLocks noGrp="1"/>
          </p:cNvSpPr>
          <p:nvPr>
            <p:ph type="title"/>
          </p:nvPr>
        </p:nvSpPr>
        <p:spPr/>
        <p:txBody>
          <a:bodyPr/>
          <a:lstStyle/>
          <a:p>
            <a:r>
              <a:rPr lang="en-US" dirty="0"/>
              <a:t>Types of Antibodies Described:</a:t>
            </a:r>
          </a:p>
        </p:txBody>
      </p:sp>
      <p:pic>
        <p:nvPicPr>
          <p:cNvPr id="5" name="Content Placeholder 4">
            <a:extLst>
              <a:ext uri="{FF2B5EF4-FFF2-40B4-BE49-F238E27FC236}">
                <a16:creationId xmlns:a16="http://schemas.microsoft.com/office/drawing/2014/main" id="{CA48DD3B-35C9-8F47-A082-C3A0F46905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3713" y="1600200"/>
            <a:ext cx="8176574" cy="4525963"/>
          </a:xfrm>
        </p:spPr>
      </p:pic>
    </p:spTree>
    <p:extLst>
      <p:ext uri="{BB962C8B-B14F-4D97-AF65-F5344CB8AC3E}">
        <p14:creationId xmlns:p14="http://schemas.microsoft.com/office/powerpoint/2010/main" val="3107876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95147DE-CDB6-41F6-BB3B-062068BA4C29}"/>
              </a:ext>
            </a:extLst>
          </p:cNvPr>
          <p:cNvSpPr>
            <a:spLocks noGrp="1"/>
          </p:cNvSpPr>
          <p:nvPr>
            <p:ph type="title"/>
          </p:nvPr>
        </p:nvSpPr>
        <p:spPr>
          <a:xfrm>
            <a:off x="457200" y="274638"/>
            <a:ext cx="8229600" cy="1143000"/>
          </a:xfrm>
        </p:spPr>
        <p:txBody>
          <a:bodyPr/>
          <a:lstStyle/>
          <a:p>
            <a:r>
              <a:rPr lang="en-US" dirty="0"/>
              <a:t>Antibodies + Epitopes </a:t>
            </a:r>
          </a:p>
        </p:txBody>
      </p:sp>
      <p:pic>
        <p:nvPicPr>
          <p:cNvPr id="5" name="Content Placeholder 4" descr="A screenshot of a cell phone&#10;&#10;Description automatically generated">
            <a:extLst>
              <a:ext uri="{FF2B5EF4-FFF2-40B4-BE49-F238E27FC236}">
                <a16:creationId xmlns:a16="http://schemas.microsoft.com/office/drawing/2014/main" id="{F0A4D4B9-5E09-CA4E-955C-D6878F00F92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37322" y="1417638"/>
            <a:ext cx="4038600" cy="3735704"/>
          </a:xfrm>
          <a:noFill/>
        </p:spPr>
      </p:pic>
      <p:pic>
        <p:nvPicPr>
          <p:cNvPr id="8" name="Content Placeholder 4" descr="A screenshot of a cell phone&#10;&#10;Description automatically generated">
            <a:extLst>
              <a:ext uri="{FF2B5EF4-FFF2-40B4-BE49-F238E27FC236}">
                <a16:creationId xmlns:a16="http://schemas.microsoft.com/office/drawing/2014/main" id="{C8D204BF-9A85-D54F-B885-FFEA79561214}"/>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4562061" y="1417638"/>
            <a:ext cx="4038600" cy="3205672"/>
          </a:xfrm>
        </p:spPr>
      </p:pic>
      <p:sp>
        <p:nvSpPr>
          <p:cNvPr id="6" name="TextBox 5">
            <a:extLst>
              <a:ext uri="{FF2B5EF4-FFF2-40B4-BE49-F238E27FC236}">
                <a16:creationId xmlns:a16="http://schemas.microsoft.com/office/drawing/2014/main" id="{53021416-C983-4F4E-BC47-4A3059D3230D}"/>
              </a:ext>
            </a:extLst>
          </p:cNvPr>
          <p:cNvSpPr txBox="1"/>
          <p:nvPr/>
        </p:nvSpPr>
        <p:spPr>
          <a:xfrm>
            <a:off x="0" y="5437049"/>
            <a:ext cx="9144000" cy="646331"/>
          </a:xfrm>
          <a:prstGeom prst="rect">
            <a:avLst/>
          </a:prstGeom>
          <a:solidFill>
            <a:schemeClr val="bg2">
              <a:lumMod val="75000"/>
            </a:schemeClr>
          </a:solidFill>
        </p:spPr>
        <p:txBody>
          <a:bodyPr wrap="square" rtlCol="0">
            <a:spAutoFit/>
          </a:bodyPr>
          <a:lstStyle/>
          <a:p>
            <a:pPr algn="ctr"/>
            <a:r>
              <a:rPr lang="en-US" dirty="0"/>
              <a:t>Helped me aggregate a nice list of antibodies/antigen complexes to analyze for composition matching!</a:t>
            </a:r>
          </a:p>
        </p:txBody>
      </p:sp>
    </p:spTree>
    <p:extLst>
      <p:ext uri="{BB962C8B-B14F-4D97-AF65-F5344CB8AC3E}">
        <p14:creationId xmlns:p14="http://schemas.microsoft.com/office/powerpoint/2010/main" val="3218431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8C84-6E5D-5546-B59C-FFDFEAA0D2D4}"/>
              </a:ext>
            </a:extLst>
          </p:cNvPr>
          <p:cNvSpPr>
            <a:spLocks noGrp="1"/>
          </p:cNvSpPr>
          <p:nvPr>
            <p:ph type="title"/>
          </p:nvPr>
        </p:nvSpPr>
        <p:spPr/>
        <p:txBody>
          <a:bodyPr/>
          <a:lstStyle/>
          <a:p>
            <a:r>
              <a:rPr lang="en-US" dirty="0"/>
              <a:t>Antibodies in Clinical Trials</a:t>
            </a:r>
          </a:p>
        </p:txBody>
      </p:sp>
      <p:pic>
        <p:nvPicPr>
          <p:cNvPr id="5" name="Content Placeholder 4" descr="A screenshot of a cell phone&#10;&#10;Description automatically generated">
            <a:extLst>
              <a:ext uri="{FF2B5EF4-FFF2-40B4-BE49-F238E27FC236}">
                <a16:creationId xmlns:a16="http://schemas.microsoft.com/office/drawing/2014/main" id="{7A68611F-C4C3-4949-9EAC-42C852D7F6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850" y="2542381"/>
            <a:ext cx="6720884" cy="2642616"/>
          </a:xfrm>
        </p:spPr>
      </p:pic>
    </p:spTree>
    <p:extLst>
      <p:ext uri="{BB962C8B-B14F-4D97-AF65-F5344CB8AC3E}">
        <p14:creationId xmlns:p14="http://schemas.microsoft.com/office/powerpoint/2010/main" val="711625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F51AC-49A5-3D46-8705-8BC3BC66E7B7}"/>
              </a:ext>
            </a:extLst>
          </p:cNvPr>
          <p:cNvSpPr>
            <a:spLocks noGrp="1"/>
          </p:cNvSpPr>
          <p:nvPr>
            <p:ph type="title"/>
          </p:nvPr>
        </p:nvSpPr>
        <p:spPr>
          <a:xfrm>
            <a:off x="457200" y="273050"/>
            <a:ext cx="3008313" cy="1162050"/>
          </a:xfrm>
        </p:spPr>
        <p:txBody>
          <a:bodyPr anchor="b">
            <a:normAutofit/>
          </a:bodyPr>
          <a:lstStyle/>
          <a:p>
            <a:r>
              <a:rPr lang="en-US"/>
              <a:t>My Project and Why This Paper is Relevant</a:t>
            </a:r>
            <a:endParaRPr lang="en-US" dirty="0"/>
          </a:p>
        </p:txBody>
      </p:sp>
      <p:pic>
        <p:nvPicPr>
          <p:cNvPr id="1026" name="Picture 2" descr="Do epi- and para- befit the meanings of epitope and paratope? - Latin  Language Stack Exchange">
            <a:extLst>
              <a:ext uri="{FF2B5EF4-FFF2-40B4-BE49-F238E27FC236}">
                <a16:creationId xmlns:a16="http://schemas.microsoft.com/office/drawing/2014/main" id="{9D65464B-7C94-C84C-99C9-AC8464E24B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15" t="2477" r="1491" b="2436"/>
          <a:stretch/>
        </p:blipFill>
        <p:spPr bwMode="auto">
          <a:xfrm>
            <a:off x="3657600" y="1371599"/>
            <a:ext cx="4953000" cy="3657601"/>
          </a:xfrm>
          <a:prstGeom prst="rect">
            <a:avLst/>
          </a:prstGeom>
          <a:solidFill>
            <a:srgbClr val="FFFFFF"/>
          </a:solidFill>
        </p:spPr>
      </p:pic>
      <p:sp>
        <p:nvSpPr>
          <p:cNvPr id="3" name="Content Placeholder 2">
            <a:extLst>
              <a:ext uri="{FF2B5EF4-FFF2-40B4-BE49-F238E27FC236}">
                <a16:creationId xmlns:a16="http://schemas.microsoft.com/office/drawing/2014/main" id="{9F8DE65A-59AC-D749-B09A-DE4D4AD6E7B7}"/>
              </a:ext>
            </a:extLst>
          </p:cNvPr>
          <p:cNvSpPr>
            <a:spLocks noGrp="1"/>
          </p:cNvSpPr>
          <p:nvPr>
            <p:ph type="body" sz="half" idx="2"/>
          </p:nvPr>
        </p:nvSpPr>
        <p:spPr>
          <a:xfrm>
            <a:off x="457200" y="1435100"/>
            <a:ext cx="3200400" cy="4691063"/>
          </a:xfrm>
        </p:spPr>
        <p:txBody>
          <a:bodyPr>
            <a:normAutofit/>
          </a:bodyPr>
          <a:lstStyle/>
          <a:p>
            <a:r>
              <a:rPr lang="en-US" dirty="0"/>
              <a:t>My project: </a:t>
            </a:r>
          </a:p>
          <a:p>
            <a:pPr lvl="1"/>
            <a:r>
              <a:rPr lang="en-US" sz="1400" dirty="0"/>
              <a:t>Affinity Maturation      understand composition matching of antibody/antigen complex at various epitopes/paratopes</a:t>
            </a:r>
          </a:p>
          <a:p>
            <a:pPr lvl="1"/>
            <a:endParaRPr lang="en-US" sz="1400" dirty="0"/>
          </a:p>
          <a:p>
            <a:r>
              <a:rPr lang="en-US" sz="1600" dirty="0"/>
              <a:t>Relevance: </a:t>
            </a:r>
          </a:p>
          <a:p>
            <a:pPr marL="742950" lvl="1" indent="-285750">
              <a:buFont typeface="Arial" panose="020B0604020202020204" pitchFamily="34" charset="0"/>
              <a:buChar char="•"/>
            </a:pPr>
            <a:r>
              <a:rPr lang="en-US" sz="1400" dirty="0"/>
              <a:t>Which antibodies are currently effective and why?</a:t>
            </a:r>
          </a:p>
          <a:p>
            <a:pPr marL="742950" lvl="1" indent="-285750">
              <a:buFont typeface="Arial" panose="020B0604020202020204" pitchFamily="34" charset="0"/>
              <a:buChar char="•"/>
            </a:pPr>
            <a:r>
              <a:rPr lang="en-US" sz="1400" dirty="0"/>
              <a:t>Can this guide our insight into composition matching of antibody/antigen complexes?</a:t>
            </a:r>
          </a:p>
          <a:p>
            <a:pPr marL="742950" lvl="1" indent="-285750">
              <a:buFont typeface="Arial" panose="020B0604020202020204" pitchFamily="34" charset="0"/>
              <a:buChar char="•"/>
            </a:pPr>
            <a:r>
              <a:rPr lang="en-US" sz="1400" dirty="0"/>
              <a:t>Do the complexes described also employ composition matching?</a:t>
            </a:r>
          </a:p>
        </p:txBody>
      </p:sp>
      <p:sp>
        <p:nvSpPr>
          <p:cNvPr id="4" name="TextBox 3">
            <a:extLst>
              <a:ext uri="{FF2B5EF4-FFF2-40B4-BE49-F238E27FC236}">
                <a16:creationId xmlns:a16="http://schemas.microsoft.com/office/drawing/2014/main" id="{D5472C6E-8F43-644F-86FE-C220A2E62E4D}"/>
              </a:ext>
            </a:extLst>
          </p:cNvPr>
          <p:cNvSpPr txBox="1"/>
          <p:nvPr/>
        </p:nvSpPr>
        <p:spPr>
          <a:xfrm>
            <a:off x="6400800" y="6324600"/>
            <a:ext cx="2514600" cy="246221"/>
          </a:xfrm>
          <a:prstGeom prst="rect">
            <a:avLst/>
          </a:prstGeom>
          <a:noFill/>
        </p:spPr>
        <p:txBody>
          <a:bodyPr wrap="square" rtlCol="0">
            <a:spAutoFit/>
          </a:bodyPr>
          <a:lstStyle/>
          <a:p>
            <a:r>
              <a:rPr lang="en-US" sz="1000" dirty="0">
                <a:solidFill>
                  <a:schemeClr val="bg1"/>
                </a:solidFill>
                <a:hlinkClick r:id="rId4">
                  <a:extLst>
                    <a:ext uri="{A12FA001-AC4F-418D-AE19-62706E023703}">
                      <ahyp:hlinkClr xmlns:ahyp="http://schemas.microsoft.com/office/drawing/2018/hyperlinkcolor" val="tx"/>
                    </a:ext>
                  </a:extLst>
                </a:hlinkClick>
              </a:rPr>
              <a:t>https://i.stack.imgur.com/PtNdP.png</a:t>
            </a:r>
            <a:endParaRPr lang="en-US" sz="1000" dirty="0">
              <a:solidFill>
                <a:schemeClr val="bg1"/>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379C3F-5FCE-A441-81B2-9309FF74A0C6}"/>
                  </a:ext>
                </a:extLst>
              </p:cNvPr>
              <p:cNvSpPr txBox="1"/>
              <p:nvPr/>
            </p:nvSpPr>
            <p:spPr>
              <a:xfrm>
                <a:off x="2514600" y="1676400"/>
                <a:ext cx="2580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E379C3F-5FCE-A441-81B2-9309FF74A0C6}"/>
                  </a:ext>
                </a:extLst>
              </p:cNvPr>
              <p:cNvSpPr txBox="1">
                <a:spLocks noRot="1" noChangeAspect="1" noMove="1" noResize="1" noEditPoints="1" noAdjustHandles="1" noChangeArrowheads="1" noChangeShapeType="1" noTextEdit="1"/>
              </p:cNvSpPr>
              <p:nvPr/>
            </p:nvSpPr>
            <p:spPr>
              <a:xfrm>
                <a:off x="2514600" y="1676400"/>
                <a:ext cx="258083" cy="276999"/>
              </a:xfrm>
              <a:prstGeom prst="rect">
                <a:avLst/>
              </a:prstGeom>
              <a:blipFill>
                <a:blip r:embed="rId5"/>
                <a:stretch>
                  <a:fillRect l="-15000" r="-10000" b="-4762"/>
                </a:stretch>
              </a:blipFill>
            </p:spPr>
            <p:txBody>
              <a:bodyPr/>
              <a:lstStyle/>
              <a:p>
                <a:r>
                  <a:rPr lang="en-US">
                    <a:noFill/>
                  </a:rPr>
                  <a:t> </a:t>
                </a:r>
              </a:p>
            </p:txBody>
          </p:sp>
        </mc:Fallback>
      </mc:AlternateContent>
    </p:spTree>
    <p:extLst>
      <p:ext uri="{BB962C8B-B14F-4D97-AF65-F5344CB8AC3E}">
        <p14:creationId xmlns:p14="http://schemas.microsoft.com/office/powerpoint/2010/main" val="2161619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2300-B184-A44A-A839-F8708D77F29E}"/>
              </a:ext>
            </a:extLst>
          </p:cNvPr>
          <p:cNvSpPr>
            <a:spLocks noGrp="1"/>
          </p:cNvSpPr>
          <p:nvPr>
            <p:ph type="title"/>
          </p:nvPr>
        </p:nvSpPr>
        <p:spPr/>
        <p:txBody>
          <a:bodyPr/>
          <a:lstStyle/>
          <a:p>
            <a:r>
              <a:rPr lang="en-US" dirty="0"/>
              <a:t>Current Treatment</a:t>
            </a:r>
          </a:p>
        </p:txBody>
      </p:sp>
      <p:sp>
        <p:nvSpPr>
          <p:cNvPr id="3" name="Content Placeholder 2">
            <a:extLst>
              <a:ext uri="{FF2B5EF4-FFF2-40B4-BE49-F238E27FC236}">
                <a16:creationId xmlns:a16="http://schemas.microsoft.com/office/drawing/2014/main" id="{198F8DDE-106F-B049-8148-DE4FF5ABC681}"/>
              </a:ext>
            </a:extLst>
          </p:cNvPr>
          <p:cNvSpPr>
            <a:spLocks noGrp="1"/>
          </p:cNvSpPr>
          <p:nvPr>
            <p:ph idx="1"/>
          </p:nvPr>
        </p:nvSpPr>
        <p:spPr/>
        <p:txBody>
          <a:bodyPr>
            <a:normAutofit fontScale="85000" lnSpcReduction="20000"/>
          </a:bodyPr>
          <a:lstStyle/>
          <a:p>
            <a:r>
              <a:rPr lang="en-US" dirty="0"/>
              <a:t>ART (Antiretroviral therapy)</a:t>
            </a:r>
          </a:p>
          <a:p>
            <a:pPr lvl="1"/>
            <a:r>
              <a:rPr lang="en-US" dirty="0"/>
              <a:t>Consists of multiple (3+) Antiretroviral drugs to suppress the virus</a:t>
            </a:r>
          </a:p>
          <a:p>
            <a:pPr lvl="1"/>
            <a:r>
              <a:rPr lang="en-US" dirty="0"/>
              <a:t>Benefits:</a:t>
            </a:r>
          </a:p>
          <a:p>
            <a:pPr lvl="2"/>
            <a:r>
              <a:rPr lang="en-US" dirty="0">
                <a:solidFill>
                  <a:srgbClr val="00B050"/>
                </a:solidFill>
              </a:rPr>
              <a:t>reduce viral load </a:t>
            </a:r>
          </a:p>
          <a:p>
            <a:pPr lvl="2"/>
            <a:r>
              <a:rPr lang="en-US" dirty="0">
                <a:solidFill>
                  <a:srgbClr val="00B050"/>
                </a:solidFill>
              </a:rPr>
              <a:t>immune system can recover</a:t>
            </a:r>
          </a:p>
          <a:p>
            <a:pPr lvl="1"/>
            <a:r>
              <a:rPr lang="en-US" dirty="0"/>
              <a:t>Drawbacks:</a:t>
            </a:r>
          </a:p>
          <a:p>
            <a:pPr lvl="2"/>
            <a:r>
              <a:rPr lang="en-US" dirty="0">
                <a:solidFill>
                  <a:srgbClr val="FF0000"/>
                </a:solidFill>
              </a:rPr>
              <a:t>toxicity over time </a:t>
            </a:r>
          </a:p>
          <a:p>
            <a:pPr lvl="2"/>
            <a:r>
              <a:rPr lang="en-US" dirty="0">
                <a:solidFill>
                  <a:srgbClr val="FF0000"/>
                </a:solidFill>
              </a:rPr>
              <a:t>allergic reactions</a:t>
            </a:r>
          </a:p>
          <a:p>
            <a:pPr lvl="2"/>
            <a:r>
              <a:rPr lang="en-US" dirty="0">
                <a:solidFill>
                  <a:srgbClr val="FF0000"/>
                </a:solidFill>
              </a:rPr>
              <a:t>bleeding</a:t>
            </a:r>
          </a:p>
          <a:p>
            <a:pPr lvl="2"/>
            <a:r>
              <a:rPr lang="en-US" dirty="0">
                <a:solidFill>
                  <a:srgbClr val="FF0000"/>
                </a:solidFill>
              </a:rPr>
              <a:t>bone loss</a:t>
            </a:r>
          </a:p>
          <a:p>
            <a:pPr lvl="2"/>
            <a:r>
              <a:rPr lang="en-US" dirty="0">
                <a:solidFill>
                  <a:srgbClr val="FF0000"/>
                </a:solidFill>
              </a:rPr>
              <a:t>heart disease</a:t>
            </a:r>
          </a:p>
          <a:p>
            <a:pPr lvl="2"/>
            <a:r>
              <a:rPr lang="en-US" dirty="0">
                <a:solidFill>
                  <a:srgbClr val="FF0000"/>
                </a:solidFill>
              </a:rPr>
              <a:t>etc.</a:t>
            </a:r>
          </a:p>
        </p:txBody>
      </p:sp>
      <p:sp>
        <p:nvSpPr>
          <p:cNvPr id="4" name="TextBox 3">
            <a:extLst>
              <a:ext uri="{FF2B5EF4-FFF2-40B4-BE49-F238E27FC236}">
                <a16:creationId xmlns:a16="http://schemas.microsoft.com/office/drawing/2014/main" id="{9F28487B-7518-8440-954C-31165D2A0B3D}"/>
              </a:ext>
            </a:extLst>
          </p:cNvPr>
          <p:cNvSpPr txBox="1"/>
          <p:nvPr/>
        </p:nvSpPr>
        <p:spPr>
          <a:xfrm>
            <a:off x="5181600" y="6142728"/>
            <a:ext cx="3657600" cy="707886"/>
          </a:xfrm>
          <a:prstGeom prst="rect">
            <a:avLst/>
          </a:prstGeom>
          <a:noFill/>
        </p:spPr>
        <p:txBody>
          <a:bodyPr wrap="square" rtlCol="0">
            <a:spAutoFit/>
          </a:bodyPr>
          <a:lstStyle/>
          <a:p>
            <a:r>
              <a:rPr lang="en-US" sz="1000" dirty="0">
                <a:solidFill>
                  <a:schemeClr val="bg1"/>
                </a:solidFill>
                <a:hlinkClick r:id="rId3">
                  <a:extLst>
                    <a:ext uri="{A12FA001-AC4F-418D-AE19-62706E023703}">
                      <ahyp:hlinkClr xmlns:ahyp="http://schemas.microsoft.com/office/drawing/2018/hyperlinkcolor" val="tx"/>
                    </a:ext>
                  </a:extLst>
                </a:hlinkClick>
              </a:rPr>
              <a:t>https://www.who.int/health-topics/hiv-aids/#tab=tab_1</a:t>
            </a:r>
            <a:endParaRPr lang="en-US" sz="1000" dirty="0">
              <a:solidFill>
                <a:schemeClr val="bg1"/>
              </a:solidFill>
            </a:endParaRPr>
          </a:p>
          <a:p>
            <a:r>
              <a:rPr lang="en-US" sz="1000" dirty="0">
                <a:solidFill>
                  <a:schemeClr val="bg1"/>
                </a:solidFill>
                <a:hlinkClick r:id="rId4">
                  <a:extLst>
                    <a:ext uri="{A12FA001-AC4F-418D-AE19-62706E023703}">
                      <ahyp:hlinkClr xmlns:ahyp="http://schemas.microsoft.com/office/drawing/2018/hyperlinkcolor" val="tx"/>
                    </a:ext>
                  </a:extLst>
                </a:hlinkClick>
              </a:rPr>
              <a:t>www.medicalnewstoday.com</a:t>
            </a:r>
            <a:r>
              <a:rPr lang="en-US" sz="1000" dirty="0">
                <a:solidFill>
                  <a:schemeClr val="bg1"/>
                </a:solidFill>
              </a:rPr>
              <a:t> </a:t>
            </a:r>
          </a:p>
          <a:p>
            <a:r>
              <a:rPr lang="en-US" sz="1000" dirty="0">
                <a:solidFill>
                  <a:schemeClr val="bg1"/>
                </a:solidFill>
                <a:hlinkClick r:id="rId5">
                  <a:extLst>
                    <a:ext uri="{A12FA001-AC4F-418D-AE19-62706E023703}">
                      <ahyp:hlinkClr xmlns:ahyp="http://schemas.microsoft.com/office/drawing/2018/hyperlinkcolor" val="tx"/>
                    </a:ext>
                  </a:extLst>
                </a:hlinkClick>
              </a:rPr>
              <a:t>www.healthline.com</a:t>
            </a:r>
            <a:endParaRPr lang="en-US" sz="1000" dirty="0">
              <a:solidFill>
                <a:schemeClr val="bg1"/>
              </a:solidFill>
            </a:endParaRPr>
          </a:p>
          <a:p>
            <a:endParaRPr lang="en-US" sz="1000" dirty="0">
              <a:solidFill>
                <a:schemeClr val="bg1"/>
              </a:solidFill>
            </a:endParaRPr>
          </a:p>
        </p:txBody>
      </p:sp>
    </p:spTree>
    <p:extLst>
      <p:ext uri="{BB962C8B-B14F-4D97-AF65-F5344CB8AC3E}">
        <p14:creationId xmlns:p14="http://schemas.microsoft.com/office/powerpoint/2010/main" val="3260889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3E9E-A7AE-0046-91A0-18023F63D0A1}"/>
              </a:ext>
            </a:extLst>
          </p:cNvPr>
          <p:cNvSpPr>
            <a:spLocks noGrp="1"/>
          </p:cNvSpPr>
          <p:nvPr>
            <p:ph type="title"/>
          </p:nvPr>
        </p:nvSpPr>
        <p:spPr/>
        <p:txBody>
          <a:bodyPr>
            <a:normAutofit/>
          </a:bodyPr>
          <a:lstStyle/>
          <a:p>
            <a:r>
              <a:rPr lang="en-US" dirty="0"/>
              <a:t>Proposed Solution</a:t>
            </a:r>
          </a:p>
        </p:txBody>
      </p:sp>
      <p:sp>
        <p:nvSpPr>
          <p:cNvPr id="3" name="Content Placeholder 2">
            <a:extLst>
              <a:ext uri="{FF2B5EF4-FFF2-40B4-BE49-F238E27FC236}">
                <a16:creationId xmlns:a16="http://schemas.microsoft.com/office/drawing/2014/main" id="{5962D890-28FE-3841-803F-FA4928544DB3}"/>
              </a:ext>
            </a:extLst>
          </p:cNvPr>
          <p:cNvSpPr>
            <a:spLocks noGrp="1"/>
          </p:cNvSpPr>
          <p:nvPr>
            <p:ph idx="1"/>
          </p:nvPr>
        </p:nvSpPr>
        <p:spPr/>
        <p:txBody>
          <a:bodyPr/>
          <a:lstStyle/>
          <a:p>
            <a:r>
              <a:rPr lang="en-US" dirty="0"/>
              <a:t>Instead use </a:t>
            </a:r>
            <a:r>
              <a:rPr lang="en-US" dirty="0" err="1"/>
              <a:t>bNAbs</a:t>
            </a:r>
            <a:r>
              <a:rPr lang="en-US" dirty="0"/>
              <a:t> (broadly neutralizing antibodies) that target epitopes on the HIV-1 envelope (Env) </a:t>
            </a:r>
          </a:p>
          <a:p>
            <a:pPr lvl="1"/>
            <a:r>
              <a:rPr lang="en-US" dirty="0">
                <a:solidFill>
                  <a:srgbClr val="00B050"/>
                </a:solidFill>
              </a:rPr>
              <a:t>Decreased toxicity</a:t>
            </a:r>
          </a:p>
          <a:p>
            <a:pPr lvl="1"/>
            <a:r>
              <a:rPr lang="en-US" dirty="0">
                <a:solidFill>
                  <a:srgbClr val="00B050"/>
                </a:solidFill>
              </a:rPr>
              <a:t>Improved pharmacokinetics</a:t>
            </a:r>
          </a:p>
          <a:p>
            <a:pPr lvl="1"/>
            <a:r>
              <a:rPr lang="en-US" dirty="0">
                <a:solidFill>
                  <a:srgbClr val="00B050"/>
                </a:solidFill>
              </a:rPr>
              <a:t>Able to interact/recruit immune cells</a:t>
            </a:r>
          </a:p>
          <a:p>
            <a:pPr lvl="1"/>
            <a:r>
              <a:rPr lang="en-US" dirty="0">
                <a:solidFill>
                  <a:srgbClr val="00B050"/>
                </a:solidFill>
              </a:rPr>
              <a:t>Other options for people who ART doesn’t work for</a:t>
            </a:r>
          </a:p>
          <a:p>
            <a:pPr marL="0" indent="0">
              <a:buNone/>
            </a:pPr>
            <a:endParaRPr lang="en-US" dirty="0"/>
          </a:p>
        </p:txBody>
      </p:sp>
    </p:spTree>
    <p:extLst>
      <p:ext uri="{BB962C8B-B14F-4D97-AF65-F5344CB8AC3E}">
        <p14:creationId xmlns:p14="http://schemas.microsoft.com/office/powerpoint/2010/main" val="180672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3442B-10E4-724F-A035-850F183FCEDE}"/>
              </a:ext>
            </a:extLst>
          </p:cNvPr>
          <p:cNvSpPr>
            <a:spLocks noGrp="1"/>
          </p:cNvSpPr>
          <p:nvPr>
            <p:ph type="title"/>
          </p:nvPr>
        </p:nvSpPr>
        <p:spPr>
          <a:xfrm>
            <a:off x="1792288" y="4800600"/>
            <a:ext cx="5486400" cy="566738"/>
          </a:xfrm>
        </p:spPr>
        <p:txBody>
          <a:bodyPr anchor="b">
            <a:normAutofit/>
          </a:bodyPr>
          <a:lstStyle/>
          <a:p>
            <a:r>
              <a:rPr lang="en-US" dirty="0"/>
              <a:t>HIV Envelope</a:t>
            </a:r>
          </a:p>
        </p:txBody>
      </p:sp>
      <p:pic>
        <p:nvPicPr>
          <p:cNvPr id="2050" name="Picture 2" descr="Envelope | Definition | AIDSinfo">
            <a:extLst>
              <a:ext uri="{FF2B5EF4-FFF2-40B4-BE49-F238E27FC236}">
                <a16:creationId xmlns:a16="http://schemas.microsoft.com/office/drawing/2014/main" id="{598B7D4B-298B-8F44-A2D3-CFB33FDB0E58}"/>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tretch/>
        </p:blipFill>
        <p:spPr bwMode="auto">
          <a:xfrm>
            <a:off x="2381142" y="612775"/>
            <a:ext cx="4308691" cy="4114800"/>
          </a:xfrm>
          <a:prstGeom prst="rect">
            <a:avLst/>
          </a:prstGeom>
          <a:solidFill>
            <a:srgbClr val="FFFFFF"/>
          </a:solidFill>
        </p:spPr>
      </p:pic>
      <p:sp>
        <p:nvSpPr>
          <p:cNvPr id="71" name="Text Placeholder 3">
            <a:extLst>
              <a:ext uri="{FF2B5EF4-FFF2-40B4-BE49-F238E27FC236}">
                <a16:creationId xmlns:a16="http://schemas.microsoft.com/office/drawing/2014/main" id="{3977F82E-576B-4457-8E4F-6186CDE6C20A}"/>
              </a:ext>
            </a:extLst>
          </p:cNvPr>
          <p:cNvSpPr>
            <a:spLocks noGrp="1"/>
          </p:cNvSpPr>
          <p:nvPr>
            <p:ph type="body" sz="half" idx="2"/>
          </p:nvPr>
        </p:nvSpPr>
        <p:spPr>
          <a:xfrm>
            <a:off x="1600200" y="5367338"/>
            <a:ext cx="6781800" cy="804862"/>
          </a:xfrm>
        </p:spPr>
        <p:txBody>
          <a:bodyPr/>
          <a:lstStyle/>
          <a:p>
            <a:r>
              <a:rPr lang="en-US" dirty="0">
                <a:latin typeface="+mn-lt"/>
              </a:rPr>
              <a:t>“The outer coat of </a:t>
            </a:r>
            <a:r>
              <a:rPr lang="en-US" b="1" dirty="0">
                <a:latin typeface="+mn-lt"/>
              </a:rPr>
              <a:t>HIV</a:t>
            </a:r>
            <a:r>
              <a:rPr lang="en-US" dirty="0">
                <a:latin typeface="+mn-lt"/>
              </a:rPr>
              <a:t>, made up of two layers of lipids (fatty molecules). </a:t>
            </a:r>
            <a:r>
              <a:rPr lang="en-US" b="1" dirty="0">
                <a:latin typeface="+mn-lt"/>
              </a:rPr>
              <a:t>HIV</a:t>
            </a:r>
            <a:r>
              <a:rPr lang="en-US" dirty="0">
                <a:latin typeface="+mn-lt"/>
              </a:rPr>
              <a:t> uses protein "spikes" embedded in its </a:t>
            </a:r>
            <a:r>
              <a:rPr lang="en-US" b="1" dirty="0">
                <a:latin typeface="+mn-lt"/>
              </a:rPr>
              <a:t>envelope</a:t>
            </a:r>
            <a:r>
              <a:rPr lang="en-US" dirty="0">
                <a:latin typeface="+mn-lt"/>
              </a:rPr>
              <a:t> to enter host cells.”</a:t>
            </a:r>
          </a:p>
        </p:txBody>
      </p:sp>
      <p:sp>
        <p:nvSpPr>
          <p:cNvPr id="8" name="TextBox 7">
            <a:extLst>
              <a:ext uri="{FF2B5EF4-FFF2-40B4-BE49-F238E27FC236}">
                <a16:creationId xmlns:a16="http://schemas.microsoft.com/office/drawing/2014/main" id="{F52EF8D2-90E7-FA4E-B2EE-174AA3CACA67}"/>
              </a:ext>
            </a:extLst>
          </p:cNvPr>
          <p:cNvSpPr txBox="1"/>
          <p:nvPr/>
        </p:nvSpPr>
        <p:spPr>
          <a:xfrm>
            <a:off x="6400800" y="6324600"/>
            <a:ext cx="2514600" cy="246221"/>
          </a:xfrm>
          <a:prstGeom prst="rect">
            <a:avLst/>
          </a:prstGeom>
          <a:noFill/>
        </p:spPr>
        <p:txBody>
          <a:bodyPr wrap="square" rtlCol="0">
            <a:spAutoFit/>
          </a:bodyPr>
          <a:lstStyle/>
          <a:p>
            <a:r>
              <a:rPr lang="en-US" sz="1000" dirty="0" err="1">
                <a:solidFill>
                  <a:schemeClr val="bg1"/>
                </a:solidFill>
              </a:rPr>
              <a:t>aidsinfo.nih.gov</a:t>
            </a:r>
            <a:r>
              <a:rPr lang="en-US" sz="1000" dirty="0">
                <a:solidFill>
                  <a:schemeClr val="bg1"/>
                </a:solidFill>
              </a:rPr>
              <a:t>, </a:t>
            </a:r>
          </a:p>
        </p:txBody>
      </p:sp>
    </p:spTree>
    <p:extLst>
      <p:ext uri="{BB962C8B-B14F-4D97-AF65-F5344CB8AC3E}">
        <p14:creationId xmlns:p14="http://schemas.microsoft.com/office/powerpoint/2010/main" val="1289182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A303-07F8-6441-898F-D10F957EB9DB}"/>
              </a:ext>
            </a:extLst>
          </p:cNvPr>
          <p:cNvSpPr>
            <a:spLocks noGrp="1"/>
          </p:cNvSpPr>
          <p:nvPr>
            <p:ph type="title"/>
          </p:nvPr>
        </p:nvSpPr>
        <p:spPr/>
        <p:txBody>
          <a:bodyPr/>
          <a:lstStyle/>
          <a:p>
            <a:r>
              <a:rPr lang="en-US" dirty="0"/>
              <a:t>Adjusted Solution</a:t>
            </a:r>
          </a:p>
        </p:txBody>
      </p:sp>
      <p:sp>
        <p:nvSpPr>
          <p:cNvPr id="3" name="Content Placeholder 2">
            <a:extLst>
              <a:ext uri="{FF2B5EF4-FFF2-40B4-BE49-F238E27FC236}">
                <a16:creationId xmlns:a16="http://schemas.microsoft.com/office/drawing/2014/main" id="{4F8306C1-7441-B14F-AE95-AB2CC38DD790}"/>
              </a:ext>
            </a:extLst>
          </p:cNvPr>
          <p:cNvSpPr>
            <a:spLocks noGrp="1"/>
          </p:cNvSpPr>
          <p:nvPr>
            <p:ph idx="1"/>
          </p:nvPr>
        </p:nvSpPr>
        <p:spPr/>
        <p:txBody>
          <a:bodyPr>
            <a:normAutofit lnSpcReduction="10000"/>
          </a:bodyPr>
          <a:lstStyle/>
          <a:p>
            <a:r>
              <a:rPr lang="en-US" dirty="0"/>
              <a:t>With just 1 or 2 </a:t>
            </a:r>
            <a:r>
              <a:rPr lang="en-US" dirty="0" err="1"/>
              <a:t>bNAbs</a:t>
            </a:r>
            <a:r>
              <a:rPr lang="en-US" dirty="0"/>
              <a:t>: resistance develops</a:t>
            </a:r>
          </a:p>
          <a:p>
            <a:r>
              <a:rPr lang="en-US" dirty="0"/>
              <a:t>Instead bispecific or </a:t>
            </a:r>
            <a:r>
              <a:rPr lang="en-US" dirty="0" err="1"/>
              <a:t>trispecific</a:t>
            </a:r>
            <a:r>
              <a:rPr lang="en-US" dirty="0"/>
              <a:t> </a:t>
            </a:r>
            <a:r>
              <a:rPr lang="en-US" dirty="0" err="1"/>
              <a:t>bNAbs</a:t>
            </a:r>
            <a:endParaRPr lang="en-US" dirty="0"/>
          </a:p>
          <a:p>
            <a:pPr lvl="1"/>
            <a:r>
              <a:rPr lang="en-US" dirty="0" err="1"/>
              <a:t>bsNAbs</a:t>
            </a:r>
            <a:r>
              <a:rPr lang="en-US" dirty="0"/>
              <a:t> (bispecific broadly neutralizing antibodies)</a:t>
            </a:r>
          </a:p>
          <a:p>
            <a:pPr lvl="1"/>
            <a:r>
              <a:rPr lang="en-US" dirty="0" err="1"/>
              <a:t>tsNAbs</a:t>
            </a:r>
            <a:r>
              <a:rPr lang="en-US" dirty="0"/>
              <a:t> (</a:t>
            </a:r>
            <a:r>
              <a:rPr lang="en-US" dirty="0" err="1"/>
              <a:t>trispecific</a:t>
            </a:r>
            <a:r>
              <a:rPr lang="en-US" dirty="0"/>
              <a:t> broadly neutralizing antibodies)</a:t>
            </a:r>
          </a:p>
          <a:p>
            <a:pPr lvl="2"/>
            <a:r>
              <a:rPr lang="en-US" dirty="0">
                <a:solidFill>
                  <a:srgbClr val="00B050"/>
                </a:solidFill>
              </a:rPr>
              <a:t>Increased breadth – overcome diversity of HIV</a:t>
            </a:r>
          </a:p>
          <a:p>
            <a:pPr lvl="2"/>
            <a:r>
              <a:rPr lang="en-US" dirty="0">
                <a:solidFill>
                  <a:srgbClr val="00B050"/>
                </a:solidFill>
              </a:rPr>
              <a:t>Overcome natural resistance</a:t>
            </a:r>
          </a:p>
          <a:p>
            <a:pPr lvl="2"/>
            <a:r>
              <a:rPr lang="en-US" dirty="0">
                <a:solidFill>
                  <a:srgbClr val="00B050"/>
                </a:solidFill>
              </a:rPr>
              <a:t>Less need to administer multiple antibodies</a:t>
            </a:r>
          </a:p>
        </p:txBody>
      </p:sp>
    </p:spTree>
    <p:extLst>
      <p:ext uri="{BB962C8B-B14F-4D97-AF65-F5344CB8AC3E}">
        <p14:creationId xmlns:p14="http://schemas.microsoft.com/office/powerpoint/2010/main" val="2738227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465746FB-A225-A547-BC5F-03778B19FC29}"/>
              </a:ext>
            </a:extLst>
          </p:cNvPr>
          <p:cNvPicPr>
            <a:picLocks noChangeAspect="1"/>
          </p:cNvPicPr>
          <p:nvPr/>
        </p:nvPicPr>
        <p:blipFill rotWithShape="1">
          <a:blip r:embed="rId3">
            <a:extLst>
              <a:ext uri="{28A0092B-C50C-407E-A947-70E740481C1C}">
                <a14:useLocalDpi xmlns:a14="http://schemas.microsoft.com/office/drawing/2010/main" val="0"/>
              </a:ext>
            </a:extLst>
          </a:blip>
          <a:srcRect l="31361" t="1683" r="39749" b="52859"/>
          <a:stretch/>
        </p:blipFill>
        <p:spPr>
          <a:xfrm>
            <a:off x="4542183" y="1391134"/>
            <a:ext cx="2362200" cy="2057400"/>
          </a:xfrm>
          <a:prstGeom prst="rect">
            <a:avLst/>
          </a:prstGeom>
        </p:spPr>
      </p:pic>
      <p:sp>
        <p:nvSpPr>
          <p:cNvPr id="2" name="Title 1">
            <a:extLst>
              <a:ext uri="{FF2B5EF4-FFF2-40B4-BE49-F238E27FC236}">
                <a16:creationId xmlns:a16="http://schemas.microsoft.com/office/drawing/2014/main" id="{ECA8FCDF-2A38-364B-9EDA-C8DE938E1B75}"/>
              </a:ext>
            </a:extLst>
          </p:cNvPr>
          <p:cNvSpPr>
            <a:spLocks noGrp="1"/>
          </p:cNvSpPr>
          <p:nvPr>
            <p:ph type="title"/>
          </p:nvPr>
        </p:nvSpPr>
        <p:spPr/>
        <p:txBody>
          <a:bodyPr/>
          <a:lstStyle/>
          <a:p>
            <a:r>
              <a:rPr lang="en-US" dirty="0"/>
              <a:t>IgG-like bispecific-antibodies</a:t>
            </a:r>
          </a:p>
        </p:txBody>
      </p:sp>
      <p:sp>
        <p:nvSpPr>
          <p:cNvPr id="3" name="Content Placeholder 2">
            <a:extLst>
              <a:ext uri="{FF2B5EF4-FFF2-40B4-BE49-F238E27FC236}">
                <a16:creationId xmlns:a16="http://schemas.microsoft.com/office/drawing/2014/main" id="{E64A6890-10E2-3D4F-9D74-C506C936D505}"/>
              </a:ext>
            </a:extLst>
          </p:cNvPr>
          <p:cNvSpPr>
            <a:spLocks noGrp="1"/>
          </p:cNvSpPr>
          <p:nvPr>
            <p:ph idx="1"/>
          </p:nvPr>
        </p:nvSpPr>
        <p:spPr>
          <a:xfrm>
            <a:off x="457200" y="1600200"/>
            <a:ext cx="4953000" cy="4525963"/>
          </a:xfrm>
        </p:spPr>
        <p:txBody>
          <a:bodyPr>
            <a:normAutofit fontScale="92500" lnSpcReduction="10000"/>
          </a:bodyPr>
          <a:lstStyle/>
          <a:p>
            <a:r>
              <a:rPr lang="en-US" dirty="0"/>
              <a:t>Either:</a:t>
            </a:r>
          </a:p>
          <a:p>
            <a:pPr lvl="1"/>
            <a:r>
              <a:rPr lang="en-US" dirty="0"/>
              <a:t>Identify 2 epitopes on HIV </a:t>
            </a:r>
          </a:p>
          <a:p>
            <a:pPr lvl="1"/>
            <a:r>
              <a:rPr lang="en-US" dirty="0"/>
              <a:t>Identify 1 epitope on HIV + cellular receptor</a:t>
            </a:r>
          </a:p>
          <a:p>
            <a:r>
              <a:rPr lang="en-US" dirty="0"/>
              <a:t>Were able to: </a:t>
            </a:r>
          </a:p>
          <a:p>
            <a:pPr lvl="1"/>
            <a:r>
              <a:rPr lang="en-US" dirty="0"/>
              <a:t>“effectively concentrate inhibitory molecules at the cell surface and to better engage the Env epitopes during virus – cell interaction” </a:t>
            </a:r>
          </a:p>
        </p:txBody>
      </p:sp>
      <p:pic>
        <p:nvPicPr>
          <p:cNvPr id="5" name="Content Placeholder 4">
            <a:extLst>
              <a:ext uri="{FF2B5EF4-FFF2-40B4-BE49-F238E27FC236}">
                <a16:creationId xmlns:a16="http://schemas.microsoft.com/office/drawing/2014/main" id="{730FCC65-8E10-F848-94EA-D8AF476EF0AF}"/>
              </a:ext>
            </a:extLst>
          </p:cNvPr>
          <p:cNvPicPr>
            <a:picLocks noChangeAspect="1"/>
          </p:cNvPicPr>
          <p:nvPr/>
        </p:nvPicPr>
        <p:blipFill rotWithShape="1">
          <a:blip r:embed="rId3">
            <a:extLst>
              <a:ext uri="{28A0092B-C50C-407E-A947-70E740481C1C}">
                <a14:useLocalDpi xmlns:a14="http://schemas.microsoft.com/office/drawing/2010/main" val="0"/>
              </a:ext>
            </a:extLst>
          </a:blip>
          <a:srcRect l="60251" t="1683" r="6199" b="52859"/>
          <a:stretch/>
        </p:blipFill>
        <p:spPr>
          <a:xfrm>
            <a:off x="6604000" y="2409895"/>
            <a:ext cx="2540000" cy="1905000"/>
          </a:xfrm>
          <a:prstGeom prst="rect">
            <a:avLst/>
          </a:prstGeom>
        </p:spPr>
      </p:pic>
      <p:pic>
        <p:nvPicPr>
          <p:cNvPr id="6" name="Content Placeholder 4">
            <a:extLst>
              <a:ext uri="{FF2B5EF4-FFF2-40B4-BE49-F238E27FC236}">
                <a16:creationId xmlns:a16="http://schemas.microsoft.com/office/drawing/2014/main" id="{E13ED8CE-A921-F74A-88FB-886B11B9CF72}"/>
              </a:ext>
            </a:extLst>
          </p:cNvPr>
          <p:cNvPicPr>
            <a:picLocks noChangeAspect="1"/>
          </p:cNvPicPr>
          <p:nvPr/>
        </p:nvPicPr>
        <p:blipFill rotWithShape="1">
          <a:blip r:embed="rId3">
            <a:extLst>
              <a:ext uri="{28A0092B-C50C-407E-A947-70E740481C1C}">
                <a14:useLocalDpi xmlns:a14="http://schemas.microsoft.com/office/drawing/2010/main" val="0"/>
              </a:ext>
            </a:extLst>
          </a:blip>
          <a:srcRect l="1540" t="48825" r="78525" b="5717"/>
          <a:stretch/>
        </p:blipFill>
        <p:spPr>
          <a:xfrm>
            <a:off x="5723283" y="3752022"/>
            <a:ext cx="1630017" cy="2057400"/>
          </a:xfrm>
          <a:prstGeom prst="rect">
            <a:avLst/>
          </a:prstGeom>
        </p:spPr>
      </p:pic>
    </p:spTree>
    <p:extLst>
      <p:ext uri="{BB962C8B-B14F-4D97-AF65-F5344CB8AC3E}">
        <p14:creationId xmlns:p14="http://schemas.microsoft.com/office/powerpoint/2010/main" val="2525327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0E7C-C0DB-8740-9683-8AB47C0B9193}"/>
              </a:ext>
            </a:extLst>
          </p:cNvPr>
          <p:cNvSpPr>
            <a:spLocks noGrp="1"/>
          </p:cNvSpPr>
          <p:nvPr>
            <p:ph type="title"/>
          </p:nvPr>
        </p:nvSpPr>
        <p:spPr/>
        <p:txBody>
          <a:bodyPr>
            <a:normAutofit/>
          </a:bodyPr>
          <a:lstStyle/>
          <a:p>
            <a:r>
              <a:rPr lang="en-US" dirty="0"/>
              <a:t>Non-IgG-like bispecific-antibodies </a:t>
            </a:r>
          </a:p>
        </p:txBody>
      </p:sp>
      <p:sp>
        <p:nvSpPr>
          <p:cNvPr id="3" name="Content Placeholder 2">
            <a:extLst>
              <a:ext uri="{FF2B5EF4-FFF2-40B4-BE49-F238E27FC236}">
                <a16:creationId xmlns:a16="http://schemas.microsoft.com/office/drawing/2014/main" id="{D8A854D1-B670-E145-877F-F3C23C750462}"/>
              </a:ext>
            </a:extLst>
          </p:cNvPr>
          <p:cNvSpPr>
            <a:spLocks noGrp="1"/>
          </p:cNvSpPr>
          <p:nvPr>
            <p:ph idx="1"/>
          </p:nvPr>
        </p:nvSpPr>
        <p:spPr>
          <a:xfrm>
            <a:off x="457199" y="1600200"/>
            <a:ext cx="5463209" cy="4525963"/>
          </a:xfrm>
        </p:spPr>
        <p:txBody>
          <a:bodyPr>
            <a:normAutofit fontScale="77500" lnSpcReduction="20000"/>
          </a:bodyPr>
          <a:lstStyle/>
          <a:p>
            <a:r>
              <a:rPr lang="en-US" dirty="0"/>
              <a:t>Bispecific T-cell engagers bind to CD3 or CD16 with one arm and to HIV-1 Env with another </a:t>
            </a:r>
          </a:p>
          <a:p>
            <a:pPr lvl="1"/>
            <a:r>
              <a:rPr lang="en-US" dirty="0">
                <a:solidFill>
                  <a:srgbClr val="00B050"/>
                </a:solidFill>
              </a:rPr>
              <a:t>higher K</a:t>
            </a:r>
            <a:r>
              <a:rPr lang="en-US" baseline="-25000" dirty="0">
                <a:solidFill>
                  <a:srgbClr val="00B050"/>
                </a:solidFill>
              </a:rPr>
              <a:t>D</a:t>
            </a:r>
            <a:r>
              <a:rPr lang="en-US" dirty="0">
                <a:solidFill>
                  <a:srgbClr val="00B050"/>
                </a:solidFill>
              </a:rPr>
              <a:t> with CD3</a:t>
            </a:r>
          </a:p>
          <a:p>
            <a:pPr lvl="1"/>
            <a:r>
              <a:rPr lang="en-US" dirty="0">
                <a:solidFill>
                  <a:srgbClr val="00B050"/>
                </a:solidFill>
              </a:rPr>
              <a:t>improved stability</a:t>
            </a:r>
          </a:p>
          <a:p>
            <a:pPr lvl="1"/>
            <a:r>
              <a:rPr lang="en-US" dirty="0">
                <a:solidFill>
                  <a:srgbClr val="00B050"/>
                </a:solidFill>
              </a:rPr>
              <a:t>improved half-life of the molecule </a:t>
            </a:r>
          </a:p>
          <a:p>
            <a:pPr lvl="1"/>
            <a:r>
              <a:rPr lang="en-US" dirty="0">
                <a:solidFill>
                  <a:srgbClr val="00B050"/>
                </a:solidFill>
              </a:rPr>
              <a:t>retained the neutralization breadth and potency of the antibody component </a:t>
            </a:r>
          </a:p>
          <a:p>
            <a:pPr lvl="1"/>
            <a:r>
              <a:rPr lang="en-US" dirty="0">
                <a:solidFill>
                  <a:srgbClr val="00B050"/>
                </a:solidFill>
              </a:rPr>
              <a:t>smaller in size compared with traditional antibodies </a:t>
            </a:r>
          </a:p>
          <a:p>
            <a:pPr lvl="1"/>
            <a:r>
              <a:rPr lang="en-US" dirty="0">
                <a:solidFill>
                  <a:srgbClr val="00B050"/>
                </a:solidFill>
              </a:rPr>
              <a:t>reduced production cost</a:t>
            </a:r>
          </a:p>
          <a:p>
            <a:pPr lvl="1"/>
            <a:r>
              <a:rPr lang="en-US" dirty="0">
                <a:solidFill>
                  <a:srgbClr val="00B050"/>
                </a:solidFill>
              </a:rPr>
              <a:t>able to penetrate tissue more easily</a:t>
            </a:r>
          </a:p>
          <a:p>
            <a:pPr lvl="1"/>
            <a:r>
              <a:rPr lang="en-US" dirty="0">
                <a:solidFill>
                  <a:srgbClr val="FF0000"/>
                </a:solidFill>
              </a:rPr>
              <a:t>limited in vivo pharmacokinetics </a:t>
            </a:r>
          </a:p>
          <a:p>
            <a:pPr lvl="1"/>
            <a:endParaRPr lang="en-US" dirty="0"/>
          </a:p>
          <a:p>
            <a:endParaRPr lang="en-US" dirty="0"/>
          </a:p>
        </p:txBody>
      </p:sp>
      <p:pic>
        <p:nvPicPr>
          <p:cNvPr id="4" name="Content Placeholder 4">
            <a:extLst>
              <a:ext uri="{FF2B5EF4-FFF2-40B4-BE49-F238E27FC236}">
                <a16:creationId xmlns:a16="http://schemas.microsoft.com/office/drawing/2014/main" id="{329A7908-7A92-374B-A54C-71E272786047}"/>
              </a:ext>
            </a:extLst>
          </p:cNvPr>
          <p:cNvPicPr>
            <a:picLocks noChangeAspect="1"/>
          </p:cNvPicPr>
          <p:nvPr/>
        </p:nvPicPr>
        <p:blipFill rotWithShape="1">
          <a:blip r:embed="rId2">
            <a:extLst>
              <a:ext uri="{28A0092B-C50C-407E-A947-70E740481C1C}">
                <a14:useLocalDpi xmlns:a14="http://schemas.microsoft.com/office/drawing/2010/main" val="0"/>
              </a:ext>
            </a:extLst>
          </a:blip>
          <a:srcRect l="34158" t="47141" r="26701" b="4033"/>
          <a:stretch/>
        </p:blipFill>
        <p:spPr>
          <a:xfrm>
            <a:off x="5920409" y="3828394"/>
            <a:ext cx="3200400" cy="2209800"/>
          </a:xfrm>
          <a:prstGeom prst="rect">
            <a:avLst/>
          </a:prstGeom>
        </p:spPr>
      </p:pic>
      <p:pic>
        <p:nvPicPr>
          <p:cNvPr id="5" name="Content Placeholder 4">
            <a:extLst>
              <a:ext uri="{FF2B5EF4-FFF2-40B4-BE49-F238E27FC236}">
                <a16:creationId xmlns:a16="http://schemas.microsoft.com/office/drawing/2014/main" id="{EEAEE2B4-1116-D944-9AF9-0DA79A5E9B63}"/>
              </a:ext>
            </a:extLst>
          </p:cNvPr>
          <p:cNvPicPr>
            <a:picLocks noChangeAspect="1"/>
          </p:cNvPicPr>
          <p:nvPr/>
        </p:nvPicPr>
        <p:blipFill rotWithShape="1">
          <a:blip r:embed="rId2">
            <a:extLst>
              <a:ext uri="{28A0092B-C50C-407E-A947-70E740481C1C}">
                <a14:useLocalDpi xmlns:a14="http://schemas.microsoft.com/office/drawing/2010/main" val="0"/>
              </a:ext>
            </a:extLst>
          </a:blip>
          <a:srcRect l="21111" t="47141" r="65842" b="4033"/>
          <a:stretch/>
        </p:blipFill>
        <p:spPr>
          <a:xfrm>
            <a:off x="7086600" y="1219200"/>
            <a:ext cx="1066801" cy="2209800"/>
          </a:xfrm>
          <a:prstGeom prst="rect">
            <a:avLst/>
          </a:prstGeom>
        </p:spPr>
      </p:pic>
    </p:spTree>
    <p:extLst>
      <p:ext uri="{BB962C8B-B14F-4D97-AF65-F5344CB8AC3E}">
        <p14:creationId xmlns:p14="http://schemas.microsoft.com/office/powerpoint/2010/main" val="2598689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ADFD-AE80-A648-A420-D77F9410D817}"/>
              </a:ext>
            </a:extLst>
          </p:cNvPr>
          <p:cNvSpPr>
            <a:spLocks noGrp="1"/>
          </p:cNvSpPr>
          <p:nvPr>
            <p:ph type="title"/>
          </p:nvPr>
        </p:nvSpPr>
        <p:spPr/>
        <p:txBody>
          <a:bodyPr/>
          <a:lstStyle/>
          <a:p>
            <a:r>
              <a:rPr lang="en-US" dirty="0" err="1"/>
              <a:t>Trispecific</a:t>
            </a:r>
            <a:r>
              <a:rPr lang="en-US" dirty="0"/>
              <a:t> Antibodies</a:t>
            </a:r>
          </a:p>
        </p:txBody>
      </p:sp>
      <p:sp>
        <p:nvSpPr>
          <p:cNvPr id="3" name="Content Placeholder 2">
            <a:extLst>
              <a:ext uri="{FF2B5EF4-FFF2-40B4-BE49-F238E27FC236}">
                <a16:creationId xmlns:a16="http://schemas.microsoft.com/office/drawing/2014/main" id="{7D353C13-055A-9E40-9657-FB947908CFEB}"/>
              </a:ext>
            </a:extLst>
          </p:cNvPr>
          <p:cNvSpPr>
            <a:spLocks noGrp="1"/>
          </p:cNvSpPr>
          <p:nvPr>
            <p:ph idx="1"/>
          </p:nvPr>
        </p:nvSpPr>
        <p:spPr/>
        <p:txBody>
          <a:bodyPr>
            <a:normAutofit fontScale="92500" lnSpcReduction="10000"/>
          </a:bodyPr>
          <a:lstStyle/>
          <a:p>
            <a:pPr marL="0" indent="0">
              <a:buNone/>
            </a:pPr>
            <a:r>
              <a:rPr lang="en-US" dirty="0"/>
              <a:t>Three Parts:</a:t>
            </a:r>
          </a:p>
          <a:p>
            <a:pPr marL="914400" lvl="1" indent="-514350">
              <a:buFont typeface="+mj-lt"/>
              <a:buAutoNum type="arabicPeriod"/>
            </a:pPr>
            <a:r>
              <a:rPr lang="en-US" dirty="0" err="1"/>
              <a:t>tsAb</a:t>
            </a:r>
            <a:r>
              <a:rPr lang="en-US" dirty="0"/>
              <a:t> targeting membrane-</a:t>
            </a:r>
          </a:p>
          <a:p>
            <a:pPr marL="400050" lvl="1" indent="0">
              <a:buNone/>
            </a:pPr>
            <a:r>
              <a:rPr lang="en-US" dirty="0"/>
              <a:t>proximal external region (MPER) </a:t>
            </a:r>
          </a:p>
          <a:p>
            <a:pPr marL="914400" lvl="1" indent="-514350">
              <a:buFont typeface="+mj-lt"/>
              <a:buAutoNum type="arabicPeriod"/>
            </a:pPr>
            <a:r>
              <a:rPr lang="en-US" dirty="0"/>
              <a:t>V3 glycan </a:t>
            </a:r>
          </a:p>
          <a:p>
            <a:pPr marL="914400" lvl="1" indent="-514350">
              <a:buFont typeface="+mj-lt"/>
              <a:buAutoNum type="arabicPeriod"/>
            </a:pPr>
            <a:r>
              <a:rPr lang="en-US" dirty="0"/>
              <a:t>V2 apex</a:t>
            </a:r>
          </a:p>
          <a:p>
            <a:pPr marL="0" indent="0">
              <a:buNone/>
            </a:pPr>
            <a:r>
              <a:rPr lang="en-US" dirty="0"/>
              <a:t>Benefits:</a:t>
            </a:r>
          </a:p>
          <a:p>
            <a:pPr lvl="1"/>
            <a:r>
              <a:rPr lang="en-US" dirty="0">
                <a:solidFill>
                  <a:srgbClr val="00B050"/>
                </a:solidFill>
              </a:rPr>
              <a:t>improved strength of binding between antibody and antigen</a:t>
            </a:r>
          </a:p>
          <a:p>
            <a:pPr lvl="1"/>
            <a:r>
              <a:rPr lang="en-US" dirty="0">
                <a:solidFill>
                  <a:srgbClr val="00B050"/>
                </a:solidFill>
              </a:rPr>
              <a:t>simultaneous epitope engagement on the same envelope</a:t>
            </a:r>
          </a:p>
          <a:p>
            <a:pPr lvl="1"/>
            <a:endParaRPr lang="en-US" dirty="0"/>
          </a:p>
        </p:txBody>
      </p:sp>
      <p:pic>
        <p:nvPicPr>
          <p:cNvPr id="5" name="Content Placeholder 4">
            <a:extLst>
              <a:ext uri="{FF2B5EF4-FFF2-40B4-BE49-F238E27FC236}">
                <a16:creationId xmlns:a16="http://schemas.microsoft.com/office/drawing/2014/main" id="{1A0146A6-9612-7848-BA37-892D7235C834}"/>
              </a:ext>
            </a:extLst>
          </p:cNvPr>
          <p:cNvPicPr>
            <a:picLocks noChangeAspect="1"/>
          </p:cNvPicPr>
          <p:nvPr/>
        </p:nvPicPr>
        <p:blipFill rotWithShape="1">
          <a:blip r:embed="rId3">
            <a:extLst>
              <a:ext uri="{28A0092B-C50C-407E-A947-70E740481C1C}">
                <a14:useLocalDpi xmlns:a14="http://schemas.microsoft.com/office/drawing/2010/main" val="0"/>
              </a:ext>
            </a:extLst>
          </a:blip>
          <a:srcRect l="72691" t="48825" r="1215" b="2350"/>
          <a:stretch/>
        </p:blipFill>
        <p:spPr>
          <a:xfrm>
            <a:off x="6400800" y="1653381"/>
            <a:ext cx="2133600" cy="2209800"/>
          </a:xfrm>
          <a:prstGeom prst="rect">
            <a:avLst/>
          </a:prstGeom>
        </p:spPr>
      </p:pic>
    </p:spTree>
    <p:extLst>
      <p:ext uri="{BB962C8B-B14F-4D97-AF65-F5344CB8AC3E}">
        <p14:creationId xmlns:p14="http://schemas.microsoft.com/office/powerpoint/2010/main" val="2236142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per Review" id="{1110EA5D-8113-0C4A-B79E-68655D49ED5A}" vid="{49C0088F-D1B0-EB42-A954-2A889075A7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TotalTime>
  <Words>1469</Words>
  <Application>Microsoft Macintosh PowerPoint</Application>
  <PresentationFormat>On-screen Show (4:3)</PresentationFormat>
  <Paragraphs>144</Paragraphs>
  <Slides>16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Calibri</vt:lpstr>
      <vt:lpstr>Cambria Math</vt:lpstr>
      <vt:lpstr>Helvetica</vt:lpstr>
      <vt:lpstr>Office Theme</vt:lpstr>
      <vt:lpstr>PowerPoint Presentation</vt:lpstr>
      <vt:lpstr>My Project and Why This Paper is Relevant</vt:lpstr>
      <vt:lpstr>Current Treatment</vt:lpstr>
      <vt:lpstr>Proposed Solution</vt:lpstr>
      <vt:lpstr>HIV Envelope</vt:lpstr>
      <vt:lpstr>Adjusted Solution</vt:lpstr>
      <vt:lpstr>IgG-like bispecific-antibodies</vt:lpstr>
      <vt:lpstr>Non-IgG-like bispecific-antibodies </vt:lpstr>
      <vt:lpstr>Trispecific Antibodies</vt:lpstr>
      <vt:lpstr>Key Design Constraints</vt:lpstr>
      <vt:lpstr>Summary</vt:lpstr>
      <vt:lpstr>Questions?</vt:lpstr>
      <vt:lpstr>Discussion Questions</vt:lpstr>
      <vt:lpstr>Types of Antibodies Described:</vt:lpstr>
      <vt:lpstr>Antibodies + Epitopes </vt:lpstr>
      <vt:lpstr>Antibodies in Clinical Trials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rhodese</dc:creator>
  <cp:lastModifiedBy>rhodese</cp:lastModifiedBy>
  <cp:revision>11</cp:revision>
  <dcterms:created xsi:type="dcterms:W3CDTF">2020-08-27T20:35:53Z</dcterms:created>
  <dcterms:modified xsi:type="dcterms:W3CDTF">2020-08-28T01:21:57Z</dcterms:modified>
</cp:coreProperties>
</file>