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3" r:id="rId3"/>
    <p:sldId id="314" r:id="rId4"/>
    <p:sldId id="316" r:id="rId5"/>
    <p:sldId id="323" r:id="rId6"/>
    <p:sldId id="317" r:id="rId7"/>
    <p:sldId id="315" r:id="rId8"/>
    <p:sldId id="319" r:id="rId9"/>
    <p:sldId id="320" r:id="rId10"/>
    <p:sldId id="311" r:id="rId11"/>
    <p:sldId id="321" r:id="rId12"/>
    <p:sldId id="312" r:id="rId13"/>
    <p:sldId id="294" r:id="rId14"/>
    <p:sldId id="291" r:id="rId15"/>
    <p:sldId id="322" r:id="rId16"/>
    <p:sldId id="285" r:id="rId17"/>
    <p:sldId id="290" r:id="rId18"/>
    <p:sldId id="288" r:id="rId19"/>
    <p:sldId id="292" r:id="rId20"/>
    <p:sldId id="293" r:id="rId21"/>
    <p:sldId id="286" r:id="rId22"/>
    <p:sldId id="299" r:id="rId23"/>
    <p:sldId id="318" r:id="rId24"/>
    <p:sldId id="296" r:id="rId25"/>
    <p:sldId id="300" r:id="rId26"/>
    <p:sldId id="301" r:id="rId27"/>
    <p:sldId id="302" r:id="rId28"/>
    <p:sldId id="303" r:id="rId29"/>
    <p:sldId id="28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7"/>
    <p:restoredTop sz="87311"/>
  </p:normalViewPr>
  <p:slideViewPr>
    <p:cSldViewPr>
      <p:cViewPr varScale="1">
        <p:scale>
          <a:sx n="110" d="100"/>
          <a:sy n="110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11FF1-3069-4119-9EF7-E55BFAA3ADB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2D60B1-3923-401E-A5E8-8AA905073230}">
      <dgm:prSet/>
      <dgm:spPr/>
      <dgm:t>
        <a:bodyPr/>
        <a:lstStyle/>
        <a:p>
          <a:r>
            <a:rPr lang="en-US"/>
            <a:t>Type A: </a:t>
          </a:r>
        </a:p>
      </dgm:t>
    </dgm:pt>
    <dgm:pt modelId="{FEAE4818-0873-47DE-A6AB-AD3DD12FD56B}" type="parTrans" cxnId="{98A8ED1E-F441-46B8-BE72-7F09B05C91A7}">
      <dgm:prSet/>
      <dgm:spPr/>
      <dgm:t>
        <a:bodyPr/>
        <a:lstStyle/>
        <a:p>
          <a:endParaRPr lang="en-US"/>
        </a:p>
      </dgm:t>
    </dgm:pt>
    <dgm:pt modelId="{57F26299-95D4-409C-8836-79A6BEDF8248}" type="sibTrans" cxnId="{98A8ED1E-F441-46B8-BE72-7F09B05C91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3CD673-9A28-4C65-A0DD-C6A99970B6D7}">
      <dgm:prSet/>
      <dgm:spPr/>
      <dgm:t>
        <a:bodyPr/>
        <a:lstStyle/>
        <a:p>
          <a:r>
            <a:rPr lang="en-US"/>
            <a:t>Highest mutation rate (genetic drift) </a:t>
          </a:r>
        </a:p>
      </dgm:t>
    </dgm:pt>
    <dgm:pt modelId="{1E8E04A2-0EE9-43BB-890F-548E8D657354}" type="parTrans" cxnId="{857E5304-19D2-4217-AB9F-2ECD65D44F90}">
      <dgm:prSet/>
      <dgm:spPr/>
      <dgm:t>
        <a:bodyPr/>
        <a:lstStyle/>
        <a:p>
          <a:endParaRPr lang="en-US"/>
        </a:p>
      </dgm:t>
    </dgm:pt>
    <dgm:pt modelId="{F3D6E5DB-328D-4B61-9C67-D1330D9F7A2A}" type="sibTrans" cxnId="{857E5304-19D2-4217-AB9F-2ECD65D44F90}">
      <dgm:prSet/>
      <dgm:spPr/>
      <dgm:t>
        <a:bodyPr/>
        <a:lstStyle/>
        <a:p>
          <a:endParaRPr lang="en-US"/>
        </a:p>
      </dgm:t>
    </dgm:pt>
    <dgm:pt modelId="{78D3A915-7144-4E18-99A9-5D697FCA030C}">
      <dgm:prSet/>
      <dgm:spPr/>
      <dgm:t>
        <a:bodyPr/>
        <a:lstStyle/>
        <a:p>
          <a:r>
            <a:rPr lang="en-US"/>
            <a:t>Genetic shift</a:t>
          </a:r>
        </a:p>
      </dgm:t>
    </dgm:pt>
    <dgm:pt modelId="{35AA4E90-7FE4-40A4-8119-44CB81880750}" type="parTrans" cxnId="{08C435D6-D354-4602-B365-DF2E81502E09}">
      <dgm:prSet/>
      <dgm:spPr/>
      <dgm:t>
        <a:bodyPr/>
        <a:lstStyle/>
        <a:p>
          <a:endParaRPr lang="en-US"/>
        </a:p>
      </dgm:t>
    </dgm:pt>
    <dgm:pt modelId="{85042315-F305-4025-8124-5FF3249F8214}" type="sibTrans" cxnId="{08C435D6-D354-4602-B365-DF2E81502E09}">
      <dgm:prSet/>
      <dgm:spPr/>
      <dgm:t>
        <a:bodyPr/>
        <a:lstStyle/>
        <a:p>
          <a:endParaRPr lang="en-US"/>
        </a:p>
      </dgm:t>
    </dgm:pt>
    <dgm:pt modelId="{9137F5FD-A0A1-4CCE-A6DB-11F748E35DCC}">
      <dgm:prSet/>
      <dgm:spPr/>
      <dgm:t>
        <a:bodyPr/>
        <a:lstStyle/>
        <a:p>
          <a:r>
            <a:rPr lang="en-US"/>
            <a:t>Type B: </a:t>
          </a:r>
        </a:p>
      </dgm:t>
    </dgm:pt>
    <dgm:pt modelId="{60B71996-90E6-428C-AE85-495CF1C64904}" type="parTrans" cxnId="{706E7D5C-A53D-46C2-BCAA-2FEFB369B847}">
      <dgm:prSet/>
      <dgm:spPr/>
      <dgm:t>
        <a:bodyPr/>
        <a:lstStyle/>
        <a:p>
          <a:endParaRPr lang="en-US"/>
        </a:p>
      </dgm:t>
    </dgm:pt>
    <dgm:pt modelId="{0FED899A-E09C-42E6-9C32-0ADEBD98BEFD}" type="sibTrans" cxnId="{706E7D5C-A53D-46C2-BCAA-2FEFB369B8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BC2F40-535A-47FB-9DFA-ADF5B7CD9313}">
      <dgm:prSet/>
      <dgm:spPr/>
      <dgm:t>
        <a:bodyPr/>
        <a:lstStyle/>
        <a:p>
          <a:r>
            <a:rPr lang="en-US"/>
            <a:t>Middle mutation rate (genetic drift)</a:t>
          </a:r>
        </a:p>
      </dgm:t>
    </dgm:pt>
    <dgm:pt modelId="{25E07B78-D5FF-4452-99AE-20519B1163AF}" type="parTrans" cxnId="{73A36FA9-DD3A-42D5-BFEB-57021F950905}">
      <dgm:prSet/>
      <dgm:spPr/>
      <dgm:t>
        <a:bodyPr/>
        <a:lstStyle/>
        <a:p>
          <a:endParaRPr lang="en-US"/>
        </a:p>
      </dgm:t>
    </dgm:pt>
    <dgm:pt modelId="{1BABD687-F247-4C5C-9226-B41F85B3D20E}" type="sibTrans" cxnId="{73A36FA9-DD3A-42D5-BFEB-57021F950905}">
      <dgm:prSet/>
      <dgm:spPr/>
      <dgm:t>
        <a:bodyPr/>
        <a:lstStyle/>
        <a:p>
          <a:endParaRPr lang="en-US"/>
        </a:p>
      </dgm:t>
    </dgm:pt>
    <dgm:pt modelId="{9AA878A9-00BB-477D-BBF6-7BDE63E96879}">
      <dgm:prSet/>
      <dgm:spPr/>
      <dgm:t>
        <a:bodyPr/>
        <a:lstStyle/>
        <a:p>
          <a:r>
            <a:rPr lang="en-US"/>
            <a:t>No genetic shift</a:t>
          </a:r>
        </a:p>
      </dgm:t>
    </dgm:pt>
    <dgm:pt modelId="{E6C5B45C-259E-4AB9-9D7B-422BB24DD267}" type="parTrans" cxnId="{A48B15FF-A020-40B6-881C-E6842A23B126}">
      <dgm:prSet/>
      <dgm:spPr/>
      <dgm:t>
        <a:bodyPr/>
        <a:lstStyle/>
        <a:p>
          <a:endParaRPr lang="en-US"/>
        </a:p>
      </dgm:t>
    </dgm:pt>
    <dgm:pt modelId="{C658F01B-8478-4CD4-87D0-529ABF375E41}" type="sibTrans" cxnId="{A48B15FF-A020-40B6-881C-E6842A23B126}">
      <dgm:prSet/>
      <dgm:spPr/>
      <dgm:t>
        <a:bodyPr/>
        <a:lstStyle/>
        <a:p>
          <a:endParaRPr lang="en-US"/>
        </a:p>
      </dgm:t>
    </dgm:pt>
    <dgm:pt modelId="{07DE6E7C-AF51-4AE8-9A9C-9A64D66DDE31}">
      <dgm:prSet/>
      <dgm:spPr/>
      <dgm:t>
        <a:bodyPr/>
        <a:lstStyle/>
        <a:p>
          <a:r>
            <a:rPr lang="en-US"/>
            <a:t>Type C:</a:t>
          </a:r>
        </a:p>
      </dgm:t>
    </dgm:pt>
    <dgm:pt modelId="{E15C283A-BE7A-45F7-883E-8C8FCB187BE2}" type="parTrans" cxnId="{9BB1E7B1-D435-4D1C-8654-B51A87E5AC1E}">
      <dgm:prSet/>
      <dgm:spPr/>
      <dgm:t>
        <a:bodyPr/>
        <a:lstStyle/>
        <a:p>
          <a:endParaRPr lang="en-US"/>
        </a:p>
      </dgm:t>
    </dgm:pt>
    <dgm:pt modelId="{626E0C3A-27A0-44A3-BC55-4F2E6C9C4651}" type="sibTrans" cxnId="{9BB1E7B1-D435-4D1C-8654-B51A87E5AC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7422BA-4D31-4129-9378-718586CDED42}">
      <dgm:prSet/>
      <dgm:spPr/>
      <dgm:t>
        <a:bodyPr/>
        <a:lstStyle/>
        <a:p>
          <a:r>
            <a:rPr lang="en-US"/>
            <a:t>Slowest mutation rate (genetic drift)</a:t>
          </a:r>
        </a:p>
      </dgm:t>
    </dgm:pt>
    <dgm:pt modelId="{CA1262E3-869E-4192-9398-005C1E09DB19}" type="parTrans" cxnId="{A2D7FB98-AB8D-4CD4-B799-996D25614621}">
      <dgm:prSet/>
      <dgm:spPr/>
      <dgm:t>
        <a:bodyPr/>
        <a:lstStyle/>
        <a:p>
          <a:endParaRPr lang="en-US"/>
        </a:p>
      </dgm:t>
    </dgm:pt>
    <dgm:pt modelId="{4F4D6E29-E9C1-4AD0-AB92-663F6767E8B1}" type="sibTrans" cxnId="{A2D7FB98-AB8D-4CD4-B799-996D25614621}">
      <dgm:prSet/>
      <dgm:spPr/>
      <dgm:t>
        <a:bodyPr/>
        <a:lstStyle/>
        <a:p>
          <a:endParaRPr lang="en-US"/>
        </a:p>
      </dgm:t>
    </dgm:pt>
    <dgm:pt modelId="{81CF5BCA-D159-4968-BFDB-BABA66A56FA0}">
      <dgm:prSet/>
      <dgm:spPr/>
      <dgm:t>
        <a:bodyPr/>
        <a:lstStyle/>
        <a:p>
          <a:r>
            <a:rPr lang="en-US"/>
            <a:t>No genetic shift</a:t>
          </a:r>
        </a:p>
      </dgm:t>
    </dgm:pt>
    <dgm:pt modelId="{FDC7EED9-7522-468B-9B5A-7D6517BC3696}" type="parTrans" cxnId="{AA5E8EA6-19F7-49F5-93D0-F25B337E5CCE}">
      <dgm:prSet/>
      <dgm:spPr/>
      <dgm:t>
        <a:bodyPr/>
        <a:lstStyle/>
        <a:p>
          <a:endParaRPr lang="en-US"/>
        </a:p>
      </dgm:t>
    </dgm:pt>
    <dgm:pt modelId="{4AB74638-B050-411F-AF2E-344E3FD5B61F}" type="sibTrans" cxnId="{AA5E8EA6-19F7-49F5-93D0-F25B337E5CCE}">
      <dgm:prSet/>
      <dgm:spPr/>
      <dgm:t>
        <a:bodyPr/>
        <a:lstStyle/>
        <a:p>
          <a:endParaRPr lang="en-US"/>
        </a:p>
      </dgm:t>
    </dgm:pt>
    <dgm:pt modelId="{2D7B6BB3-0BF2-4D3A-A33A-897D7107E154}">
      <dgm:prSet/>
      <dgm:spPr/>
      <dgm:t>
        <a:bodyPr/>
        <a:lstStyle/>
        <a:p>
          <a:r>
            <a:rPr lang="en-US"/>
            <a:t>Only respiratory symptoms</a:t>
          </a:r>
        </a:p>
      </dgm:t>
    </dgm:pt>
    <dgm:pt modelId="{61F97040-4E71-4A72-81EB-30E25C2D8E8D}" type="parTrans" cxnId="{D9C5708F-EEFC-4F18-B92C-E11B25BC5ABB}">
      <dgm:prSet/>
      <dgm:spPr/>
      <dgm:t>
        <a:bodyPr/>
        <a:lstStyle/>
        <a:p>
          <a:endParaRPr lang="en-US"/>
        </a:p>
      </dgm:t>
    </dgm:pt>
    <dgm:pt modelId="{073AC18B-8240-4DB6-B368-CD3CBAA534F2}" type="sibTrans" cxnId="{D9C5708F-EEFC-4F18-B92C-E11B25BC5ABB}">
      <dgm:prSet/>
      <dgm:spPr/>
      <dgm:t>
        <a:bodyPr/>
        <a:lstStyle/>
        <a:p>
          <a:endParaRPr lang="en-US"/>
        </a:p>
      </dgm:t>
    </dgm:pt>
    <dgm:pt modelId="{C7A9E6F4-FD72-0644-B1D4-315363FB63A9}" type="pres">
      <dgm:prSet presAssocID="{AC411FF1-3069-4119-9EF7-E55BFAA3ADB9}" presName="Name0" presStyleCnt="0">
        <dgm:presLayoutVars>
          <dgm:animLvl val="lvl"/>
          <dgm:resizeHandles val="exact"/>
        </dgm:presLayoutVars>
      </dgm:prSet>
      <dgm:spPr/>
    </dgm:pt>
    <dgm:pt modelId="{3B7BC212-7305-4049-B292-CE99609D0FC5}" type="pres">
      <dgm:prSet presAssocID="{D22D60B1-3923-401E-A5E8-8AA905073230}" presName="compositeNode" presStyleCnt="0">
        <dgm:presLayoutVars>
          <dgm:bulletEnabled val="1"/>
        </dgm:presLayoutVars>
      </dgm:prSet>
      <dgm:spPr/>
    </dgm:pt>
    <dgm:pt modelId="{0B412C9C-BC91-3747-B428-527F5B66B089}" type="pres">
      <dgm:prSet presAssocID="{D22D60B1-3923-401E-A5E8-8AA905073230}" presName="bgRect" presStyleLbl="bgAccFollowNode1" presStyleIdx="0" presStyleCnt="3"/>
      <dgm:spPr/>
    </dgm:pt>
    <dgm:pt modelId="{F63D74D4-AF62-EF48-82C0-B5BBBE920DF4}" type="pres">
      <dgm:prSet presAssocID="{57F26299-95D4-409C-8836-79A6BEDF824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0030F6-8809-F244-B409-8DAF3B264A4F}" type="pres">
      <dgm:prSet presAssocID="{D22D60B1-3923-401E-A5E8-8AA905073230}" presName="bottomLine" presStyleLbl="alignNode1" presStyleIdx="1" presStyleCnt="6">
        <dgm:presLayoutVars/>
      </dgm:prSet>
      <dgm:spPr/>
    </dgm:pt>
    <dgm:pt modelId="{1EC9BDD4-9AFE-794A-A1F1-43E37961B9EA}" type="pres">
      <dgm:prSet presAssocID="{D22D60B1-3923-401E-A5E8-8AA905073230}" presName="nodeText" presStyleLbl="bgAccFollowNode1" presStyleIdx="0" presStyleCnt="3">
        <dgm:presLayoutVars>
          <dgm:bulletEnabled val="1"/>
        </dgm:presLayoutVars>
      </dgm:prSet>
      <dgm:spPr/>
    </dgm:pt>
    <dgm:pt modelId="{E7FAA49D-2011-6E4F-9D3B-3BA3A2DE4BB5}" type="pres">
      <dgm:prSet presAssocID="{57F26299-95D4-409C-8836-79A6BEDF8248}" presName="sibTrans" presStyleCnt="0"/>
      <dgm:spPr/>
    </dgm:pt>
    <dgm:pt modelId="{BE2AD747-BF6D-1D45-A429-FD988B864B57}" type="pres">
      <dgm:prSet presAssocID="{9137F5FD-A0A1-4CCE-A6DB-11F748E35DCC}" presName="compositeNode" presStyleCnt="0">
        <dgm:presLayoutVars>
          <dgm:bulletEnabled val="1"/>
        </dgm:presLayoutVars>
      </dgm:prSet>
      <dgm:spPr/>
    </dgm:pt>
    <dgm:pt modelId="{627C839E-9052-0B4E-BAA2-BA9FD9B48205}" type="pres">
      <dgm:prSet presAssocID="{9137F5FD-A0A1-4CCE-A6DB-11F748E35DCC}" presName="bgRect" presStyleLbl="bgAccFollowNode1" presStyleIdx="1" presStyleCnt="3"/>
      <dgm:spPr/>
    </dgm:pt>
    <dgm:pt modelId="{B802AC5C-6EE4-9145-A3FA-FE11FC43861C}" type="pres">
      <dgm:prSet presAssocID="{0FED899A-E09C-42E6-9C32-0ADEBD98BEF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6CE6865-9FFB-8A40-ABAE-08A99A4600E9}" type="pres">
      <dgm:prSet presAssocID="{9137F5FD-A0A1-4CCE-A6DB-11F748E35DCC}" presName="bottomLine" presStyleLbl="alignNode1" presStyleIdx="3" presStyleCnt="6">
        <dgm:presLayoutVars/>
      </dgm:prSet>
      <dgm:spPr/>
    </dgm:pt>
    <dgm:pt modelId="{B7C2DA6F-48E2-804B-A5EB-924A254A926C}" type="pres">
      <dgm:prSet presAssocID="{9137F5FD-A0A1-4CCE-A6DB-11F748E35DCC}" presName="nodeText" presStyleLbl="bgAccFollowNode1" presStyleIdx="1" presStyleCnt="3">
        <dgm:presLayoutVars>
          <dgm:bulletEnabled val="1"/>
        </dgm:presLayoutVars>
      </dgm:prSet>
      <dgm:spPr/>
    </dgm:pt>
    <dgm:pt modelId="{889D10DF-F3FA-4C40-87C6-D2477FCC4CB3}" type="pres">
      <dgm:prSet presAssocID="{0FED899A-E09C-42E6-9C32-0ADEBD98BEFD}" presName="sibTrans" presStyleCnt="0"/>
      <dgm:spPr/>
    </dgm:pt>
    <dgm:pt modelId="{FC8C6C73-4BBE-4D44-B1C3-13F81143CFE4}" type="pres">
      <dgm:prSet presAssocID="{07DE6E7C-AF51-4AE8-9A9C-9A64D66DDE31}" presName="compositeNode" presStyleCnt="0">
        <dgm:presLayoutVars>
          <dgm:bulletEnabled val="1"/>
        </dgm:presLayoutVars>
      </dgm:prSet>
      <dgm:spPr/>
    </dgm:pt>
    <dgm:pt modelId="{E4464AEE-0947-1D4B-932B-1D4C9B4EA29B}" type="pres">
      <dgm:prSet presAssocID="{07DE6E7C-AF51-4AE8-9A9C-9A64D66DDE31}" presName="bgRect" presStyleLbl="bgAccFollowNode1" presStyleIdx="2" presStyleCnt="3"/>
      <dgm:spPr/>
    </dgm:pt>
    <dgm:pt modelId="{E3347C44-2093-7E42-ACA9-9559FB712CE6}" type="pres">
      <dgm:prSet presAssocID="{626E0C3A-27A0-44A3-BC55-4F2E6C9C46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EE693BA-4768-574A-B8AE-9AD350DB4213}" type="pres">
      <dgm:prSet presAssocID="{07DE6E7C-AF51-4AE8-9A9C-9A64D66DDE31}" presName="bottomLine" presStyleLbl="alignNode1" presStyleIdx="5" presStyleCnt="6">
        <dgm:presLayoutVars/>
      </dgm:prSet>
      <dgm:spPr/>
    </dgm:pt>
    <dgm:pt modelId="{827390C8-3767-A243-A481-A4A40226494D}" type="pres">
      <dgm:prSet presAssocID="{07DE6E7C-AF51-4AE8-9A9C-9A64D66DDE3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9AC200-45FB-C244-B482-D69726224ED0}" type="presOf" srcId="{9AA878A9-00BB-477D-BBF6-7BDE63E96879}" destId="{B7C2DA6F-48E2-804B-A5EB-924A254A926C}" srcOrd="0" destOrd="2" presId="urn:microsoft.com/office/officeart/2016/7/layout/BasicLinearProcessNumbered"/>
    <dgm:cxn modelId="{857E5304-19D2-4217-AB9F-2ECD65D44F90}" srcId="{D22D60B1-3923-401E-A5E8-8AA905073230}" destId="{6F3CD673-9A28-4C65-A0DD-C6A99970B6D7}" srcOrd="0" destOrd="0" parTransId="{1E8E04A2-0EE9-43BB-890F-548E8D657354}" sibTransId="{F3D6E5DB-328D-4B61-9C67-D1330D9F7A2A}"/>
    <dgm:cxn modelId="{8FA5000B-38AF-6A48-81A7-B6083CA06377}" type="presOf" srcId="{2D7B6BB3-0BF2-4D3A-A33A-897D7107E154}" destId="{827390C8-3767-A243-A481-A4A40226494D}" srcOrd="0" destOrd="3" presId="urn:microsoft.com/office/officeart/2016/7/layout/BasicLinearProcessNumbered"/>
    <dgm:cxn modelId="{FE6F2119-5DC9-FC4A-A49D-0E48CD5E14B5}" type="presOf" srcId="{D22D60B1-3923-401E-A5E8-8AA905073230}" destId="{1EC9BDD4-9AFE-794A-A1F1-43E37961B9EA}" srcOrd="1" destOrd="0" presId="urn:microsoft.com/office/officeart/2016/7/layout/BasicLinearProcessNumbered"/>
    <dgm:cxn modelId="{98A8ED1E-F441-46B8-BE72-7F09B05C91A7}" srcId="{AC411FF1-3069-4119-9EF7-E55BFAA3ADB9}" destId="{D22D60B1-3923-401E-A5E8-8AA905073230}" srcOrd="0" destOrd="0" parTransId="{FEAE4818-0873-47DE-A6AB-AD3DD12FD56B}" sibTransId="{57F26299-95D4-409C-8836-79A6BEDF8248}"/>
    <dgm:cxn modelId="{40EB2E1F-BA31-4149-85AF-DE4D87F1E094}" type="presOf" srcId="{07DE6E7C-AF51-4AE8-9A9C-9A64D66DDE31}" destId="{827390C8-3767-A243-A481-A4A40226494D}" srcOrd="1" destOrd="0" presId="urn:microsoft.com/office/officeart/2016/7/layout/BasicLinearProcessNumbered"/>
    <dgm:cxn modelId="{05E3BF27-326D-5749-AFB1-2FEA1B2A5EAE}" type="presOf" srcId="{81CF5BCA-D159-4968-BFDB-BABA66A56FA0}" destId="{827390C8-3767-A243-A481-A4A40226494D}" srcOrd="0" destOrd="2" presId="urn:microsoft.com/office/officeart/2016/7/layout/BasicLinearProcessNumbered"/>
    <dgm:cxn modelId="{569A6045-81CD-CC4D-B98D-9E1F99A2CC4F}" type="presOf" srcId="{9137F5FD-A0A1-4CCE-A6DB-11F748E35DCC}" destId="{627C839E-9052-0B4E-BAA2-BA9FD9B48205}" srcOrd="0" destOrd="0" presId="urn:microsoft.com/office/officeart/2016/7/layout/BasicLinearProcessNumbered"/>
    <dgm:cxn modelId="{EF6ECF45-D81C-D84F-A23E-F77AA28F9432}" type="presOf" srcId="{626E0C3A-27A0-44A3-BC55-4F2E6C9C4651}" destId="{E3347C44-2093-7E42-ACA9-9559FB712CE6}" srcOrd="0" destOrd="0" presId="urn:microsoft.com/office/officeart/2016/7/layout/BasicLinearProcessNumbered"/>
    <dgm:cxn modelId="{802FF74A-BA34-5643-8BC3-223CC049094D}" type="presOf" srcId="{CCBC2F40-535A-47FB-9DFA-ADF5B7CD9313}" destId="{B7C2DA6F-48E2-804B-A5EB-924A254A926C}" srcOrd="0" destOrd="1" presId="urn:microsoft.com/office/officeart/2016/7/layout/BasicLinearProcessNumbered"/>
    <dgm:cxn modelId="{03154C4D-7CA9-5945-B412-C34512ECDE17}" type="presOf" srcId="{57F26299-95D4-409C-8836-79A6BEDF8248}" destId="{F63D74D4-AF62-EF48-82C0-B5BBBE920DF4}" srcOrd="0" destOrd="0" presId="urn:microsoft.com/office/officeart/2016/7/layout/BasicLinearProcessNumbered"/>
    <dgm:cxn modelId="{706E7D5C-A53D-46C2-BCAA-2FEFB369B847}" srcId="{AC411FF1-3069-4119-9EF7-E55BFAA3ADB9}" destId="{9137F5FD-A0A1-4CCE-A6DB-11F748E35DCC}" srcOrd="1" destOrd="0" parTransId="{60B71996-90E6-428C-AE85-495CF1C64904}" sibTransId="{0FED899A-E09C-42E6-9C32-0ADEBD98BEFD}"/>
    <dgm:cxn modelId="{B1874C72-F762-6847-BEB1-8AFBCB582DF6}" type="presOf" srcId="{AC411FF1-3069-4119-9EF7-E55BFAA3ADB9}" destId="{C7A9E6F4-FD72-0644-B1D4-315363FB63A9}" srcOrd="0" destOrd="0" presId="urn:microsoft.com/office/officeart/2016/7/layout/BasicLinearProcessNumbered"/>
    <dgm:cxn modelId="{027A6779-6860-E94E-9BE9-27E73CDB2C50}" type="presOf" srcId="{0FED899A-E09C-42E6-9C32-0ADEBD98BEFD}" destId="{B802AC5C-6EE4-9145-A3FA-FE11FC43861C}" srcOrd="0" destOrd="0" presId="urn:microsoft.com/office/officeart/2016/7/layout/BasicLinearProcessNumbered"/>
    <dgm:cxn modelId="{274F207D-F2C8-9843-B93B-554C001736D2}" type="presOf" srcId="{78D3A915-7144-4E18-99A9-5D697FCA030C}" destId="{1EC9BDD4-9AFE-794A-A1F1-43E37961B9EA}" srcOrd="0" destOrd="2" presId="urn:microsoft.com/office/officeart/2016/7/layout/BasicLinearProcessNumbered"/>
    <dgm:cxn modelId="{D9C5708F-EEFC-4F18-B92C-E11B25BC5ABB}" srcId="{07DE6E7C-AF51-4AE8-9A9C-9A64D66DDE31}" destId="{2D7B6BB3-0BF2-4D3A-A33A-897D7107E154}" srcOrd="2" destOrd="0" parTransId="{61F97040-4E71-4A72-81EB-30E25C2D8E8D}" sibTransId="{073AC18B-8240-4DB6-B368-CD3CBAA534F2}"/>
    <dgm:cxn modelId="{A2D7FB98-AB8D-4CD4-B799-996D25614621}" srcId="{07DE6E7C-AF51-4AE8-9A9C-9A64D66DDE31}" destId="{997422BA-4D31-4129-9378-718586CDED42}" srcOrd="0" destOrd="0" parTransId="{CA1262E3-869E-4192-9398-005C1E09DB19}" sibTransId="{4F4D6E29-E9C1-4AD0-AB92-663F6767E8B1}"/>
    <dgm:cxn modelId="{AA5E8EA6-19F7-49F5-93D0-F25B337E5CCE}" srcId="{07DE6E7C-AF51-4AE8-9A9C-9A64D66DDE31}" destId="{81CF5BCA-D159-4968-BFDB-BABA66A56FA0}" srcOrd="1" destOrd="0" parTransId="{FDC7EED9-7522-468B-9B5A-7D6517BC3696}" sibTransId="{4AB74638-B050-411F-AF2E-344E3FD5B61F}"/>
    <dgm:cxn modelId="{73A36FA9-DD3A-42D5-BFEB-57021F950905}" srcId="{9137F5FD-A0A1-4CCE-A6DB-11F748E35DCC}" destId="{CCBC2F40-535A-47FB-9DFA-ADF5B7CD9313}" srcOrd="0" destOrd="0" parTransId="{25E07B78-D5FF-4452-99AE-20519B1163AF}" sibTransId="{1BABD687-F247-4C5C-9226-B41F85B3D20E}"/>
    <dgm:cxn modelId="{9BB1E7B1-D435-4D1C-8654-B51A87E5AC1E}" srcId="{AC411FF1-3069-4119-9EF7-E55BFAA3ADB9}" destId="{07DE6E7C-AF51-4AE8-9A9C-9A64D66DDE31}" srcOrd="2" destOrd="0" parTransId="{E15C283A-BE7A-45F7-883E-8C8FCB187BE2}" sibTransId="{626E0C3A-27A0-44A3-BC55-4F2E6C9C4651}"/>
    <dgm:cxn modelId="{B91E12D2-35DF-5143-B18E-BEB4840F8951}" type="presOf" srcId="{6F3CD673-9A28-4C65-A0DD-C6A99970B6D7}" destId="{1EC9BDD4-9AFE-794A-A1F1-43E37961B9EA}" srcOrd="0" destOrd="1" presId="urn:microsoft.com/office/officeart/2016/7/layout/BasicLinearProcessNumbered"/>
    <dgm:cxn modelId="{08C435D6-D354-4602-B365-DF2E81502E09}" srcId="{D22D60B1-3923-401E-A5E8-8AA905073230}" destId="{78D3A915-7144-4E18-99A9-5D697FCA030C}" srcOrd="1" destOrd="0" parTransId="{35AA4E90-7FE4-40A4-8119-44CB81880750}" sibTransId="{85042315-F305-4025-8124-5FF3249F8214}"/>
    <dgm:cxn modelId="{EBFA2AD8-7099-324A-BBE5-9282E63E6C3B}" type="presOf" srcId="{07DE6E7C-AF51-4AE8-9A9C-9A64D66DDE31}" destId="{E4464AEE-0947-1D4B-932B-1D4C9B4EA29B}" srcOrd="0" destOrd="0" presId="urn:microsoft.com/office/officeart/2016/7/layout/BasicLinearProcessNumbered"/>
    <dgm:cxn modelId="{3320EBE4-01C5-E144-86D4-9904792F1349}" type="presOf" srcId="{D22D60B1-3923-401E-A5E8-8AA905073230}" destId="{0B412C9C-BC91-3747-B428-527F5B66B089}" srcOrd="0" destOrd="0" presId="urn:microsoft.com/office/officeart/2016/7/layout/BasicLinearProcessNumbered"/>
    <dgm:cxn modelId="{8B2F93EF-9451-8D46-8A81-585EF813A246}" type="presOf" srcId="{997422BA-4D31-4129-9378-718586CDED42}" destId="{827390C8-3767-A243-A481-A4A40226494D}" srcOrd="0" destOrd="1" presId="urn:microsoft.com/office/officeart/2016/7/layout/BasicLinearProcessNumbered"/>
    <dgm:cxn modelId="{723771F1-1936-9647-900A-435C7C63150F}" type="presOf" srcId="{9137F5FD-A0A1-4CCE-A6DB-11F748E35DCC}" destId="{B7C2DA6F-48E2-804B-A5EB-924A254A926C}" srcOrd="1" destOrd="0" presId="urn:microsoft.com/office/officeart/2016/7/layout/BasicLinearProcessNumbered"/>
    <dgm:cxn modelId="{A48B15FF-A020-40B6-881C-E6842A23B126}" srcId="{9137F5FD-A0A1-4CCE-A6DB-11F748E35DCC}" destId="{9AA878A9-00BB-477D-BBF6-7BDE63E96879}" srcOrd="1" destOrd="0" parTransId="{E6C5B45C-259E-4AB9-9D7B-422BB24DD267}" sibTransId="{C658F01B-8478-4CD4-87D0-529ABF375E41}"/>
    <dgm:cxn modelId="{FBABF48D-5ED9-7547-A97C-FE5C08528343}" type="presParOf" srcId="{C7A9E6F4-FD72-0644-B1D4-315363FB63A9}" destId="{3B7BC212-7305-4049-B292-CE99609D0FC5}" srcOrd="0" destOrd="0" presId="urn:microsoft.com/office/officeart/2016/7/layout/BasicLinearProcessNumbered"/>
    <dgm:cxn modelId="{928828F5-1551-E84D-B7B1-1688F2A765E1}" type="presParOf" srcId="{3B7BC212-7305-4049-B292-CE99609D0FC5}" destId="{0B412C9C-BC91-3747-B428-527F5B66B089}" srcOrd="0" destOrd="0" presId="urn:microsoft.com/office/officeart/2016/7/layout/BasicLinearProcessNumbered"/>
    <dgm:cxn modelId="{F76F29ED-DF8B-8740-829A-EDF2DC38A003}" type="presParOf" srcId="{3B7BC212-7305-4049-B292-CE99609D0FC5}" destId="{F63D74D4-AF62-EF48-82C0-B5BBBE920DF4}" srcOrd="1" destOrd="0" presId="urn:microsoft.com/office/officeart/2016/7/layout/BasicLinearProcessNumbered"/>
    <dgm:cxn modelId="{FB5762C5-33FB-4842-BC9C-1C1A0F46C376}" type="presParOf" srcId="{3B7BC212-7305-4049-B292-CE99609D0FC5}" destId="{8A0030F6-8809-F244-B409-8DAF3B264A4F}" srcOrd="2" destOrd="0" presId="urn:microsoft.com/office/officeart/2016/7/layout/BasicLinearProcessNumbered"/>
    <dgm:cxn modelId="{34B88762-9B24-CE49-8074-443C39072BE2}" type="presParOf" srcId="{3B7BC212-7305-4049-B292-CE99609D0FC5}" destId="{1EC9BDD4-9AFE-794A-A1F1-43E37961B9EA}" srcOrd="3" destOrd="0" presId="urn:microsoft.com/office/officeart/2016/7/layout/BasicLinearProcessNumbered"/>
    <dgm:cxn modelId="{56A5D556-307A-144E-86D1-5BA9CCBB8C43}" type="presParOf" srcId="{C7A9E6F4-FD72-0644-B1D4-315363FB63A9}" destId="{E7FAA49D-2011-6E4F-9D3B-3BA3A2DE4BB5}" srcOrd="1" destOrd="0" presId="urn:microsoft.com/office/officeart/2016/7/layout/BasicLinearProcessNumbered"/>
    <dgm:cxn modelId="{25483903-503F-E745-9C5E-977E8BACD958}" type="presParOf" srcId="{C7A9E6F4-FD72-0644-B1D4-315363FB63A9}" destId="{BE2AD747-BF6D-1D45-A429-FD988B864B57}" srcOrd="2" destOrd="0" presId="urn:microsoft.com/office/officeart/2016/7/layout/BasicLinearProcessNumbered"/>
    <dgm:cxn modelId="{6D7E6DB5-E654-AB4B-AC71-907CCC28B506}" type="presParOf" srcId="{BE2AD747-BF6D-1D45-A429-FD988B864B57}" destId="{627C839E-9052-0B4E-BAA2-BA9FD9B48205}" srcOrd="0" destOrd="0" presId="urn:microsoft.com/office/officeart/2016/7/layout/BasicLinearProcessNumbered"/>
    <dgm:cxn modelId="{051098F8-4250-7246-81C8-6E35427E8357}" type="presParOf" srcId="{BE2AD747-BF6D-1D45-A429-FD988B864B57}" destId="{B802AC5C-6EE4-9145-A3FA-FE11FC43861C}" srcOrd="1" destOrd="0" presId="urn:microsoft.com/office/officeart/2016/7/layout/BasicLinearProcessNumbered"/>
    <dgm:cxn modelId="{E0FF3252-C464-8245-9941-5979198DAB5C}" type="presParOf" srcId="{BE2AD747-BF6D-1D45-A429-FD988B864B57}" destId="{66CE6865-9FFB-8A40-ABAE-08A99A4600E9}" srcOrd="2" destOrd="0" presId="urn:microsoft.com/office/officeart/2016/7/layout/BasicLinearProcessNumbered"/>
    <dgm:cxn modelId="{3A3C1EF9-A41F-9E4D-A2AE-9107679EB3E1}" type="presParOf" srcId="{BE2AD747-BF6D-1D45-A429-FD988B864B57}" destId="{B7C2DA6F-48E2-804B-A5EB-924A254A926C}" srcOrd="3" destOrd="0" presId="urn:microsoft.com/office/officeart/2016/7/layout/BasicLinearProcessNumbered"/>
    <dgm:cxn modelId="{2A496577-CFC3-1442-BE50-82B312C92CDA}" type="presParOf" srcId="{C7A9E6F4-FD72-0644-B1D4-315363FB63A9}" destId="{889D10DF-F3FA-4C40-87C6-D2477FCC4CB3}" srcOrd="3" destOrd="0" presId="urn:microsoft.com/office/officeart/2016/7/layout/BasicLinearProcessNumbered"/>
    <dgm:cxn modelId="{DEEF0F2B-76E6-6C44-A5EA-A55C60A5406C}" type="presParOf" srcId="{C7A9E6F4-FD72-0644-B1D4-315363FB63A9}" destId="{FC8C6C73-4BBE-4D44-B1C3-13F81143CFE4}" srcOrd="4" destOrd="0" presId="urn:microsoft.com/office/officeart/2016/7/layout/BasicLinearProcessNumbered"/>
    <dgm:cxn modelId="{24F639B9-F7D4-A142-AD38-082F78F6BDDD}" type="presParOf" srcId="{FC8C6C73-4BBE-4D44-B1C3-13F81143CFE4}" destId="{E4464AEE-0947-1D4B-932B-1D4C9B4EA29B}" srcOrd="0" destOrd="0" presId="urn:microsoft.com/office/officeart/2016/7/layout/BasicLinearProcessNumbered"/>
    <dgm:cxn modelId="{5B9DFEC5-C01B-6D42-B620-9C18E8E86148}" type="presParOf" srcId="{FC8C6C73-4BBE-4D44-B1C3-13F81143CFE4}" destId="{E3347C44-2093-7E42-ACA9-9559FB712CE6}" srcOrd="1" destOrd="0" presId="urn:microsoft.com/office/officeart/2016/7/layout/BasicLinearProcessNumbered"/>
    <dgm:cxn modelId="{866F2BFB-035D-6C4C-BD0C-AAFFC644A126}" type="presParOf" srcId="{FC8C6C73-4BBE-4D44-B1C3-13F81143CFE4}" destId="{AEE693BA-4768-574A-B8AE-9AD350DB4213}" srcOrd="2" destOrd="0" presId="urn:microsoft.com/office/officeart/2016/7/layout/BasicLinearProcessNumbered"/>
    <dgm:cxn modelId="{5DD587D6-8256-D34D-BEA6-0A02F49E0929}" type="presParOf" srcId="{FC8C6C73-4BBE-4D44-B1C3-13F81143CFE4}" destId="{827390C8-3767-A243-A481-A4A4022649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2C9C-BC91-3747-B428-527F5B66B089}">
      <dsp:nvSpPr>
        <dsp:cNvPr id="0" name=""/>
        <dsp:cNvSpPr/>
      </dsp:nvSpPr>
      <dsp:spPr>
        <a:xfrm>
          <a:off x="0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A: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Highest mutation rate (genetic drift)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Genetic shift</a:t>
          </a:r>
        </a:p>
      </dsp:txBody>
      <dsp:txXfrm>
        <a:off x="0" y="1830927"/>
        <a:ext cx="2571749" cy="2160269"/>
      </dsp:txXfrm>
    </dsp:sp>
    <dsp:sp modelId="{F63D74D4-AF62-EF48-82C0-B5BBBE920DF4}">
      <dsp:nvSpPr>
        <dsp:cNvPr id="0" name=""/>
        <dsp:cNvSpPr/>
      </dsp:nvSpPr>
      <dsp:spPr>
        <a:xfrm>
          <a:off x="745807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3989" y="980983"/>
        <a:ext cx="763770" cy="763770"/>
      </dsp:txXfrm>
    </dsp:sp>
    <dsp:sp modelId="{8A0030F6-8809-F244-B409-8DAF3B264A4F}">
      <dsp:nvSpPr>
        <dsp:cNvPr id="0" name=""/>
        <dsp:cNvSpPr/>
      </dsp:nvSpPr>
      <dsp:spPr>
        <a:xfrm>
          <a:off x="0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839E-9052-0B4E-BAA2-BA9FD9B48205}">
      <dsp:nvSpPr>
        <dsp:cNvPr id="0" name=""/>
        <dsp:cNvSpPr/>
      </dsp:nvSpPr>
      <dsp:spPr>
        <a:xfrm>
          <a:off x="2828925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B: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Middle mutation rate (genetic drift)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 genetic shift</a:t>
          </a:r>
        </a:p>
      </dsp:txBody>
      <dsp:txXfrm>
        <a:off x="2828925" y="1830927"/>
        <a:ext cx="2571749" cy="2160269"/>
      </dsp:txXfrm>
    </dsp:sp>
    <dsp:sp modelId="{B802AC5C-6EE4-9145-A3FA-FE11FC43861C}">
      <dsp:nvSpPr>
        <dsp:cNvPr id="0" name=""/>
        <dsp:cNvSpPr/>
      </dsp:nvSpPr>
      <dsp:spPr>
        <a:xfrm>
          <a:off x="3574732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32914" y="980983"/>
        <a:ext cx="763770" cy="763770"/>
      </dsp:txXfrm>
    </dsp:sp>
    <dsp:sp modelId="{66CE6865-9FFB-8A40-ABAE-08A99A4600E9}">
      <dsp:nvSpPr>
        <dsp:cNvPr id="0" name=""/>
        <dsp:cNvSpPr/>
      </dsp:nvSpPr>
      <dsp:spPr>
        <a:xfrm>
          <a:off x="2828925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64AEE-0947-1D4B-932B-1D4C9B4EA29B}">
      <dsp:nvSpPr>
        <dsp:cNvPr id="0" name=""/>
        <dsp:cNvSpPr/>
      </dsp:nvSpPr>
      <dsp:spPr>
        <a:xfrm>
          <a:off x="5657849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C: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Slowest mutation rate (genetic drift)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 genetic shift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Only respiratory symptoms</a:t>
          </a:r>
        </a:p>
      </dsp:txBody>
      <dsp:txXfrm>
        <a:off x="5657849" y="1830927"/>
        <a:ext cx="2571749" cy="2160269"/>
      </dsp:txXfrm>
    </dsp:sp>
    <dsp:sp modelId="{E3347C44-2093-7E42-ACA9-9559FB712CE6}">
      <dsp:nvSpPr>
        <dsp:cNvPr id="0" name=""/>
        <dsp:cNvSpPr/>
      </dsp:nvSpPr>
      <dsp:spPr>
        <a:xfrm>
          <a:off x="6403657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61839" y="980983"/>
        <a:ext cx="763770" cy="763770"/>
      </dsp:txXfrm>
    </dsp:sp>
    <dsp:sp modelId="{AEE693BA-4768-574A-B8AE-9AD350DB4213}">
      <dsp:nvSpPr>
        <dsp:cNvPr id="0" name=""/>
        <dsp:cNvSpPr/>
      </dsp:nvSpPr>
      <dsp:spPr>
        <a:xfrm>
          <a:off x="5657849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%3A%2F%2Fdx.doi.org%2F10.3389%2Ffmicb.2014.0057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Originally: single strand positive sense RNA </a:t>
            </a:r>
          </a:p>
          <a:p>
            <a:pPr lvl="1"/>
            <a:r>
              <a:rPr lang="en-US" dirty="0"/>
              <a:t>Makes viral DNA (double-stranded) </a:t>
            </a:r>
          </a:p>
          <a:p>
            <a:pPr lvl="2"/>
            <a:r>
              <a:rPr lang="en-US" dirty="0"/>
              <a:t>“retrovirus”: goes backwards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HIV = more CD4 cells get infected = self destruct sequence (destroy nearby immune cells) </a:t>
            </a:r>
          </a:p>
          <a:p>
            <a:endParaRPr lang="en-US" dirty="0"/>
          </a:p>
          <a:p>
            <a:pPr lvl="2"/>
            <a:r>
              <a:rPr lang="en-US" dirty="0"/>
              <a:t>Caspase 1 -&gt; Interleukin 1- beta -&gt; inflammation -&gt; grenade -&gt; other cells showered in interleukin 1 – beta *CHAIN REACTION*</a:t>
            </a:r>
          </a:p>
          <a:p>
            <a:pPr lvl="2"/>
            <a:r>
              <a:rPr lang="en-US" dirty="0"/>
              <a:t>Chronic inflammation</a:t>
            </a:r>
          </a:p>
          <a:p>
            <a:pPr lvl="3"/>
            <a:r>
              <a:rPr lang="en-US" dirty="0"/>
              <a:t>Keep activating immune system – more cells die off</a:t>
            </a:r>
          </a:p>
          <a:p>
            <a:pPr lvl="3"/>
            <a:r>
              <a:rPr lang="en-US" dirty="0"/>
              <a:t>Wear down immune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Eventually Kaposi’s sarcoma</a:t>
            </a:r>
          </a:p>
          <a:p>
            <a:pPr lvl="2"/>
            <a:r>
              <a:rPr lang="en-US" dirty="0"/>
              <a:t>Tumors caused by Herpes 8</a:t>
            </a:r>
          </a:p>
          <a:p>
            <a:pPr lvl="2"/>
            <a:r>
              <a:rPr lang="en-US" dirty="0"/>
              <a:t>Purple patches on mouth </a:t>
            </a:r>
          </a:p>
          <a:p>
            <a:pPr lvl="1"/>
            <a:r>
              <a:rPr lang="en-US" dirty="0"/>
              <a:t>PCP</a:t>
            </a:r>
          </a:p>
          <a:p>
            <a:pPr lvl="2"/>
            <a:r>
              <a:rPr lang="en-US" dirty="0"/>
              <a:t>Lung infections</a:t>
            </a:r>
          </a:p>
          <a:p>
            <a:pPr lvl="1"/>
            <a:r>
              <a:rPr lang="en-US" dirty="0"/>
              <a:t>Histoplasmosis</a:t>
            </a:r>
          </a:p>
          <a:p>
            <a:pPr lvl="1"/>
            <a:r>
              <a:rPr lang="en-US" dirty="0"/>
              <a:t>Coccidioidomycosis </a:t>
            </a:r>
          </a:p>
          <a:p>
            <a:r>
              <a:rPr lang="en-US" dirty="0"/>
              <a:t>100 – 50 CD4 T cell count</a:t>
            </a:r>
          </a:p>
          <a:p>
            <a:pPr lvl="1"/>
            <a:r>
              <a:rPr lang="en-US" dirty="0" err="1"/>
              <a:t>Texoplasmosis</a:t>
            </a:r>
            <a:endParaRPr lang="en-US" dirty="0"/>
          </a:p>
          <a:p>
            <a:pPr lvl="1"/>
            <a:r>
              <a:rPr lang="en-US" dirty="0" err="1"/>
              <a:t>Crypotococcosis</a:t>
            </a:r>
            <a:r>
              <a:rPr lang="en-US" dirty="0"/>
              <a:t> </a:t>
            </a:r>
          </a:p>
          <a:p>
            <a:r>
              <a:rPr lang="en-US" dirty="0"/>
              <a:t>50 CD4 T Cell</a:t>
            </a:r>
          </a:p>
          <a:p>
            <a:pPr lvl="1"/>
            <a:r>
              <a:rPr lang="en-US" dirty="0"/>
              <a:t>MAC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(Genetic information jumping from one species to another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active antiretroviral therapy </a:t>
            </a:r>
          </a:p>
          <a:p>
            <a:r>
              <a:rPr lang="en-US" dirty="0"/>
              <a:t>HIV a few billion new viral particles per day </a:t>
            </a:r>
          </a:p>
          <a:p>
            <a:pPr lvl="1"/>
            <a:r>
              <a:rPr lang="en-US" dirty="0"/>
              <a:t>1/10,000 nucleotides is wrong</a:t>
            </a:r>
          </a:p>
          <a:p>
            <a:pPr lvl="2"/>
            <a:r>
              <a:rPr lang="en-US" dirty="0"/>
              <a:t>Isn’t repaired correctly </a:t>
            </a:r>
          </a:p>
          <a:p>
            <a:pPr lvl="1"/>
            <a:r>
              <a:rPr lang="en-US" dirty="0"/>
              <a:t>1/10^12 chance is that is resistant to 3 types of drugs </a:t>
            </a:r>
          </a:p>
          <a:p>
            <a:r>
              <a:rPr lang="en-US" dirty="0"/>
              <a:t>Can’t stop ARVs</a:t>
            </a:r>
          </a:p>
          <a:p>
            <a:pPr lvl="1"/>
            <a:r>
              <a:rPr lang="en-US" dirty="0"/>
              <a:t>Every day of your life </a:t>
            </a:r>
          </a:p>
          <a:p>
            <a:pPr lvl="1"/>
            <a:r>
              <a:rPr lang="en-US" dirty="0"/>
              <a:t>Right time to start treatment </a:t>
            </a:r>
          </a:p>
          <a:p>
            <a:r>
              <a:rPr lang="en-US" dirty="0"/>
              <a:t>Start HAART</a:t>
            </a:r>
          </a:p>
          <a:p>
            <a:pPr lvl="1"/>
            <a:r>
              <a:rPr lang="en-US" dirty="0"/>
              <a:t>CD4 T cell count &lt;= 350-500</a:t>
            </a:r>
          </a:p>
          <a:p>
            <a:pPr lvl="1"/>
            <a:r>
              <a:rPr lang="en-US" dirty="0"/>
              <a:t>Viral load &gt;= 100,000</a:t>
            </a:r>
          </a:p>
          <a:p>
            <a:pPr lvl="1"/>
            <a:r>
              <a:rPr lang="en-US" dirty="0"/>
              <a:t>Child, Pregnant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Copy cat viruses: rhino virus (nose), RSV (respiratory syncytial virus) </a:t>
            </a:r>
          </a:p>
          <a:p>
            <a:pPr lvl="2"/>
            <a:r>
              <a:rPr lang="en-US" dirty="0"/>
              <a:t>Think you are dealing with influenza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A flu: (almost all in birds, except H17N10 which is in bats)</a:t>
            </a:r>
          </a:p>
          <a:p>
            <a:r>
              <a:rPr lang="en-US" dirty="0"/>
              <a:t>Mixing of RNA – mix protein that is displayed on the surface </a:t>
            </a:r>
          </a:p>
          <a:p>
            <a:pPr lvl="1"/>
            <a:r>
              <a:rPr lang="en-US" dirty="0"/>
              <a:t>Genetic shift: a dominant virus is able to affect a bunch of people</a:t>
            </a:r>
          </a:p>
          <a:p>
            <a:endParaRPr lang="en-US" dirty="0"/>
          </a:p>
          <a:p>
            <a:r>
              <a:rPr lang="en-US" dirty="0"/>
              <a:t>Named by the type of proteins on their surface </a:t>
            </a:r>
          </a:p>
          <a:p>
            <a:endParaRPr lang="en-US" dirty="0"/>
          </a:p>
          <a:p>
            <a:r>
              <a:rPr lang="en-US" dirty="0"/>
              <a:t>H1N1 and H3N2 (most common right now) </a:t>
            </a:r>
          </a:p>
          <a:p>
            <a:r>
              <a:rPr lang="en-US" dirty="0"/>
              <a:t>- Good job transmitting from person to person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www.avert.org</a:t>
            </a:r>
            <a:r>
              <a:rPr lang="en-US" dirty="0"/>
              <a:t>/</a:t>
            </a:r>
            <a:r>
              <a:rPr lang="en-US" dirty="0" err="1"/>
              <a:t>hiv</a:t>
            </a:r>
            <a:r>
              <a:rPr lang="en-US" dirty="0"/>
              <a:t>-transmission-prevention/how-you-get-</a:t>
            </a:r>
            <a:r>
              <a:rPr lang="en-US" dirty="0" err="1"/>
              <a:t>hiv</a:t>
            </a:r>
            <a:r>
              <a:rPr lang="en-US" dirty="0"/>
              <a:t>#:~:text=For%20you%20to%20get%20HIV,or%20tears%20around%20the%20anus).</a:t>
            </a:r>
          </a:p>
          <a:p>
            <a:endParaRPr lang="en-US" dirty="0"/>
          </a:p>
          <a:p>
            <a:pPr lvl="1"/>
            <a:r>
              <a:rPr lang="en-US" dirty="0"/>
              <a:t>Unprotected sex</a:t>
            </a:r>
          </a:p>
          <a:p>
            <a:pPr lvl="2"/>
            <a:r>
              <a:rPr lang="en-US" dirty="0"/>
              <a:t>1. unprotected anal sex = 1</a:t>
            </a:r>
            <a:r>
              <a:rPr lang="en-US" baseline="30000" dirty="0"/>
              <a:t>st</a:t>
            </a:r>
            <a:r>
              <a:rPr lang="en-US" dirty="0"/>
              <a:t> highest risk </a:t>
            </a:r>
          </a:p>
          <a:p>
            <a:pPr lvl="2"/>
            <a:r>
              <a:rPr lang="en-US" dirty="0"/>
              <a:t>2. unprotected vaginal sex = 2</a:t>
            </a:r>
            <a:r>
              <a:rPr lang="en-US" baseline="30000" dirty="0"/>
              <a:t>nd</a:t>
            </a:r>
            <a:r>
              <a:rPr lang="en-US" dirty="0"/>
              <a:t> highest risk (most common)</a:t>
            </a:r>
          </a:p>
          <a:p>
            <a:pPr lvl="2"/>
            <a:r>
              <a:rPr lang="en-US" dirty="0"/>
              <a:t>3. oral sex = exposed to blood, sexual fluids and mucous membranes </a:t>
            </a:r>
          </a:p>
          <a:p>
            <a:pPr lvl="1"/>
            <a:r>
              <a:rPr lang="en-US" dirty="0"/>
              <a:t>Contaminated Blood</a:t>
            </a:r>
          </a:p>
          <a:p>
            <a:pPr lvl="2"/>
            <a:r>
              <a:rPr lang="en-US" dirty="0"/>
              <a:t>1. Sharing Needles (IV drug use) </a:t>
            </a:r>
          </a:p>
          <a:p>
            <a:pPr lvl="2"/>
            <a:r>
              <a:rPr lang="en-US" dirty="0"/>
              <a:t>2. Donated Blood </a:t>
            </a:r>
          </a:p>
          <a:p>
            <a:pPr lvl="1"/>
            <a:r>
              <a:rPr lang="en-US" dirty="0"/>
              <a:t>Childbirth</a:t>
            </a:r>
          </a:p>
          <a:p>
            <a:pPr lvl="2"/>
            <a:r>
              <a:rPr lang="en-US" dirty="0"/>
              <a:t>1. During birth </a:t>
            </a:r>
          </a:p>
          <a:p>
            <a:pPr lvl="1"/>
            <a:r>
              <a:rPr lang="en-US" dirty="0"/>
              <a:t>Breastfeeding</a:t>
            </a:r>
          </a:p>
          <a:p>
            <a:pPr lvl="2"/>
            <a:r>
              <a:rPr lang="en-US" dirty="0"/>
              <a:t>1. Small particles get into breast milk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Intestinal mucosa (lymphocytes, CCR5 receptor)</a:t>
            </a:r>
          </a:p>
          <a:p>
            <a:pPr marL="685800" lvl="1" indent="-228600">
              <a:buAutoNum type="arabicPeriod"/>
            </a:pPr>
            <a:r>
              <a:rPr lang="en-US" dirty="0"/>
              <a:t>Most DC4 Cell loss in the first few weeks</a:t>
            </a:r>
          </a:p>
          <a:p>
            <a:pPr marL="685800" lvl="1" indent="-228600">
              <a:buAutoNum type="arabicPeriod"/>
            </a:pPr>
            <a:r>
              <a:rPr lang="en-US" dirty="0"/>
              <a:t>Big spike in HIV replication (several million/mL blood) </a:t>
            </a:r>
          </a:p>
          <a:p>
            <a:pPr marL="228600" indent="-228600">
              <a:buAutoNum type="arabicPeriod"/>
            </a:pPr>
            <a:r>
              <a:rPr lang="en-US" dirty="0"/>
              <a:t>Acute </a:t>
            </a:r>
            <a:r>
              <a:rPr lang="en-US" dirty="0" err="1"/>
              <a:t>virema</a:t>
            </a:r>
            <a:r>
              <a:rPr lang="en-US" dirty="0"/>
              <a:t> – CD8+ </a:t>
            </a:r>
            <a:r>
              <a:rPr lang="en-US" dirty="0" err="1"/>
              <a:t>Cytotoxis</a:t>
            </a:r>
            <a:r>
              <a:rPr lang="en-US" dirty="0"/>
              <a:t> T Cells (kill cells) and B Cells (antibodies)</a:t>
            </a:r>
          </a:p>
          <a:p>
            <a:pPr marL="228600" indent="-228600">
              <a:buAutoNum type="arabicPeriod"/>
            </a:pPr>
            <a:r>
              <a:rPr lang="en-US" dirty="0"/>
              <a:t>Chronic Stage</a:t>
            </a:r>
          </a:p>
          <a:p>
            <a:pPr marL="685800" lvl="1" indent="-228600">
              <a:buAutoNum type="arabicPeriod"/>
            </a:pPr>
            <a:r>
              <a:rPr lang="en-US" dirty="0"/>
              <a:t>Little virus is detected </a:t>
            </a:r>
          </a:p>
          <a:p>
            <a:pPr marL="685800" lvl="1" indent="-228600">
              <a:buAutoNum type="arabicPeriod"/>
            </a:pPr>
            <a:r>
              <a:rPr lang="en-US" dirty="0"/>
              <a:t>Slow decline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10.3389/fmicb.2014.00572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Binding to CD4</a:t>
            </a:r>
          </a:p>
          <a:p>
            <a:pPr marL="914400" lvl="1" indent="-514350">
              <a:buAutoNum type="arabicPeriod"/>
            </a:pPr>
            <a:r>
              <a:rPr lang="en-US" dirty="0"/>
              <a:t>Conformational change to CD4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Binding to CCR5 (M-tropic) receptor or CXCR4 (T-tropic) receptor </a:t>
            </a:r>
          </a:p>
          <a:p>
            <a:pPr marL="914400" lvl="1" indent="-514350">
              <a:buAutoNum type="arabicPeriod"/>
            </a:pPr>
            <a:r>
              <a:rPr lang="en-US" dirty="0"/>
              <a:t>Pulls membranes close together</a:t>
            </a:r>
          </a:p>
          <a:p>
            <a:pPr marL="514350" indent="-514350">
              <a:buAutoNum type="arabicPeriod"/>
            </a:pPr>
            <a:r>
              <a:rPr lang="en-US" dirty="0"/>
              <a:t>Further conformational changes – gp41</a:t>
            </a:r>
          </a:p>
          <a:p>
            <a:pPr marL="914400" lvl="1" indent="-514350">
              <a:buAutoNum type="arabicPeriod"/>
            </a:pPr>
            <a:r>
              <a:rPr lang="en-US" dirty="0"/>
              <a:t>Fusion peptides inserted into host cell membrane</a:t>
            </a:r>
          </a:p>
          <a:p>
            <a:pPr marL="514350" indent="-514350">
              <a:buAutoNum type="arabicPeriod"/>
            </a:pPr>
            <a:r>
              <a:rPr lang="en-US" dirty="0"/>
              <a:t>HIV merges with the cell and merges</a:t>
            </a:r>
          </a:p>
          <a:p>
            <a:pPr marL="914400" lvl="1" indent="-514350">
              <a:buAutoNum type="arabicPeriod"/>
            </a:pPr>
            <a:r>
              <a:rPr lang="en-US" dirty="0"/>
              <a:t>HIV capsid releasees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2Hfz45e17w&amp;feature=youtu.be" TargetMode="External"/><Relationship Id="rId3" Type="http://schemas.openxmlformats.org/officeDocument/2006/relationships/hyperlink" Target="https://www.youtube.com/watch?v=AuWaX9HOiHI" TargetMode="External"/><Relationship Id="rId7" Type="http://schemas.openxmlformats.org/officeDocument/2006/relationships/hyperlink" Target="https://www.youtube.com/user/animatedhivscience/playlists" TargetMode="External"/><Relationship Id="rId2" Type="http://schemas.openxmlformats.org/officeDocument/2006/relationships/hyperlink" Target="https://www.youtube.com/playlist?list=PLbKSbFnKYVY1snZiZrtsoKaf8YRkIM_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dNljZkGqu8&amp;list=PLMO1589WRspykVPiy6SgKi3OPKbe9b0El&amp;index=3" TargetMode="External"/><Relationship Id="rId5" Type="http://schemas.openxmlformats.org/officeDocument/2006/relationships/hyperlink" Target="https://www.youtube.com/watch?v=ng22Ucr33aw" TargetMode="External"/><Relationship Id="rId4" Type="http://schemas.openxmlformats.org/officeDocument/2006/relationships/hyperlink" Target="https://www.youtube.com/watch?v=5g1ijpBI6Dk" TargetMode="External"/><Relationship Id="rId9" Type="http://schemas.openxmlformats.org/officeDocument/2006/relationships/hyperlink" Target="https://www.sciencealert.com/watch-here-s-what-we-know-about-hiv-and-aid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id.nih.gov/research/resources?f%5B0%5D=division%3A1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-webofknowledge-com.colorado.idm.oclc.org/full_record.do?product=WOS&amp;search_mode=GeneralSearch&amp;qid=11&amp;SID=6CdZX4fA4fknKuQbK37&amp;page=1&amp;doc=2&amp;cacheurlFromRightClick=no" TargetMode="External"/><Relationship Id="rId3" Type="http://schemas.openxmlformats.org/officeDocument/2006/relationships/hyperlink" Target="https://www.researchgate.net/deref/http%3A%2F%2Fdx.doi.org%2F10.3389%2Ffmicb.2014.00572" TargetMode="External"/><Relationship Id="rId7" Type="http://schemas.openxmlformats.org/officeDocument/2006/relationships/hyperlink" Target="https://apps-webofknowledge-com.colorado.idm.oclc.org/full_record.do?product=WOS&amp;search_mode=GeneralSearch&amp;qid=12&amp;SID=6CdZX4fA4fknKuQbK37&amp;page=1&amp;doc=6&amp;cacheurlFromRightClick=no" TargetMode="External"/><Relationship Id="rId2" Type="http://schemas.openxmlformats.org/officeDocument/2006/relationships/hyperlink" Target="https://www.avert.org/hiv-transmission-prevention/how-you-get-hiv#:~:text=For%20you%20to%20get%20HIV,or%20tears%20around%20the%20an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-webofknowledge-com.colorado.idm.oclc.org/full_record.do?product=WOS&amp;search_mode=GeneralSearch&amp;qid=2&amp;SID=6CdZX4fA4fknKuQbK37&amp;page=1&amp;doc=8&amp;cacheurlFromRightClick=no" TargetMode="External"/><Relationship Id="rId5" Type="http://schemas.openxmlformats.org/officeDocument/2006/relationships/hyperlink" Target="https://apps-webofknowledge-com.colorado.idm.oclc.org/Search.do?product=WOS&amp;SID=6CdZX4fA4fknKuQbK37&amp;search_mode=GeneralSearch&amp;prID=0ed6d8be-e001-48cb-9fa0-184884decda5" TargetMode="External"/><Relationship Id="rId4" Type="http://schemas.openxmlformats.org/officeDocument/2006/relationships/hyperlink" Target="http://hivinsite.ucsf.edu/InSite?page=kb-02-01-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Mechanisms &amp; Biology behind Influenza and HIV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Sprenger Lab Group Meeting</a:t>
            </a:r>
          </a:p>
          <a:p>
            <a:r>
              <a:rPr lang="en-US" dirty="0"/>
              <a:t>September 18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69FD-AE68-8540-B6D5-FCDD2CFC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Change of Virus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C4DB-A86A-E941-A86A-9F0DADE0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over time in genetic material </a:t>
            </a:r>
          </a:p>
          <a:p>
            <a:pPr lvl="1"/>
            <a:r>
              <a:rPr lang="en-US" dirty="0"/>
              <a:t>Genetic drift</a:t>
            </a:r>
          </a:p>
          <a:p>
            <a:pPr lvl="2"/>
            <a:r>
              <a:rPr lang="en-US" dirty="0"/>
              <a:t>Make mistakes on replication</a:t>
            </a:r>
          </a:p>
          <a:p>
            <a:pPr lvl="1"/>
            <a:r>
              <a:rPr lang="en-US" dirty="0"/>
              <a:t>Genetic shift</a:t>
            </a:r>
          </a:p>
          <a:p>
            <a:pPr lvl="2"/>
            <a:r>
              <a:rPr lang="en-US" dirty="0"/>
              <a:t>Replace entire sections of RNA</a:t>
            </a:r>
          </a:p>
        </p:txBody>
      </p:sp>
    </p:spTree>
    <p:extLst>
      <p:ext uri="{BB962C8B-B14F-4D97-AF65-F5344CB8AC3E}">
        <p14:creationId xmlns:p14="http://schemas.microsoft.com/office/powerpoint/2010/main" val="32411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FDE-850B-3447-BB88-523A947C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Viruses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B515B-5446-A242-B205-316A06DE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96331"/>
            <a:ext cx="5486400" cy="2933700"/>
          </a:xfrm>
        </p:spPr>
      </p:pic>
    </p:spTree>
    <p:extLst>
      <p:ext uri="{BB962C8B-B14F-4D97-AF65-F5344CB8AC3E}">
        <p14:creationId xmlns:p14="http://schemas.microsoft.com/office/powerpoint/2010/main" val="122524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9D0C-03D9-B14D-8AE1-BD0A35E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Antiretroviral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BDE5-CE93-8C40-8E0D-9024C89B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Amantadine</a:t>
            </a:r>
          </a:p>
          <a:p>
            <a:r>
              <a:rPr lang="en-US" dirty="0"/>
              <a:t>Rimantadine</a:t>
            </a:r>
          </a:p>
          <a:p>
            <a:pPr lvl="1"/>
            <a:r>
              <a:rPr lang="en-US" dirty="0"/>
              <a:t>Block M2</a:t>
            </a:r>
          </a:p>
          <a:p>
            <a:pPr lvl="2"/>
            <a:r>
              <a:rPr lang="en-US" dirty="0"/>
              <a:t>Resistance developed </a:t>
            </a:r>
          </a:p>
          <a:p>
            <a:endParaRPr lang="en-US" dirty="0"/>
          </a:p>
          <a:p>
            <a:r>
              <a:rPr lang="en-US" dirty="0" err="1"/>
              <a:t>OseHamivir</a:t>
            </a:r>
            <a:r>
              <a:rPr lang="en-US" dirty="0"/>
              <a:t> (Pill) </a:t>
            </a:r>
          </a:p>
          <a:p>
            <a:r>
              <a:rPr lang="en-US" dirty="0"/>
              <a:t>Zanamivir (Powder)	</a:t>
            </a:r>
          </a:p>
          <a:p>
            <a:pPr lvl="1"/>
            <a:r>
              <a:rPr lang="en-US" dirty="0"/>
              <a:t>Block N = neuraminidase</a:t>
            </a:r>
          </a:p>
          <a:p>
            <a:pPr lvl="1"/>
            <a:r>
              <a:rPr lang="en-US" dirty="0"/>
              <a:t>Age restriction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FAE9-9F8C-B94B-8579-88AC7AD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(Illness)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7CBB-D5C3-A54E-9435-B134272E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Feels like flu</a:t>
            </a:r>
          </a:p>
          <a:p>
            <a:pPr lvl="1"/>
            <a:r>
              <a:rPr lang="en-US" dirty="0"/>
              <a:t>Muscle pain</a:t>
            </a:r>
          </a:p>
          <a:p>
            <a:pPr lvl="1"/>
            <a:r>
              <a:rPr lang="en-US" dirty="0"/>
              <a:t>Joint pain</a:t>
            </a:r>
          </a:p>
          <a:p>
            <a:r>
              <a:rPr lang="en-US" dirty="0"/>
              <a:t>Blood test</a:t>
            </a:r>
          </a:p>
          <a:p>
            <a:pPr lvl="1"/>
            <a:r>
              <a:rPr lang="en-US" dirty="0"/>
              <a:t>Antibodies (Form after ~1 month)</a:t>
            </a:r>
          </a:p>
          <a:p>
            <a:pPr lvl="2"/>
            <a:r>
              <a:rPr lang="en-US" dirty="0"/>
              <a:t>Rise 1 month after infection, fall, rise again</a:t>
            </a:r>
          </a:p>
          <a:p>
            <a:pPr lvl="2"/>
            <a:r>
              <a:rPr lang="en-US" dirty="0"/>
              <a:t>Detect immediately when we start making it </a:t>
            </a:r>
          </a:p>
          <a:p>
            <a:pPr lvl="1"/>
            <a:r>
              <a:rPr lang="en-US" dirty="0"/>
              <a:t>P24 (protein in HIV) </a:t>
            </a:r>
          </a:p>
          <a:p>
            <a:pPr lvl="2"/>
            <a:r>
              <a:rPr lang="en-US" dirty="0"/>
              <a:t>Two weeks – 1 month after infection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ELISA (Enzyme linked immunosorbent assay) </a:t>
            </a:r>
          </a:p>
          <a:p>
            <a:pPr lvl="1"/>
            <a:r>
              <a:rPr lang="en-US" dirty="0"/>
              <a:t>Western blot: look for specific proteins </a:t>
            </a:r>
          </a:p>
          <a:p>
            <a:pPr marL="457200" lvl="1" indent="0">
              <a:buNone/>
            </a:pPr>
            <a:r>
              <a:rPr lang="en-US" dirty="0"/>
              <a:t>		+ ELISA, + Western blot = Have HIV</a:t>
            </a:r>
          </a:p>
        </p:txBody>
      </p:sp>
    </p:spTree>
    <p:extLst>
      <p:ext uri="{BB962C8B-B14F-4D97-AF65-F5344CB8AC3E}">
        <p14:creationId xmlns:p14="http://schemas.microsoft.com/office/powerpoint/2010/main" val="13257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74E-4C5B-2142-B99C-9C74D305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Can’t get HIV by: </a:t>
            </a:r>
          </a:p>
        </p:txBody>
      </p:sp>
      <p:pic>
        <p:nvPicPr>
          <p:cNvPr id="6146" name="Picture 2" descr="WeHo Launches HIV Stigma Survey and 'Pop-Ups' on Wednesday - WEHOville">
            <a:extLst>
              <a:ext uri="{FF2B5EF4-FFF2-40B4-BE49-F238E27FC236}">
                <a16:creationId xmlns:a16="http://schemas.microsoft.com/office/drawing/2014/main" id="{4CAF228C-22C1-AD4F-87C6-E23772EC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59026"/>
            <a:ext cx="4038600" cy="400831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3CA1-96D5-004F-B2E3-680734E6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600"/>
              <a:t>Salvia</a:t>
            </a:r>
          </a:p>
          <a:p>
            <a:r>
              <a:rPr lang="en-US" sz="2600"/>
              <a:t>Tears </a:t>
            </a:r>
          </a:p>
          <a:p>
            <a:r>
              <a:rPr lang="en-US" sz="2600"/>
              <a:t>Sweat</a:t>
            </a:r>
          </a:p>
          <a:p>
            <a:r>
              <a:rPr lang="en-US" sz="2600"/>
              <a:t>Urine</a:t>
            </a:r>
          </a:p>
          <a:p>
            <a:r>
              <a:rPr lang="en-US" sz="2600"/>
              <a:t>Feces</a:t>
            </a:r>
          </a:p>
          <a:p>
            <a:r>
              <a:rPr lang="en-US" sz="2600"/>
              <a:t>Hugging someone who is HIV Positive</a:t>
            </a:r>
          </a:p>
          <a:p>
            <a:r>
              <a:rPr lang="en-US" sz="2600"/>
              <a:t>Air/Water</a:t>
            </a:r>
          </a:p>
          <a:p>
            <a:r>
              <a:rPr lang="en-US" sz="2600"/>
              <a:t>Mosquitoes </a:t>
            </a:r>
          </a:p>
        </p:txBody>
      </p:sp>
    </p:spTree>
    <p:extLst>
      <p:ext uri="{BB962C8B-B14F-4D97-AF65-F5344CB8AC3E}">
        <p14:creationId xmlns:p14="http://schemas.microsoft.com/office/powerpoint/2010/main" val="197007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B80D-F8C6-B64F-AFE9-1D606B1E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(Virus)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E970-A699-DD4D-BAD2-B6B5753B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Gets in your body and crosses into the bloodstream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Infects Cells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Hijacks T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Death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5CB9-A949-E24C-B9CD-EA322D1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1. </a:t>
            </a:r>
            <a:br>
              <a:rPr lang="en-US" dirty="0"/>
            </a:br>
            <a:r>
              <a:rPr lang="en-US" dirty="0"/>
              <a:t>HIV gets into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EF89-B278-4346-959D-FBA70D9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 a mucous membrane </a:t>
            </a:r>
          </a:p>
          <a:p>
            <a:r>
              <a:rPr lang="en-US" dirty="0"/>
              <a:t>Injected directly into bloodstream for you to get infected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Methods: </a:t>
            </a:r>
          </a:p>
          <a:p>
            <a:pPr lvl="1"/>
            <a:r>
              <a:rPr lang="en-US" dirty="0"/>
              <a:t>Unprotected sex</a:t>
            </a:r>
          </a:p>
          <a:p>
            <a:pPr lvl="1"/>
            <a:r>
              <a:rPr lang="en-US" dirty="0"/>
              <a:t>Contaminated Blood</a:t>
            </a:r>
          </a:p>
          <a:p>
            <a:pPr lvl="1"/>
            <a:r>
              <a:rPr lang="en-US" dirty="0"/>
              <a:t>Childbirth</a:t>
            </a:r>
          </a:p>
          <a:p>
            <a:pPr lvl="1"/>
            <a:r>
              <a:rPr lang="en-US" dirty="0"/>
              <a:t>Breastfeeding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DD09828A-17E8-104B-8C7E-C8AABE9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1246" y="1373304"/>
            <a:ext cx="1792777" cy="1792777"/>
          </a:xfrm>
          <a:prstGeom prst="rect">
            <a:avLst/>
          </a:prstGeom>
        </p:spPr>
      </p:pic>
      <p:pic>
        <p:nvPicPr>
          <p:cNvPr id="8" name="Graphic 7" descr="Needle">
            <a:extLst>
              <a:ext uri="{FF2B5EF4-FFF2-40B4-BE49-F238E27FC236}">
                <a16:creationId xmlns:a16="http://schemas.microsoft.com/office/drawing/2014/main" id="{2A82A1E7-47B6-A843-B9B0-AB972FB43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763" y="3659739"/>
            <a:ext cx="1651462" cy="1651462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06A28DEE-C8A1-D84C-9A00-109D3B5B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895" y="1373303"/>
            <a:ext cx="1792777" cy="1792777"/>
          </a:xfrm>
          <a:prstGeom prst="rect">
            <a:avLst/>
          </a:prstGeom>
        </p:spPr>
      </p:pic>
      <p:pic>
        <p:nvPicPr>
          <p:cNvPr id="13" name="Graphic 12" descr="Man With Pram">
            <a:extLst>
              <a:ext uri="{FF2B5EF4-FFF2-40B4-BE49-F238E27FC236}">
                <a16:creationId xmlns:a16="http://schemas.microsoft.com/office/drawing/2014/main" id="{FF77DB84-38E1-FA4D-9B05-55F2397CC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800" y="3636186"/>
            <a:ext cx="1651462" cy="16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B3F8F7B-57F9-1C4F-A83C-79233BD5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" y="1143000"/>
            <a:ext cx="8090636" cy="4785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56DD5-5A02-6A4A-B056-5E5EADC4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Load and CD4 Cells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8D84B-1179-5C47-9C17-33020C1CF95E}"/>
              </a:ext>
            </a:extLst>
          </p:cNvPr>
          <p:cNvCxnSpPr/>
          <p:nvPr/>
        </p:nvCxnSpPr>
        <p:spPr>
          <a:xfrm>
            <a:off x="1295400" y="5410200"/>
            <a:ext cx="6553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84F722-E1F7-2941-9AF7-E6520A5D1FA9}"/>
              </a:ext>
            </a:extLst>
          </p:cNvPr>
          <p:cNvSpPr txBox="1"/>
          <p:nvPr/>
        </p:nvSpPr>
        <p:spPr>
          <a:xfrm>
            <a:off x="3581400" y="5486400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38EF64-0F04-1B4A-9096-0A37624B7C18}"/>
              </a:ext>
            </a:extLst>
          </p:cNvPr>
          <p:cNvCxnSpPr>
            <a:cxnSpLocks/>
          </p:cNvCxnSpPr>
          <p:nvPr/>
        </p:nvCxnSpPr>
        <p:spPr>
          <a:xfrm flipV="1">
            <a:off x="1295400" y="1676400"/>
            <a:ext cx="0" cy="3733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2F71C-1697-1044-B92A-695161CF48EF}"/>
              </a:ext>
            </a:extLst>
          </p:cNvPr>
          <p:cNvCxnSpPr>
            <a:cxnSpLocks/>
          </p:cNvCxnSpPr>
          <p:nvPr/>
        </p:nvCxnSpPr>
        <p:spPr>
          <a:xfrm flipV="1">
            <a:off x="7848600" y="1676400"/>
            <a:ext cx="0" cy="3733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515944-61F9-A74F-B9D1-6FD6C0FF31D2}"/>
              </a:ext>
            </a:extLst>
          </p:cNvPr>
          <p:cNvSpPr txBox="1"/>
          <p:nvPr/>
        </p:nvSpPr>
        <p:spPr>
          <a:xfrm rot="5400000">
            <a:off x="7195066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Viral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0D182-89D2-1540-AD48-0A5B51BC1B4D}"/>
              </a:ext>
            </a:extLst>
          </p:cNvPr>
          <p:cNvSpPr txBox="1"/>
          <p:nvPr/>
        </p:nvSpPr>
        <p:spPr>
          <a:xfrm rot="16200000">
            <a:off x="-32265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CD4 Cell Count</a:t>
            </a:r>
          </a:p>
        </p:txBody>
      </p:sp>
    </p:spTree>
    <p:extLst>
      <p:ext uri="{BB962C8B-B14F-4D97-AF65-F5344CB8AC3E}">
        <p14:creationId xmlns:p14="http://schemas.microsoft.com/office/powerpoint/2010/main" val="19121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5EC4AA3-3535-4B90-A1B4-D3547E9F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r>
              <a:rPr lang="en-US" dirty="0"/>
              <a:t>Step 2. (Part A)</a:t>
            </a:r>
            <a:br>
              <a:rPr lang="en-US" dirty="0"/>
            </a:br>
            <a:r>
              <a:rPr lang="en-US" dirty="0"/>
              <a:t>HIV Infection Process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129ADF-D837-4095-8507-C85A81A8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into dendritic cells which are monitoring for invaders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Pull in molecules and determine if they are a threat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Gp120 sticks to DC-Sign on dendritic cells and dendritic cell brings it into blood stream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Infectious synapse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Endocytosed HIV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Infected dendritic cell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Other immune cells get infected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5CA9456-5163-3544-A5CE-A9968666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00903"/>
            <a:ext cx="5111750" cy="5397406"/>
          </a:xfrm>
        </p:spPr>
      </p:pic>
    </p:spTree>
    <p:extLst>
      <p:ext uri="{BB962C8B-B14F-4D97-AF65-F5344CB8AC3E}">
        <p14:creationId xmlns:p14="http://schemas.microsoft.com/office/powerpoint/2010/main" val="114934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525ED3-6CEA-B840-84D0-F93FA5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B)</a:t>
            </a:r>
            <a:br>
              <a:rPr lang="en-US" dirty="0"/>
            </a:br>
            <a:r>
              <a:rPr lang="en-US" dirty="0"/>
              <a:t>Hijack T Helper Cell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2516-2968-A74B-92E8-6DA3628C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HIV attached to the: </a:t>
            </a:r>
          </a:p>
          <a:p>
            <a:pPr lvl="1"/>
            <a:r>
              <a:rPr lang="en-US" dirty="0"/>
              <a:t>CD4 receptor</a:t>
            </a:r>
          </a:p>
          <a:p>
            <a:pPr marL="457200" lvl="1" indent="0">
              <a:buNone/>
            </a:pPr>
            <a:r>
              <a:rPr lang="en-US" dirty="0"/>
              <a:t>		and </a:t>
            </a:r>
          </a:p>
          <a:p>
            <a:pPr lvl="1"/>
            <a:r>
              <a:rPr lang="en-US" dirty="0"/>
              <a:t>CCR5 receptor (M-tropic) or CXCR4 receptor (T-tropic) </a:t>
            </a:r>
          </a:p>
          <a:p>
            <a:r>
              <a:rPr lang="en-US" dirty="0"/>
              <a:t>The gp120 protein (attaches) + gp41 protein (inserts)</a:t>
            </a:r>
          </a:p>
          <a:p>
            <a:r>
              <a:rPr lang="en-US" dirty="0"/>
              <a:t>Membranes are pulled close together </a:t>
            </a:r>
          </a:p>
          <a:p>
            <a:r>
              <a:rPr lang="en-US" dirty="0"/>
              <a:t>HIV merges with cell and capsid is released </a:t>
            </a:r>
          </a:p>
          <a:p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E98B-4EC4-1F4B-A843-3CE18C62257C}"/>
              </a:ext>
            </a:extLst>
          </p:cNvPr>
          <p:cNvSpPr txBox="1"/>
          <p:nvPr/>
        </p:nvSpPr>
        <p:spPr>
          <a:xfrm>
            <a:off x="6305550" y="274638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mutation in CCR5, then you are immune (heterozygous mutations – slow progression)</a:t>
            </a:r>
          </a:p>
        </p:txBody>
      </p:sp>
    </p:spTree>
    <p:extLst>
      <p:ext uri="{BB962C8B-B14F-4D97-AF65-F5344CB8AC3E}">
        <p14:creationId xmlns:p14="http://schemas.microsoft.com/office/powerpoint/2010/main" val="124574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5E8-51BD-D246-BABA-3BFDB8DB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What is a virus? </a:t>
            </a:r>
          </a:p>
        </p:txBody>
      </p:sp>
      <p:pic>
        <p:nvPicPr>
          <p:cNvPr id="5" name="Content Placeholder 4" descr="A picture containing ware&#10;&#10;Description automatically generated">
            <a:extLst>
              <a:ext uri="{FF2B5EF4-FFF2-40B4-BE49-F238E27FC236}">
                <a16:creationId xmlns:a16="http://schemas.microsoft.com/office/drawing/2014/main" id="{44E33C06-73EE-9245-97F8-0D81808A6A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7436" y="612775"/>
            <a:ext cx="4716103" cy="4114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4AC21B-131B-47A9-82BA-25294876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 virus is genetic material contained within an organic particle that invades living cells and uses their host's metabolic processes to produce a new generation of viral particles.”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www.sciencealert.com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/virus</a:t>
            </a:r>
          </a:p>
        </p:txBody>
      </p:sp>
    </p:spTree>
    <p:extLst>
      <p:ext uri="{BB962C8B-B14F-4D97-AF65-F5344CB8AC3E}">
        <p14:creationId xmlns:p14="http://schemas.microsoft.com/office/powerpoint/2010/main" val="12403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DFCD-1A1F-FD43-844E-E2F0648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C)</a:t>
            </a:r>
            <a:br>
              <a:rPr lang="en-US" dirty="0"/>
            </a:br>
            <a:r>
              <a:rPr lang="en-US" dirty="0"/>
              <a:t>Insertion of Viral DNA and Exit of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EA20-F8CD-C340-A9C8-41DAD790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Viral RNA is inserted into cell as capsid breaks down </a:t>
            </a:r>
          </a:p>
          <a:p>
            <a:r>
              <a:rPr lang="en-US" dirty="0"/>
              <a:t>Reverse transcriptase makes DNA out of RNA </a:t>
            </a:r>
          </a:p>
          <a:p>
            <a:pPr lvl="1"/>
            <a:r>
              <a:rPr lang="en-US" dirty="0"/>
              <a:t>Makes many mistakes! </a:t>
            </a:r>
          </a:p>
          <a:p>
            <a:pPr lvl="2"/>
            <a:r>
              <a:rPr lang="en-US" dirty="0"/>
              <a:t>Mutate quickly </a:t>
            </a:r>
          </a:p>
          <a:p>
            <a:r>
              <a:rPr lang="en-US" dirty="0"/>
              <a:t>Integrase</a:t>
            </a:r>
          </a:p>
          <a:p>
            <a:pPr lvl="1"/>
            <a:r>
              <a:rPr lang="en-US" dirty="0"/>
              <a:t>Brings DNA into nucleus</a:t>
            </a:r>
          </a:p>
          <a:p>
            <a:pPr lvl="1"/>
            <a:r>
              <a:rPr lang="en-US" dirty="0"/>
              <a:t>Integrates it into your DNA</a:t>
            </a:r>
          </a:p>
          <a:p>
            <a:r>
              <a:rPr lang="en-US" dirty="0"/>
              <a:t>DNA transcriptase</a:t>
            </a:r>
          </a:p>
          <a:p>
            <a:pPr lvl="1"/>
            <a:r>
              <a:rPr lang="en-US" dirty="0"/>
              <a:t>Make proteins</a:t>
            </a:r>
          </a:p>
          <a:p>
            <a:pPr lvl="2"/>
            <a:r>
              <a:rPr lang="en-US" dirty="0"/>
              <a:t>Make new envelope proteins for HIV</a:t>
            </a:r>
          </a:p>
          <a:p>
            <a:pPr lvl="1"/>
            <a:r>
              <a:rPr lang="en-US" dirty="0"/>
              <a:t>Viral polyproteins</a:t>
            </a:r>
          </a:p>
          <a:p>
            <a:pPr lvl="2"/>
            <a:r>
              <a:rPr lang="en-US" dirty="0"/>
              <a:t>Brought to surface</a:t>
            </a:r>
          </a:p>
          <a:p>
            <a:pPr lvl="2"/>
            <a:r>
              <a:rPr lang="en-US" dirty="0"/>
              <a:t>New immature HIV </a:t>
            </a:r>
          </a:p>
          <a:p>
            <a:r>
              <a:rPr lang="en-US" dirty="0"/>
              <a:t>Protease cuts up polyproteins </a:t>
            </a:r>
          </a:p>
          <a:p>
            <a:r>
              <a:rPr lang="en-US" dirty="0"/>
              <a:t>HIV buds up and branches off to form a new HIV virus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01F6-13F4-E842-93A6-3B0284C6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3. </a:t>
            </a:r>
            <a:br>
              <a:rPr lang="en-US" dirty="0"/>
            </a:br>
            <a:r>
              <a:rPr lang="en-US" dirty="0"/>
              <a:t>Disease Progress – Cell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0160-6A45-1047-90DD-DCCC9F39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Only 5-10% of dead cells were infected, others die as a part of a cascade </a:t>
            </a:r>
          </a:p>
          <a:p>
            <a:pPr lvl="1"/>
            <a:r>
              <a:rPr lang="en-US" dirty="0"/>
              <a:t>Infected T cell: die because of virus activity or because of our immune response</a:t>
            </a:r>
          </a:p>
          <a:p>
            <a:pPr lvl="2"/>
            <a:r>
              <a:rPr lang="en-US" dirty="0"/>
              <a:t>IFI16 – looks out for rouge DNA and inflames the cell to cause </a:t>
            </a:r>
            <a:r>
              <a:rPr lang="en-US" dirty="0" err="1"/>
              <a:t>pyroptosis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DNApK</a:t>
            </a:r>
            <a:r>
              <a:rPr lang="en-US" dirty="0"/>
              <a:t> – sense break in DNA and self destructs (apoptosis) </a:t>
            </a:r>
          </a:p>
          <a:p>
            <a:pPr lvl="2"/>
            <a:r>
              <a:rPr lang="en-US" dirty="0"/>
              <a:t>HIV protease – accidentally cleaves caspase 8 and self destructs (apoptosis) </a:t>
            </a:r>
          </a:p>
          <a:p>
            <a:pPr lvl="2"/>
            <a:r>
              <a:rPr lang="en-US" dirty="0"/>
              <a:t>Other CD4 T Cells</a:t>
            </a:r>
          </a:p>
          <a:p>
            <a:pPr lvl="3"/>
            <a:r>
              <a:rPr lang="en-US" dirty="0"/>
              <a:t>Kill off infected cell </a:t>
            </a:r>
          </a:p>
          <a:p>
            <a:pPr lvl="2"/>
            <a:r>
              <a:rPr lang="en-US" dirty="0"/>
              <a:t>Antibodies displayed on surface = get killed</a:t>
            </a:r>
          </a:p>
          <a:p>
            <a:pPr lvl="1"/>
            <a:r>
              <a:rPr lang="en-US" dirty="0"/>
              <a:t>Uninfected T cell: exposed to HIV – travel to lymph nodes</a:t>
            </a:r>
          </a:p>
          <a:p>
            <a:pPr lvl="2"/>
            <a:r>
              <a:rPr lang="en-US" dirty="0" err="1"/>
              <a:t>Pyroptosis</a:t>
            </a:r>
            <a:r>
              <a:rPr lang="en-US" dirty="0"/>
              <a:t> – driven by inflammation</a:t>
            </a:r>
          </a:p>
        </p:txBody>
      </p:sp>
    </p:spTree>
    <p:extLst>
      <p:ext uri="{BB962C8B-B14F-4D97-AF65-F5344CB8AC3E}">
        <p14:creationId xmlns:p14="http://schemas.microsoft.com/office/powerpoint/2010/main" val="369127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437-9B99-F14C-953E-960E00E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Progressed to AIDS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3347-D935-6D43-AEE1-9445514E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Opportunistic infections</a:t>
            </a:r>
          </a:p>
          <a:p>
            <a:r>
              <a:rPr lang="en-US" dirty="0"/>
              <a:t>&lt;200 CD4 Cells/</a:t>
            </a:r>
            <a:r>
              <a:rPr lang="en-US" dirty="0" err="1"/>
              <a:t>uL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73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B754-B554-9641-B6FE-EB4F874C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Retroviruses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BF1F-59C0-4D4A-BE7F-9854702D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5-8% of human genome is used to encode genetic material from retroviruses 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670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345-E181-7947-8A96-DA07E547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1AC-B939-0145-B577-52820E0E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Treatment</a:t>
            </a:r>
          </a:p>
          <a:p>
            <a:pPr lvl="1"/>
            <a:r>
              <a:rPr lang="en-US" dirty="0"/>
              <a:t>ARVS (2-3 types): HIV can’t mutate fast enough to avoid all these drugs </a:t>
            </a:r>
          </a:p>
          <a:p>
            <a:pPr lvl="3"/>
            <a:r>
              <a:rPr lang="en-US" dirty="0"/>
              <a:t>Reduce HIV in someone’s body (viral levels are low)</a:t>
            </a:r>
          </a:p>
          <a:p>
            <a:pPr lvl="2"/>
            <a:r>
              <a:rPr lang="en-US" dirty="0"/>
              <a:t>1. Fusion inhibitors</a:t>
            </a:r>
          </a:p>
          <a:p>
            <a:pPr lvl="2"/>
            <a:r>
              <a:rPr lang="en-US" dirty="0"/>
              <a:t>2. CCR5 antagonists</a:t>
            </a:r>
          </a:p>
          <a:p>
            <a:pPr lvl="2"/>
            <a:r>
              <a:rPr lang="en-US" dirty="0"/>
              <a:t>3. Nucleoside reverse transcriptase inhibitor </a:t>
            </a:r>
          </a:p>
          <a:p>
            <a:pPr lvl="3"/>
            <a:r>
              <a:rPr lang="en-US" dirty="0"/>
              <a:t>Decoy nucleoside (can’t build DNA) </a:t>
            </a:r>
          </a:p>
          <a:p>
            <a:pPr lvl="4"/>
            <a:r>
              <a:rPr lang="en-US" dirty="0"/>
              <a:t>Reverse transcriptase can mutate to reject decoys (prevent binding)</a:t>
            </a:r>
          </a:p>
          <a:p>
            <a:pPr lvl="4"/>
            <a:r>
              <a:rPr lang="en-US" dirty="0"/>
              <a:t>Reverse transcriptase can remove decoy</a:t>
            </a:r>
          </a:p>
          <a:p>
            <a:pPr lvl="2"/>
            <a:r>
              <a:rPr lang="en-US" dirty="0"/>
              <a:t>4. Non-nucleoside reverse transcriptase inhibitor</a:t>
            </a:r>
          </a:p>
          <a:p>
            <a:pPr lvl="3"/>
            <a:r>
              <a:rPr lang="en-US" dirty="0"/>
              <a:t>Binds to reverse transcriptase</a:t>
            </a:r>
          </a:p>
          <a:p>
            <a:pPr lvl="4"/>
            <a:r>
              <a:rPr lang="en-US" dirty="0"/>
              <a:t>Reverse transcriptase can mutate to prevent binding of inhibitor</a:t>
            </a:r>
          </a:p>
          <a:p>
            <a:pPr lvl="2"/>
            <a:r>
              <a:rPr lang="en-US" dirty="0"/>
              <a:t>5. Integrase Inhibitors</a:t>
            </a:r>
          </a:p>
          <a:p>
            <a:pPr lvl="3"/>
            <a:r>
              <a:rPr lang="en-US" dirty="0"/>
              <a:t>Can’t bring dsDNA into nucleus</a:t>
            </a:r>
          </a:p>
          <a:p>
            <a:pPr lvl="2"/>
            <a:r>
              <a:rPr lang="en-US" dirty="0"/>
              <a:t>6. Protease inhibitor</a:t>
            </a:r>
          </a:p>
          <a:p>
            <a:pPr lvl="3"/>
            <a:r>
              <a:rPr lang="en-US" dirty="0"/>
              <a:t>Binds to protease enzyme </a:t>
            </a:r>
          </a:p>
          <a:p>
            <a:pPr lvl="3"/>
            <a:r>
              <a:rPr lang="en-US" dirty="0"/>
              <a:t>Can’t chop up viral polyproteins</a:t>
            </a:r>
          </a:p>
          <a:p>
            <a:pPr lvl="4"/>
            <a:r>
              <a:rPr lang="en-US" dirty="0"/>
              <a:t>Can mutate to prevent binding of inhibit</a:t>
            </a:r>
          </a:p>
        </p:txBody>
      </p:sp>
    </p:spTree>
    <p:extLst>
      <p:ext uri="{BB962C8B-B14F-4D97-AF65-F5344CB8AC3E}">
        <p14:creationId xmlns:p14="http://schemas.microsoft.com/office/powerpoint/2010/main" val="286536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18A-B506-9542-BA68-CAB980C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HAART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2932-A0FA-C34A-A048-D4CDFC4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HAART results in HIV going down</a:t>
            </a:r>
          </a:p>
          <a:p>
            <a:r>
              <a:rPr lang="en-US" dirty="0"/>
              <a:t>CD4 cells come back </a:t>
            </a:r>
          </a:p>
          <a:p>
            <a:r>
              <a:rPr lang="en-US" dirty="0"/>
              <a:t>CD4 cells see all bugs or </a:t>
            </a:r>
            <a:r>
              <a:rPr lang="en-US" dirty="0" err="1"/>
              <a:t>reminants</a:t>
            </a:r>
            <a:r>
              <a:rPr lang="en-US" dirty="0"/>
              <a:t> of bugs</a:t>
            </a:r>
          </a:p>
          <a:p>
            <a:pPr lvl="1"/>
            <a:r>
              <a:rPr lang="en-US" dirty="0"/>
              <a:t>Immune Reconstitution Inflammatory Syndrome (IRIS)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5D85-28F2-1643-8052-46C3767A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71F9-41EB-0149-863D-927FCF45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Pre-exposure prophylaxis (</a:t>
            </a:r>
            <a:r>
              <a:rPr lang="en-US" dirty="0" err="1"/>
              <a:t>PrEP</a:t>
            </a:r>
            <a:r>
              <a:rPr lang="en-US" dirty="0"/>
              <a:t>)</a:t>
            </a:r>
          </a:p>
          <a:p>
            <a:r>
              <a:rPr lang="en-US" dirty="0"/>
              <a:t>Post-exposure prophylaxis (PEP)</a:t>
            </a:r>
          </a:p>
          <a:p>
            <a:pPr lvl="1"/>
            <a:r>
              <a:rPr lang="en-US" dirty="0"/>
              <a:t>1 hour – 3 days after exposure</a:t>
            </a:r>
          </a:p>
          <a:p>
            <a:pPr lvl="1"/>
            <a:endParaRPr lang="en-US" dirty="0"/>
          </a:p>
          <a:p>
            <a:r>
              <a:rPr lang="en-US" dirty="0"/>
              <a:t>What is in them? </a:t>
            </a:r>
          </a:p>
          <a:p>
            <a:pPr lvl="1"/>
            <a:r>
              <a:rPr lang="en-US" dirty="0"/>
              <a:t>ARVs: stop infection before it truly has a hold on your system </a:t>
            </a:r>
          </a:p>
        </p:txBody>
      </p:sp>
    </p:spTree>
    <p:extLst>
      <p:ext uri="{BB962C8B-B14F-4D97-AF65-F5344CB8AC3E}">
        <p14:creationId xmlns:p14="http://schemas.microsoft.com/office/powerpoint/2010/main" val="61970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201D-11DC-1241-A8D0-F8DB747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73BE-1D7A-2144-B460-C96DC7BE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Khan Academy: </a:t>
            </a:r>
            <a:r>
              <a:rPr lang="en-US" dirty="0">
                <a:hlinkClick r:id="rId2"/>
              </a:rPr>
              <a:t>https://www.youtube.com/playlist?list=PLbKSbFnKYVY1snZiZrtsoKaf8YRkIM_he</a:t>
            </a:r>
            <a:endParaRPr lang="en-US" dirty="0"/>
          </a:p>
          <a:p>
            <a:r>
              <a:rPr lang="en-US" dirty="0"/>
              <a:t>Neural Academy: </a:t>
            </a:r>
            <a:r>
              <a:rPr lang="en-US" dirty="0">
                <a:hlinkClick r:id="rId3"/>
              </a:rPr>
              <a:t>https://www.youtube.com/watch?v=AuWaX9HOiHI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https://www.youtube.com/watch?v=5g1ijpBI6Dk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https://www.youtube.com/watch?v=ng22Ucr33aw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https://www.youtube.com/watch?v=kdNljZkGqu8&amp;list=PLMO1589WRspykVPiy6SgKi3OPKbe9b0El&amp;index=3</a:t>
            </a:r>
            <a:endParaRPr lang="en-US" dirty="0"/>
          </a:p>
          <a:p>
            <a:r>
              <a:rPr lang="en-US" dirty="0"/>
              <a:t>Animated HIV Science: </a:t>
            </a:r>
            <a:r>
              <a:rPr lang="en-US" dirty="0">
                <a:hlinkClick r:id="rId7"/>
              </a:rPr>
              <a:t>https://www.youtube.com/user/animatedhivscience/playlists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https://www.youtube.com/watch?v=E2Hfz45e17w&amp;feature=youtu.be</a:t>
            </a:r>
            <a:endParaRPr lang="en-US" dirty="0"/>
          </a:p>
          <a:p>
            <a:r>
              <a:rPr lang="en-US" dirty="0">
                <a:hlinkClick r:id="rId9"/>
              </a:rPr>
              <a:t>https://www.sciencealert.com/watch-here-s-what-we-know-about-hiv-and-aids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3D1-A8F2-3746-9085-4B875C3A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“Resources for Researchers” by NIH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F7CB-D2C6-B74F-88CB-E993D7E2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AIDS</a:t>
            </a:r>
          </a:p>
          <a:p>
            <a:r>
              <a:rPr lang="en-US" dirty="0">
                <a:hlinkClick r:id="rId2"/>
              </a:rPr>
              <a:t>https://www.niaid.nih.gov/research/resources?f%5B0%5D=division%3A10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DFA1-A453-7C4C-B8BC-C7E1DE95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7C2-F433-1F4D-B282-F167C2C5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hlinkClick r:id="rId2"/>
              </a:rPr>
              <a:t>https://www.avert.org/hiv-transmission-prevention/how-you-get-hiv#:~:text=For%20you%20to%20get%20HIV,or%20tears%20around%20the%20anus</a:t>
            </a:r>
            <a:endParaRPr lang="en-US" sz="1400" dirty="0"/>
          </a:p>
          <a:p>
            <a:r>
              <a:rPr lang="en-US" sz="1400" u="sng" dirty="0">
                <a:hlinkClick r:id="rId3"/>
              </a:rPr>
              <a:t>10.3389/fmicb.2014.00572</a:t>
            </a:r>
            <a:endParaRPr lang="en-US" sz="1400" u="sng" dirty="0"/>
          </a:p>
          <a:p>
            <a:r>
              <a:rPr lang="en-US" sz="1400" dirty="0"/>
              <a:t>Zhang, Z., Schuler, T., </a:t>
            </a:r>
            <a:r>
              <a:rPr lang="en-US" sz="1400" dirty="0" err="1"/>
              <a:t>Zupancic</a:t>
            </a:r>
            <a:r>
              <a:rPr lang="en-US" sz="1400" dirty="0"/>
              <a:t>, M., </a:t>
            </a:r>
            <a:r>
              <a:rPr lang="en-US" sz="1400" dirty="0" err="1"/>
              <a:t>Wietgrefe</a:t>
            </a:r>
            <a:r>
              <a:rPr lang="en-US" sz="1400" dirty="0"/>
              <a:t>, S., </a:t>
            </a:r>
            <a:r>
              <a:rPr lang="en-US" sz="1400" dirty="0" err="1"/>
              <a:t>Staskus</a:t>
            </a:r>
            <a:r>
              <a:rPr lang="en-US" sz="1400" dirty="0"/>
              <a:t>, K. A., Reimann, K.A., et al. (1999). Sexual transmission and propagation of SIV and HIV </a:t>
            </a:r>
            <a:r>
              <a:rPr lang="en-US" sz="1400" dirty="0" err="1"/>
              <a:t>inresting</a:t>
            </a:r>
            <a:r>
              <a:rPr lang="en-US" sz="1400" dirty="0"/>
              <a:t> and activated CD4+T cells.Science286, 1353–1357. </a:t>
            </a:r>
            <a:r>
              <a:rPr lang="en-US" sz="1400" dirty="0" err="1"/>
              <a:t>doi</a:t>
            </a:r>
            <a:r>
              <a:rPr lang="en-US" sz="1400" dirty="0"/>
              <a:t>: 10.1126/sci-ence.286.5443.1353</a:t>
            </a:r>
          </a:p>
          <a:p>
            <a:r>
              <a:rPr lang="en-US" sz="1400" dirty="0">
                <a:hlinkClick r:id="rId4"/>
              </a:rPr>
              <a:t>http://hivinsite.ucsf.edu/InSite?page=kb-02-01-01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https://apps-webofknowledge-com.colorado.idm.oclc.org/Search.do?product=WOS&amp;SID=6CdZX4fA4fknKuQbK37&amp;search_mode=GeneralSearch&amp;prID=0ed6d8be-e001-48cb-9fa0-184884decda5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https://apps-webofknowledge-com.colorado.idm.oclc.org/full_record.do?product=WOS&amp;search_mode=GeneralSearch&amp;qid=2&amp;SID=6CdZX4fA4fknKuQbK37&amp;page=1&amp;doc=8&amp;cacheurlFromRightClick=no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https://apps-webofknowledge-com.colorado.idm.oclc.org/full_record.do?product=WOS&amp;search_mode=GeneralSearch&amp;qid=12&amp;SID=6CdZX4fA4fknKuQbK37&amp;page=1&amp;doc=6&amp;cacheurlFromRightClick=no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https://apps-webofknowledge-com.colorado.idm.oclc.org/full_record.do?product=WOS&amp;search_mode=GeneralSearch&amp;qid=11&amp;SID=6CdZX4fA4fknKuQbK37&amp;page=1&amp;doc=2&amp;cacheurlFromRightClick=no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95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2ED03-41CD-E54F-9D34-BC80CEA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How do viruses attack cells?  </a:t>
            </a:r>
          </a:p>
        </p:txBody>
      </p:sp>
      <p:pic>
        <p:nvPicPr>
          <p:cNvPr id="2050" name="Picture 2" descr="Fusing structure and function: a structural view of the herpesvirus entry  machinery | Nature Reviews Microbiology">
            <a:extLst>
              <a:ext uri="{FF2B5EF4-FFF2-40B4-BE49-F238E27FC236}">
                <a16:creationId xmlns:a16="http://schemas.microsoft.com/office/drawing/2014/main" id="{D3C8A965-BBAF-124C-A795-533AC35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3176"/>
            <a:ext cx="4038600" cy="31400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2E321-6FB6-F942-A1E1-22427FC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Attached itself to cell</a:t>
            </a:r>
          </a:p>
          <a:p>
            <a:pPr lvl="1"/>
            <a:r>
              <a:rPr lang="en-US" sz="2800" dirty="0"/>
              <a:t>Fuse with cell + release capsid</a:t>
            </a:r>
          </a:p>
          <a:p>
            <a:pPr lvl="1"/>
            <a:r>
              <a:rPr lang="en-US" sz="2800" dirty="0"/>
              <a:t>Receptor fusion </a:t>
            </a:r>
          </a:p>
          <a:p>
            <a:pPr lvl="1"/>
            <a:r>
              <a:rPr lang="en-US" sz="2800" dirty="0"/>
              <a:t>Endocytosis</a:t>
            </a:r>
          </a:p>
          <a:p>
            <a:pPr lvl="1"/>
            <a:r>
              <a:rPr lang="en-US" sz="2800" dirty="0"/>
              <a:t>Inject material into bacterium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4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CBB-8F2F-9D4A-B002-6125815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03FB-4EF3-6348-A014-4ACC1713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make highly mutable cells</a:t>
            </a:r>
          </a:p>
          <a:p>
            <a:pPr lvl="1"/>
            <a:r>
              <a:rPr lang="en-US" dirty="0"/>
              <a:t>Not able to correct mutations like HIV </a:t>
            </a:r>
          </a:p>
          <a:p>
            <a:pPr lvl="1"/>
            <a:r>
              <a:rPr lang="en-US" dirty="0"/>
              <a:t>Incubate cells (mutate DNA to have no repair mechanism) with HIV </a:t>
            </a:r>
          </a:p>
          <a:p>
            <a:pPr lvl="2"/>
            <a:r>
              <a:rPr lang="en-US" dirty="0"/>
              <a:t>Able to find cells that can survive </a:t>
            </a:r>
          </a:p>
        </p:txBody>
      </p:sp>
    </p:spTree>
    <p:extLst>
      <p:ext uri="{BB962C8B-B14F-4D97-AF65-F5344CB8AC3E}">
        <p14:creationId xmlns:p14="http://schemas.microsoft.com/office/powerpoint/2010/main" val="21237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A8609-90C5-7045-B6A3-CD6F5C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Material Released </a:t>
            </a:r>
          </a:p>
        </p:txBody>
      </p:sp>
      <p:pic>
        <p:nvPicPr>
          <p:cNvPr id="3074" name="Picture 2" descr="How Do Viruses Work? – FAQ Bite">
            <a:extLst>
              <a:ext uri="{FF2B5EF4-FFF2-40B4-BE49-F238E27FC236}">
                <a16:creationId xmlns:a16="http://schemas.microsoft.com/office/drawing/2014/main" id="{20DECA5D-17E0-E149-81D3-020CF3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9050"/>
            <a:ext cx="7620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59EF-3698-5440-AFAD-9B4FF9E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Viruses Use Cells’ Machinery</a:t>
            </a:r>
          </a:p>
        </p:txBody>
      </p:sp>
      <p:pic>
        <p:nvPicPr>
          <p:cNvPr id="6" name="Picture 2" descr="Viral entry - Wikipedia">
            <a:extLst>
              <a:ext uri="{FF2B5EF4-FFF2-40B4-BE49-F238E27FC236}">
                <a16:creationId xmlns:a16="http://schemas.microsoft.com/office/drawing/2014/main" id="{C0907079-F596-3141-81AF-8C625C4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67938"/>
            <a:ext cx="5745066" cy="52998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iral entry - Wikipedia">
            <a:extLst>
              <a:ext uri="{FF2B5EF4-FFF2-40B4-BE49-F238E27FC236}">
                <a16:creationId xmlns:a16="http://schemas.microsoft.com/office/drawing/2014/main" id="{70A726C8-BE15-B740-B72C-03885E08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67" y="57328"/>
            <a:ext cx="5745066" cy="52998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1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99-767C-524E-9CA3-CF049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Virus Exits the Cell </a:t>
            </a:r>
          </a:p>
        </p:txBody>
      </p:sp>
      <p:pic>
        <p:nvPicPr>
          <p:cNvPr id="4098" name="Picture 2" descr="Intro to viruses (article) | Khan Academy">
            <a:extLst>
              <a:ext uri="{FF2B5EF4-FFF2-40B4-BE49-F238E27FC236}">
                <a16:creationId xmlns:a16="http://schemas.microsoft.com/office/drawing/2014/main" id="{1879FB99-A8DC-AE46-B074-8EDD9CE3C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43251"/>
            <a:ext cx="8229600" cy="44398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0D6A6F8-0D23-49CD-940F-682EDF8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Influenza (Illness) 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E556002-D706-4BDB-B6C9-F0F9B9E6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traits: </a:t>
            </a:r>
          </a:p>
          <a:p>
            <a:pPr lvl="1"/>
            <a:r>
              <a:rPr lang="en-US" dirty="0"/>
              <a:t>Starts abruptly </a:t>
            </a:r>
          </a:p>
          <a:p>
            <a:pPr lvl="1"/>
            <a:r>
              <a:rPr lang="en-US" dirty="0"/>
              <a:t>Lasts 3-7 days</a:t>
            </a:r>
          </a:p>
          <a:p>
            <a:pPr lvl="2"/>
            <a:r>
              <a:rPr lang="en-US" dirty="0"/>
              <a:t>Can contract influenza for 4 days and be asymptomatic </a:t>
            </a:r>
          </a:p>
          <a:p>
            <a:pPr lvl="1"/>
            <a:r>
              <a:rPr lang="en-US" dirty="0"/>
              <a:t>Both respiratory and constitutional symptoms </a:t>
            </a:r>
          </a:p>
          <a:p>
            <a:pPr lvl="1"/>
            <a:r>
              <a:rPr lang="en-US" dirty="0"/>
              <a:t>Definition: (CDC) sore throat or cough and fever </a:t>
            </a:r>
          </a:p>
          <a:p>
            <a:pPr lvl="2"/>
            <a:r>
              <a:rPr lang="en-US" dirty="0"/>
              <a:t>Influenza-like Illness (ILI)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0FC7C8-3E79-8940-B851-4CF7C392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8093"/>
              </p:ext>
            </p:extLst>
          </p:nvPr>
        </p:nvGraphicFramePr>
        <p:xfrm>
          <a:off x="4572000" y="2331720"/>
          <a:ext cx="43517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57">
                  <a:extLst>
                    <a:ext uri="{9D8B030D-6E8A-4147-A177-3AD203B41FA5}">
                      <a16:colId xmlns:a16="http://schemas.microsoft.com/office/drawing/2014/main" val="3945999507"/>
                    </a:ext>
                  </a:extLst>
                </a:gridCol>
                <a:gridCol w="2175857">
                  <a:extLst>
                    <a:ext uri="{9D8B030D-6E8A-4147-A177-3AD203B41FA5}">
                      <a16:colId xmlns:a16="http://schemas.microsoft.com/office/drawing/2014/main" val="173785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Respiratory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15703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Air going through respiratory track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Stuff nose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Sore throat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Cough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Whole body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Fever/chills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Body aches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Fatigue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3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9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A23-694F-024A-9147-2012DB5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Influenza (Viruses)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90A7-6AB7-1244-AC9A-BCD1B97F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Surface proteins: H &amp; N proteins </a:t>
            </a:r>
          </a:p>
          <a:p>
            <a:pPr lvl="2"/>
            <a:r>
              <a:rPr lang="en-US" dirty="0"/>
              <a:t>H = hemagglutinin</a:t>
            </a:r>
          </a:p>
          <a:p>
            <a:pPr lvl="3"/>
            <a:r>
              <a:rPr lang="en-US" dirty="0"/>
              <a:t>Holds sialic acid on the cell membrane (enter)</a:t>
            </a:r>
          </a:p>
          <a:p>
            <a:pPr lvl="2"/>
            <a:r>
              <a:rPr lang="en-US" dirty="0"/>
              <a:t>N = neuraminidase	</a:t>
            </a:r>
          </a:p>
          <a:p>
            <a:pPr lvl="3"/>
            <a:r>
              <a:rPr lang="en-US" dirty="0"/>
              <a:t>Cuts sialic acid (exit) </a:t>
            </a:r>
          </a:p>
          <a:p>
            <a:pPr lvl="1"/>
            <a:r>
              <a:rPr lang="en-US" dirty="0"/>
              <a:t>Capsid inside the virus</a:t>
            </a:r>
          </a:p>
          <a:p>
            <a:pPr lvl="2"/>
            <a:r>
              <a:rPr lang="en-US" dirty="0"/>
              <a:t>RNA inside the capsid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597F5-94BC-1546-8230-C4DA35FAE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6815"/>
            <a:ext cx="4038600" cy="2392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0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22BF-7056-5748-946C-404A7119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Types of Influenza 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DF6006B-1824-46AE-B054-0FEE89F8E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241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12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1996</Words>
  <Application>Microsoft Macintosh PowerPoint</Application>
  <PresentationFormat>On-screen Show (4:3)</PresentationFormat>
  <Paragraphs>320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Helvetica</vt:lpstr>
      <vt:lpstr>Office Theme</vt:lpstr>
      <vt:lpstr>Mechanisms &amp; Biology behind Influenza and HIV</vt:lpstr>
      <vt:lpstr>What is a virus? </vt:lpstr>
      <vt:lpstr>How do viruses attack cells?  </vt:lpstr>
      <vt:lpstr>Genetic Material Released </vt:lpstr>
      <vt:lpstr>Viruses Use Cells’ Machinery</vt:lpstr>
      <vt:lpstr>Virus Exits the Cell </vt:lpstr>
      <vt:lpstr>Influenza (Illness)  </vt:lpstr>
      <vt:lpstr>Influenza (Viruses)</vt:lpstr>
      <vt:lpstr>Types of Influenza </vt:lpstr>
      <vt:lpstr>Genetic Change of Virus </vt:lpstr>
      <vt:lpstr>Naming Viruses</vt:lpstr>
      <vt:lpstr>Antiretroviral Drugs</vt:lpstr>
      <vt:lpstr>HIV (Illness)</vt:lpstr>
      <vt:lpstr>Can’t get HIV by: </vt:lpstr>
      <vt:lpstr>HIV (Virus) </vt:lpstr>
      <vt:lpstr>Step 1.  HIV gets into the Body</vt:lpstr>
      <vt:lpstr>Viral Load and CD4 Cells</vt:lpstr>
      <vt:lpstr>Step 2. (Part A) HIV Infection Process</vt:lpstr>
      <vt:lpstr>Step 2. (Part B) Hijack T Helper Cell</vt:lpstr>
      <vt:lpstr>Step 2. (Part C) Insertion of Viral DNA and Exit of Cell</vt:lpstr>
      <vt:lpstr>Step 3.  Disease Progress – Cell Death</vt:lpstr>
      <vt:lpstr>Progressed to AIDS </vt:lpstr>
      <vt:lpstr>Retroviruses </vt:lpstr>
      <vt:lpstr>Treatments</vt:lpstr>
      <vt:lpstr>HAART Cascade</vt:lpstr>
      <vt:lpstr>Prevent Transmission</vt:lpstr>
      <vt:lpstr>Videos to Watch</vt:lpstr>
      <vt:lpstr>“Resources for Researchers” by NIH</vt:lpstr>
      <vt:lpstr>Other Sources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&amp; Biology behind Influenza and HIV</dc:title>
  <dc:creator>Emily Rachel Rhodes</dc:creator>
  <cp:lastModifiedBy>Emily Rachel Rhodes</cp:lastModifiedBy>
  <cp:revision>1</cp:revision>
  <dcterms:created xsi:type="dcterms:W3CDTF">2020-09-18T21:22:50Z</dcterms:created>
  <dcterms:modified xsi:type="dcterms:W3CDTF">2020-09-18T21:25:09Z</dcterms:modified>
</cp:coreProperties>
</file>