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4" r:id="rId3"/>
    <p:sldId id="289" r:id="rId4"/>
    <p:sldId id="285" r:id="rId5"/>
    <p:sldId id="291" r:id="rId6"/>
    <p:sldId id="290" r:id="rId7"/>
    <p:sldId id="288" r:id="rId8"/>
    <p:sldId id="292" r:id="rId9"/>
    <p:sldId id="293" r:id="rId10"/>
    <p:sldId id="286" r:id="rId11"/>
    <p:sldId id="294" r:id="rId12"/>
    <p:sldId id="295" r:id="rId13"/>
    <p:sldId id="296" r:id="rId14"/>
    <p:sldId id="297" r:id="rId15"/>
    <p:sldId id="299" r:id="rId16"/>
    <p:sldId id="300" r:id="rId17"/>
    <p:sldId id="301" r:id="rId18"/>
    <p:sldId id="307" r:id="rId19"/>
    <p:sldId id="304" r:id="rId20"/>
    <p:sldId id="305" r:id="rId21"/>
    <p:sldId id="308" r:id="rId22"/>
    <p:sldId id="309" r:id="rId23"/>
    <p:sldId id="310" r:id="rId24"/>
    <p:sldId id="311" r:id="rId25"/>
    <p:sldId id="312" r:id="rId26"/>
    <p:sldId id="306" r:id="rId27"/>
    <p:sldId id="302" r:id="rId28"/>
    <p:sldId id="303" r:id="rId29"/>
    <p:sldId id="287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9"/>
    <p:restoredTop sz="87311"/>
  </p:normalViewPr>
  <p:slideViewPr>
    <p:cSldViewPr>
      <p:cViewPr varScale="1">
        <p:scale>
          <a:sx n="77" d="100"/>
          <a:sy n="77" d="100"/>
        </p:scale>
        <p:origin x="200" y="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deref/http%3A%2F%2Fdx.doi.org%2F10.3389%2Ffmicb.2014.00572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www.avert.org</a:t>
            </a:r>
            <a:r>
              <a:rPr lang="en-US" dirty="0"/>
              <a:t>/</a:t>
            </a:r>
            <a:r>
              <a:rPr lang="en-US" dirty="0" err="1"/>
              <a:t>hiv</a:t>
            </a:r>
            <a:r>
              <a:rPr lang="en-US" dirty="0"/>
              <a:t>-transmission-prevention/how-you-get-</a:t>
            </a:r>
            <a:r>
              <a:rPr lang="en-US" dirty="0" err="1"/>
              <a:t>hiv</a:t>
            </a:r>
            <a:r>
              <a:rPr lang="en-US" dirty="0"/>
              <a:t>#:~:text=For%20you%20to%20get%20HIV,or%20tears%20around%20the%20anus).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Intestinal mucosa (lymphocytes, CCR5 receptor)</a:t>
            </a:r>
          </a:p>
          <a:p>
            <a:pPr marL="685800" lvl="1" indent="-228600">
              <a:buAutoNum type="arabicPeriod"/>
            </a:pPr>
            <a:r>
              <a:rPr lang="en-US" dirty="0"/>
              <a:t>Most DC4 Cell loss in the first few weeks</a:t>
            </a:r>
          </a:p>
          <a:p>
            <a:pPr marL="685800" lvl="1" indent="-228600">
              <a:buAutoNum type="arabicPeriod"/>
            </a:pPr>
            <a:r>
              <a:rPr lang="en-US" dirty="0"/>
              <a:t>Big spike in HIV replication (several million/mL blood) </a:t>
            </a:r>
          </a:p>
          <a:p>
            <a:pPr marL="228600" indent="-228600">
              <a:buAutoNum type="arabicPeriod"/>
            </a:pPr>
            <a:r>
              <a:rPr lang="en-US" dirty="0"/>
              <a:t>Acute </a:t>
            </a:r>
            <a:r>
              <a:rPr lang="en-US" dirty="0" err="1"/>
              <a:t>virema</a:t>
            </a:r>
            <a:r>
              <a:rPr lang="en-US" dirty="0"/>
              <a:t> – CD8+ </a:t>
            </a:r>
            <a:r>
              <a:rPr lang="en-US" dirty="0" err="1"/>
              <a:t>Cytotoxis</a:t>
            </a:r>
            <a:r>
              <a:rPr lang="en-US" dirty="0"/>
              <a:t> T Cells (kill cells) and B Cells (antibodies)</a:t>
            </a:r>
          </a:p>
          <a:p>
            <a:pPr marL="228600" indent="-228600">
              <a:buAutoNum type="arabicPeriod"/>
            </a:pPr>
            <a:r>
              <a:rPr lang="en-US" dirty="0"/>
              <a:t>Chronic Stage</a:t>
            </a:r>
          </a:p>
          <a:p>
            <a:pPr marL="685800" lvl="1" indent="-228600">
              <a:buAutoNum type="arabicPeriod"/>
            </a:pPr>
            <a:r>
              <a:rPr lang="en-US" dirty="0"/>
              <a:t>Little virus is detected </a:t>
            </a:r>
          </a:p>
          <a:p>
            <a:pPr marL="685800" lvl="1" indent="-228600">
              <a:buAutoNum type="arabicPeriod"/>
            </a:pPr>
            <a:r>
              <a:rPr lang="en-US" dirty="0"/>
              <a:t>Slow decline</a:t>
            </a:r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5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10.3389/fmicb.2014.00572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0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HIV = more CD4 cells get infected = self destruct sequence (destroy nearby immune cells)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67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Capsule containing nucleic acids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4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2Hfz45e17w&amp;feature=youtu.be" TargetMode="External"/><Relationship Id="rId3" Type="http://schemas.openxmlformats.org/officeDocument/2006/relationships/hyperlink" Target="https://www.youtube.com/watch?v=AuWaX9HOiHI" TargetMode="External"/><Relationship Id="rId7" Type="http://schemas.openxmlformats.org/officeDocument/2006/relationships/hyperlink" Target="https://www.youtube.com/user/animatedhivscience/playlists" TargetMode="External"/><Relationship Id="rId2" Type="http://schemas.openxmlformats.org/officeDocument/2006/relationships/hyperlink" Target="https://www.youtube.com/playlist?list=PLbKSbFnKYVY1snZiZrtsoKaf8YRkIM_h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dNljZkGqu8&amp;list=PLMO1589WRspykVPiy6SgKi3OPKbe9b0El&amp;index=3" TargetMode="External"/><Relationship Id="rId5" Type="http://schemas.openxmlformats.org/officeDocument/2006/relationships/hyperlink" Target="https://www.youtube.com/watch?v=ng22Ucr33aw" TargetMode="External"/><Relationship Id="rId4" Type="http://schemas.openxmlformats.org/officeDocument/2006/relationships/hyperlink" Target="https://www.youtube.com/watch?v=5g1ijpBI6Dk" TargetMode="External"/><Relationship Id="rId9" Type="http://schemas.openxmlformats.org/officeDocument/2006/relationships/hyperlink" Target="https://www.sciencealert.com/watch-here-s-what-we-know-about-hiv-and-aid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aid.nih.gov/research/resources?f%5B0%5D=division%3A1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deref/http%3A%2F%2Fdx.doi.org%2F10.3389%2Ffmicb.2014.00572" TargetMode="External"/><Relationship Id="rId2" Type="http://schemas.openxmlformats.org/officeDocument/2006/relationships/hyperlink" Target="https://www.avert.org/hiv-transmission-prevention/how-you-get-hiv#:~:text=For%20you%20to%20get%20HIV,or%20tears%20around%20the%20an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Mechanisms &amp; Biology behind HIV and Influenza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Sprenger Lab Group Meeting</a:t>
            </a:r>
          </a:p>
          <a:p>
            <a:r>
              <a:rPr lang="en-US" dirty="0"/>
              <a:t>September 18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01F6-13F4-E842-93A6-3B0284C6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3. </a:t>
            </a:r>
            <a:br>
              <a:rPr lang="en-US" dirty="0"/>
            </a:br>
            <a:r>
              <a:rPr lang="en-US" dirty="0"/>
              <a:t>Disease Progress – Cell Death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0160-6A45-1047-90DD-DCCC9F39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CD4 T-lymphocytes Count</a:t>
            </a:r>
          </a:p>
          <a:p>
            <a:r>
              <a:rPr lang="en-US" dirty="0"/>
              <a:t>Super important in propagation of HIV to AIDS</a:t>
            </a:r>
          </a:p>
          <a:p>
            <a:r>
              <a:rPr lang="en-US" dirty="0"/>
              <a:t>5-10% of dead cells = infected, others don’t die after being infected </a:t>
            </a:r>
          </a:p>
          <a:p>
            <a:pPr lvl="1"/>
            <a:r>
              <a:rPr lang="en-US" dirty="0"/>
              <a:t>Infected T cell: die because of virus activity or because of our immune response</a:t>
            </a:r>
          </a:p>
          <a:p>
            <a:pPr lvl="2"/>
            <a:r>
              <a:rPr lang="en-US" dirty="0"/>
              <a:t>IFI16 – looks out for rouge DNA and inflames the cell to cause </a:t>
            </a:r>
            <a:r>
              <a:rPr lang="en-US" dirty="0" err="1"/>
              <a:t>pyroptosis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DNApK</a:t>
            </a:r>
            <a:r>
              <a:rPr lang="en-US" dirty="0"/>
              <a:t> – sense break in DNA and self destructs (apoptosis) </a:t>
            </a:r>
          </a:p>
          <a:p>
            <a:pPr lvl="2"/>
            <a:r>
              <a:rPr lang="en-US" dirty="0"/>
              <a:t>HIV protease – accidentally cleaves caspase 8 and self destructs (apoptosis) </a:t>
            </a:r>
          </a:p>
          <a:p>
            <a:pPr lvl="2"/>
            <a:r>
              <a:rPr lang="en-US" dirty="0"/>
              <a:t>CD4 T Cells</a:t>
            </a:r>
          </a:p>
          <a:p>
            <a:pPr lvl="3"/>
            <a:r>
              <a:rPr lang="en-US" dirty="0"/>
              <a:t>Kill off infected cell </a:t>
            </a:r>
          </a:p>
          <a:p>
            <a:pPr lvl="2"/>
            <a:r>
              <a:rPr lang="en-US" dirty="0"/>
              <a:t>Antibodies displayed on surface = get killed</a:t>
            </a:r>
          </a:p>
          <a:p>
            <a:pPr lvl="1"/>
            <a:r>
              <a:rPr lang="en-US" dirty="0"/>
              <a:t>Uninfected T cell: exposed to HIV – travel to lymph nodes</a:t>
            </a:r>
          </a:p>
          <a:p>
            <a:pPr lvl="2"/>
            <a:r>
              <a:rPr lang="en-US" dirty="0" err="1"/>
              <a:t>Pyroptosis</a:t>
            </a:r>
            <a:r>
              <a:rPr lang="en-US" dirty="0"/>
              <a:t> – driven by inflammation</a:t>
            </a:r>
          </a:p>
          <a:p>
            <a:pPr lvl="2"/>
            <a:r>
              <a:rPr lang="en-US" dirty="0"/>
              <a:t>Caspase 1 -&gt; Interleukin 1- beta -&gt; inflammation -&gt; grenade -&gt; other cells showered in interleukin 1 – beta *CHAIN REACTION*</a:t>
            </a:r>
          </a:p>
          <a:p>
            <a:pPr lvl="2"/>
            <a:r>
              <a:rPr lang="en-US" dirty="0"/>
              <a:t>Chronic inflammation</a:t>
            </a:r>
          </a:p>
          <a:p>
            <a:pPr lvl="3"/>
            <a:r>
              <a:rPr lang="en-US" dirty="0"/>
              <a:t>Keep activating immune system – more cells die off</a:t>
            </a:r>
          </a:p>
          <a:p>
            <a:pPr lvl="3"/>
            <a:r>
              <a:rPr lang="en-US" dirty="0"/>
              <a:t>Wear down immune system </a:t>
            </a:r>
          </a:p>
        </p:txBody>
      </p:sp>
    </p:spTree>
    <p:extLst>
      <p:ext uri="{BB962C8B-B14F-4D97-AF65-F5344CB8AC3E}">
        <p14:creationId xmlns:p14="http://schemas.microsoft.com/office/powerpoint/2010/main" val="369127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FAE9-9F8C-B94B-8579-88AC7ADB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HIV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7CBB-D5C3-A54E-9435-B134272E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Feels like flu</a:t>
            </a:r>
          </a:p>
          <a:p>
            <a:pPr lvl="1"/>
            <a:r>
              <a:rPr lang="en-US" dirty="0"/>
              <a:t>Muscle pain</a:t>
            </a:r>
          </a:p>
          <a:p>
            <a:pPr lvl="1"/>
            <a:r>
              <a:rPr lang="en-US" dirty="0"/>
              <a:t>Joint pain</a:t>
            </a:r>
          </a:p>
          <a:p>
            <a:r>
              <a:rPr lang="en-US" dirty="0"/>
              <a:t>Blood test</a:t>
            </a:r>
          </a:p>
          <a:p>
            <a:pPr lvl="1"/>
            <a:r>
              <a:rPr lang="en-US" dirty="0"/>
              <a:t>Antibodies (~1 month)</a:t>
            </a:r>
          </a:p>
          <a:p>
            <a:pPr lvl="2"/>
            <a:r>
              <a:rPr lang="en-US" dirty="0"/>
              <a:t>Rise 1 month after infection, fall, rise again</a:t>
            </a:r>
          </a:p>
          <a:p>
            <a:pPr lvl="2"/>
            <a:r>
              <a:rPr lang="en-US" dirty="0"/>
              <a:t>Detect immediately when we start making it </a:t>
            </a:r>
          </a:p>
          <a:p>
            <a:pPr lvl="1"/>
            <a:r>
              <a:rPr lang="en-US" dirty="0"/>
              <a:t>P24 (protein in HIV) </a:t>
            </a:r>
          </a:p>
          <a:p>
            <a:pPr lvl="2"/>
            <a:r>
              <a:rPr lang="en-US" dirty="0"/>
              <a:t>Two week – 1 month </a:t>
            </a:r>
          </a:p>
          <a:p>
            <a:r>
              <a:rPr lang="en-US" dirty="0"/>
              <a:t>Tests</a:t>
            </a:r>
          </a:p>
          <a:p>
            <a:pPr lvl="1"/>
            <a:r>
              <a:rPr lang="en-US" dirty="0"/>
              <a:t>ELISA: Enzyme linked immunosorbent assay </a:t>
            </a:r>
          </a:p>
          <a:p>
            <a:pPr lvl="1"/>
            <a:r>
              <a:rPr lang="en-US" dirty="0"/>
              <a:t>Western blot: look for specific proteins </a:t>
            </a:r>
          </a:p>
          <a:p>
            <a:pPr lvl="1"/>
            <a:r>
              <a:rPr lang="en-US" dirty="0"/>
              <a:t>+ ELISA, + Western blot = Have HIV</a:t>
            </a:r>
          </a:p>
        </p:txBody>
      </p:sp>
    </p:spTree>
    <p:extLst>
      <p:ext uri="{BB962C8B-B14F-4D97-AF65-F5344CB8AC3E}">
        <p14:creationId xmlns:p14="http://schemas.microsoft.com/office/powerpoint/2010/main" val="132579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48C5-39AF-D74D-B9CF-F876170B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B762-F0D5-CC41-BA0A-12C90BA4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1</a:t>
            </a:r>
          </a:p>
          <a:p>
            <a:pPr lvl="1"/>
            <a:r>
              <a:rPr lang="en-US" dirty="0"/>
              <a:t>Standard</a:t>
            </a:r>
          </a:p>
          <a:p>
            <a:pPr lvl="1"/>
            <a:r>
              <a:rPr lang="en-US" dirty="0"/>
              <a:t>Look at RNA </a:t>
            </a:r>
          </a:p>
          <a:p>
            <a:pPr lvl="2"/>
            <a:r>
              <a:rPr lang="en-US" dirty="0"/>
              <a:t>Nucleic acid</a:t>
            </a:r>
          </a:p>
          <a:p>
            <a:pPr lvl="3"/>
            <a:r>
              <a:rPr lang="en-US" dirty="0"/>
              <a:t>Duplicate RNA</a:t>
            </a:r>
          </a:p>
          <a:p>
            <a:r>
              <a:rPr lang="en-US" dirty="0"/>
              <a:t>Type 2</a:t>
            </a:r>
          </a:p>
          <a:p>
            <a:endParaRPr lang="en-US" dirty="0"/>
          </a:p>
          <a:p>
            <a:r>
              <a:rPr lang="en-US" dirty="0"/>
              <a:t>Rapid test</a:t>
            </a:r>
          </a:p>
          <a:p>
            <a:pPr lvl="1"/>
            <a:r>
              <a:rPr lang="en-US" dirty="0"/>
              <a:t>Screening test: good for getting a positive</a:t>
            </a:r>
          </a:p>
        </p:txBody>
      </p:sp>
    </p:spTree>
    <p:extLst>
      <p:ext uri="{BB962C8B-B14F-4D97-AF65-F5344CB8AC3E}">
        <p14:creationId xmlns:p14="http://schemas.microsoft.com/office/powerpoint/2010/main" val="60892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C345-E181-7947-8A96-DA07E547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1AC-B939-0145-B577-52820E0E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Treatment</a:t>
            </a:r>
          </a:p>
          <a:p>
            <a:pPr lvl="1"/>
            <a:r>
              <a:rPr lang="en-US" dirty="0"/>
              <a:t>ARVS (2-3 types): HIV can’t mutate fast enough to avoid all these drugs </a:t>
            </a:r>
          </a:p>
          <a:p>
            <a:pPr lvl="3"/>
            <a:r>
              <a:rPr lang="en-US" dirty="0"/>
              <a:t>Reduce HIV in someone’s body (viral levels are low)</a:t>
            </a:r>
          </a:p>
          <a:p>
            <a:pPr lvl="2"/>
            <a:r>
              <a:rPr lang="en-US" dirty="0"/>
              <a:t>1. Fusion inhibitors</a:t>
            </a:r>
          </a:p>
          <a:p>
            <a:pPr lvl="2"/>
            <a:r>
              <a:rPr lang="en-US" dirty="0"/>
              <a:t>2. CCR5 antagonists</a:t>
            </a:r>
          </a:p>
          <a:p>
            <a:pPr lvl="2"/>
            <a:r>
              <a:rPr lang="en-US" dirty="0"/>
              <a:t>3. Nucleoside reverse transcriptase inhibitor </a:t>
            </a:r>
          </a:p>
          <a:p>
            <a:pPr lvl="3"/>
            <a:r>
              <a:rPr lang="en-US" dirty="0"/>
              <a:t>Decoy nucleoside (can’t build DNA) </a:t>
            </a:r>
          </a:p>
          <a:p>
            <a:pPr lvl="4"/>
            <a:r>
              <a:rPr lang="en-US" dirty="0"/>
              <a:t>Reverse transcriptase can mutate to reject decoys (prevent binding)</a:t>
            </a:r>
          </a:p>
          <a:p>
            <a:pPr lvl="4"/>
            <a:r>
              <a:rPr lang="en-US" dirty="0"/>
              <a:t>Reverse transcriptase can remove decoy</a:t>
            </a:r>
          </a:p>
          <a:p>
            <a:pPr lvl="2"/>
            <a:r>
              <a:rPr lang="en-US" dirty="0"/>
              <a:t>4. Non-nucleoside reverse transcriptase inhibitor</a:t>
            </a:r>
          </a:p>
          <a:p>
            <a:pPr lvl="3"/>
            <a:r>
              <a:rPr lang="en-US" dirty="0"/>
              <a:t>Binds to reverse transcriptase</a:t>
            </a:r>
          </a:p>
          <a:p>
            <a:pPr lvl="4"/>
            <a:r>
              <a:rPr lang="en-US" dirty="0"/>
              <a:t>Reverse transcriptase can mutate to prevent binding of inhibitor</a:t>
            </a:r>
          </a:p>
          <a:p>
            <a:pPr lvl="2"/>
            <a:r>
              <a:rPr lang="en-US" dirty="0"/>
              <a:t>5. Integrase Inhibitors</a:t>
            </a:r>
          </a:p>
          <a:p>
            <a:pPr lvl="3"/>
            <a:r>
              <a:rPr lang="en-US" dirty="0"/>
              <a:t>Can’t bring dsDNA into nucleus</a:t>
            </a:r>
          </a:p>
          <a:p>
            <a:pPr lvl="2"/>
            <a:r>
              <a:rPr lang="en-US" dirty="0"/>
              <a:t>6. Protease inhibitor</a:t>
            </a:r>
          </a:p>
          <a:p>
            <a:pPr lvl="3"/>
            <a:r>
              <a:rPr lang="en-US" dirty="0"/>
              <a:t>Binds to protease enzyme </a:t>
            </a:r>
          </a:p>
          <a:p>
            <a:pPr lvl="3"/>
            <a:r>
              <a:rPr lang="en-US" dirty="0"/>
              <a:t>Can’t chop up viral polyproteins</a:t>
            </a:r>
          </a:p>
          <a:p>
            <a:pPr lvl="4"/>
            <a:r>
              <a:rPr lang="en-US" dirty="0"/>
              <a:t>Can mutate to prevent binding of inhibitor</a:t>
            </a:r>
          </a:p>
          <a:p>
            <a:r>
              <a:rPr lang="en-US" dirty="0"/>
              <a:t>Low level CD4 cells - </a:t>
            </a:r>
          </a:p>
        </p:txBody>
      </p:sp>
    </p:spTree>
    <p:extLst>
      <p:ext uri="{BB962C8B-B14F-4D97-AF65-F5344CB8AC3E}">
        <p14:creationId xmlns:p14="http://schemas.microsoft.com/office/powerpoint/2010/main" val="286536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AE6F-7A69-1E4E-9B66-D7A00582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59E6-9F1B-0343-95A9-CE5B3458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Highly active antiretroviral therapy </a:t>
            </a:r>
          </a:p>
          <a:p>
            <a:r>
              <a:rPr lang="en-US" dirty="0"/>
              <a:t>HIV a few billion new viral particles per day </a:t>
            </a:r>
          </a:p>
          <a:p>
            <a:pPr lvl="1"/>
            <a:r>
              <a:rPr lang="en-US" dirty="0"/>
              <a:t>1/10,000 nucleotides is wrong</a:t>
            </a:r>
          </a:p>
          <a:p>
            <a:pPr lvl="2"/>
            <a:r>
              <a:rPr lang="en-US" dirty="0"/>
              <a:t>Isn’t repaired correctly </a:t>
            </a:r>
          </a:p>
          <a:p>
            <a:pPr lvl="1"/>
            <a:r>
              <a:rPr lang="en-US" dirty="0"/>
              <a:t>1/10^12 chance is that is resistant to 3 types of drugs </a:t>
            </a:r>
          </a:p>
          <a:p>
            <a:r>
              <a:rPr lang="en-US" dirty="0"/>
              <a:t>Can’t stop ARVs</a:t>
            </a:r>
          </a:p>
          <a:p>
            <a:pPr lvl="1"/>
            <a:r>
              <a:rPr lang="en-US" dirty="0"/>
              <a:t>Every day of your life </a:t>
            </a:r>
          </a:p>
          <a:p>
            <a:pPr lvl="1"/>
            <a:r>
              <a:rPr lang="en-US" dirty="0"/>
              <a:t>Right time to start treatment </a:t>
            </a:r>
          </a:p>
          <a:p>
            <a:r>
              <a:rPr lang="en-US" dirty="0"/>
              <a:t>Start HAART</a:t>
            </a:r>
          </a:p>
          <a:p>
            <a:pPr lvl="1"/>
            <a:r>
              <a:rPr lang="en-US" dirty="0"/>
              <a:t>CD4 T cell count &lt;= 350-500</a:t>
            </a:r>
          </a:p>
          <a:p>
            <a:pPr lvl="1"/>
            <a:r>
              <a:rPr lang="en-US" dirty="0"/>
              <a:t>Viral load &gt;= 100,000</a:t>
            </a:r>
          </a:p>
          <a:p>
            <a:pPr lvl="1"/>
            <a:r>
              <a:rPr lang="en-US" dirty="0"/>
              <a:t>Child, Pregnant</a:t>
            </a:r>
          </a:p>
        </p:txBody>
      </p:sp>
    </p:spTree>
    <p:extLst>
      <p:ext uri="{BB962C8B-B14F-4D97-AF65-F5344CB8AC3E}">
        <p14:creationId xmlns:p14="http://schemas.microsoft.com/office/powerpoint/2010/main" val="36816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B437-9B99-F14C-953E-960E00E2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Progressed to AIDS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3347-D935-6D43-AEE1-9445514E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Opportunistic infections</a:t>
            </a:r>
          </a:p>
          <a:p>
            <a:pPr lvl="1"/>
            <a:r>
              <a:rPr lang="en-US" dirty="0"/>
              <a:t>Eventually Kaposi’s sarcoma</a:t>
            </a:r>
          </a:p>
          <a:p>
            <a:pPr lvl="2"/>
            <a:r>
              <a:rPr lang="en-US" dirty="0"/>
              <a:t>Tumors caused by Herpes 8</a:t>
            </a:r>
          </a:p>
          <a:p>
            <a:pPr lvl="2"/>
            <a:r>
              <a:rPr lang="en-US" dirty="0"/>
              <a:t>Purple patches on mouth </a:t>
            </a:r>
          </a:p>
          <a:p>
            <a:pPr lvl="1"/>
            <a:r>
              <a:rPr lang="en-US" dirty="0"/>
              <a:t>PCP</a:t>
            </a:r>
          </a:p>
          <a:p>
            <a:pPr lvl="2"/>
            <a:r>
              <a:rPr lang="en-US" dirty="0"/>
              <a:t>Lung infections</a:t>
            </a:r>
          </a:p>
          <a:p>
            <a:pPr lvl="1"/>
            <a:r>
              <a:rPr lang="en-US" dirty="0"/>
              <a:t>Histoplasmosis</a:t>
            </a:r>
          </a:p>
          <a:p>
            <a:pPr lvl="1"/>
            <a:r>
              <a:rPr lang="en-US" dirty="0"/>
              <a:t>Coccidioidomycosis </a:t>
            </a:r>
          </a:p>
          <a:p>
            <a:r>
              <a:rPr lang="en-US" dirty="0"/>
              <a:t>100 – 50 CD4 T cell count</a:t>
            </a:r>
          </a:p>
          <a:p>
            <a:pPr lvl="1"/>
            <a:r>
              <a:rPr lang="en-US" dirty="0" err="1"/>
              <a:t>Texoplasmosis</a:t>
            </a:r>
            <a:endParaRPr lang="en-US" dirty="0"/>
          </a:p>
          <a:p>
            <a:pPr lvl="1"/>
            <a:r>
              <a:rPr lang="en-US" dirty="0" err="1"/>
              <a:t>Crypotococcosis</a:t>
            </a:r>
            <a:r>
              <a:rPr lang="en-US" dirty="0"/>
              <a:t> </a:t>
            </a:r>
          </a:p>
          <a:p>
            <a:r>
              <a:rPr lang="en-US" dirty="0"/>
              <a:t>50 CD4 T Cell</a:t>
            </a:r>
          </a:p>
          <a:p>
            <a:pPr lvl="1"/>
            <a:r>
              <a:rPr lang="en-US" dirty="0"/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412373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318A-B506-9542-BA68-CAB980C0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HAART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2932-A0FA-C34A-A048-D4CDFC42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HAART results in HIV going down</a:t>
            </a:r>
          </a:p>
          <a:p>
            <a:r>
              <a:rPr lang="en-US" dirty="0"/>
              <a:t>CD4 cells come back </a:t>
            </a:r>
          </a:p>
          <a:p>
            <a:r>
              <a:rPr lang="en-US" dirty="0"/>
              <a:t>CD4 cells see all bugs or </a:t>
            </a:r>
            <a:r>
              <a:rPr lang="en-US" dirty="0" err="1"/>
              <a:t>reminants</a:t>
            </a:r>
            <a:r>
              <a:rPr lang="en-US" dirty="0"/>
              <a:t> of bugs</a:t>
            </a:r>
          </a:p>
          <a:p>
            <a:pPr lvl="1"/>
            <a:r>
              <a:rPr lang="en-US" dirty="0"/>
              <a:t>Immune Reconstitution Inflammatory Syndrome (IRIS)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50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5D85-28F2-1643-8052-46C3767A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71F9-41EB-0149-863D-927FCF45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Pre-exposure prophylaxis (</a:t>
            </a:r>
            <a:r>
              <a:rPr lang="en-US" dirty="0" err="1"/>
              <a:t>PrEP</a:t>
            </a:r>
            <a:r>
              <a:rPr lang="en-US" dirty="0"/>
              <a:t>)</a:t>
            </a:r>
          </a:p>
          <a:p>
            <a:r>
              <a:rPr lang="en-US" dirty="0"/>
              <a:t>Post-exposure prophylaxis (PEP)</a:t>
            </a:r>
          </a:p>
          <a:p>
            <a:pPr lvl="1"/>
            <a:r>
              <a:rPr lang="en-US" dirty="0"/>
              <a:t>1 hour – 3 days after exposure</a:t>
            </a:r>
          </a:p>
          <a:p>
            <a:pPr lvl="1"/>
            <a:endParaRPr lang="en-US" dirty="0"/>
          </a:p>
          <a:p>
            <a:r>
              <a:rPr lang="en-US" dirty="0"/>
              <a:t>What is in them? </a:t>
            </a:r>
          </a:p>
          <a:p>
            <a:pPr lvl="1"/>
            <a:r>
              <a:rPr lang="en-US" dirty="0"/>
              <a:t>ARVs: stop infection before it truly has a hold on your system </a:t>
            </a:r>
          </a:p>
        </p:txBody>
      </p:sp>
    </p:spTree>
    <p:extLst>
      <p:ext uri="{BB962C8B-B14F-4D97-AF65-F5344CB8AC3E}">
        <p14:creationId xmlns:p14="http://schemas.microsoft.com/office/powerpoint/2010/main" val="61970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8FAB-BA5B-4F4F-BF06-971EC381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virus?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C58A-9F36-9942-9AA1-197CEEF1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Single strand RNA and single strand DNA</a:t>
            </a:r>
          </a:p>
          <a:p>
            <a:pPr lvl="1"/>
            <a:r>
              <a:rPr lang="en-US" dirty="0"/>
              <a:t>Just a package of molecules</a:t>
            </a:r>
          </a:p>
          <a:p>
            <a:r>
              <a:rPr lang="en-US" dirty="0"/>
              <a:t>Attached itself to cell</a:t>
            </a:r>
          </a:p>
          <a:p>
            <a:pPr lvl="1"/>
            <a:r>
              <a:rPr lang="en-US" dirty="0"/>
              <a:t>Fuse with cell + release capsid</a:t>
            </a:r>
          </a:p>
          <a:p>
            <a:pPr lvl="1"/>
            <a:r>
              <a:rPr lang="en-US" dirty="0"/>
              <a:t>Receptor fusion </a:t>
            </a:r>
          </a:p>
          <a:p>
            <a:pPr lvl="1"/>
            <a:r>
              <a:rPr lang="en-US" dirty="0"/>
              <a:t>Endocytosis</a:t>
            </a:r>
          </a:p>
          <a:p>
            <a:pPr lvl="1"/>
            <a:r>
              <a:rPr lang="en-US" dirty="0"/>
              <a:t>Inject material into bacterium </a:t>
            </a:r>
          </a:p>
          <a:p>
            <a:r>
              <a:rPr lang="en-US" dirty="0"/>
              <a:t>Genetic material </a:t>
            </a:r>
          </a:p>
          <a:p>
            <a:pPr lvl="1"/>
            <a:r>
              <a:rPr lang="en-US" dirty="0"/>
              <a:t>Hijack ribosomes to replicate themselves</a:t>
            </a:r>
          </a:p>
          <a:p>
            <a:pPr lvl="2"/>
            <a:r>
              <a:rPr lang="en-US" dirty="0"/>
              <a:t>Make proteins – kill native proteins </a:t>
            </a:r>
          </a:p>
          <a:p>
            <a:pPr lvl="1"/>
            <a:r>
              <a:rPr lang="en-US" dirty="0"/>
              <a:t>Exit cell </a:t>
            </a:r>
          </a:p>
          <a:p>
            <a:pPr lvl="2"/>
            <a:r>
              <a:rPr lang="en-US" dirty="0"/>
              <a:t>Lyse cell or bud off of cell (Lytic) </a:t>
            </a:r>
          </a:p>
          <a:p>
            <a:pPr lvl="3"/>
            <a:r>
              <a:rPr lang="en-US" dirty="0"/>
              <a:t>Release a bunch of viruses </a:t>
            </a:r>
          </a:p>
          <a:p>
            <a:r>
              <a:rPr lang="en-US" dirty="0"/>
              <a:t>5-8% of human genome is encoding retrovirus </a:t>
            </a:r>
          </a:p>
          <a:p>
            <a:pPr lvl="1"/>
            <a:r>
              <a:rPr lang="en-US" dirty="0" err="1"/>
              <a:t>Biohorizonal</a:t>
            </a:r>
            <a:r>
              <a:rPr lang="en-US" dirty="0"/>
              <a:t> transfer</a:t>
            </a:r>
          </a:p>
          <a:p>
            <a:pPr lvl="2"/>
            <a:r>
              <a:rPr lang="en-US" dirty="0"/>
              <a:t>Genetic information jumping from one species to another </a:t>
            </a:r>
          </a:p>
        </p:txBody>
      </p:sp>
    </p:spTree>
    <p:extLst>
      <p:ext uri="{BB962C8B-B14F-4D97-AF65-F5344CB8AC3E}">
        <p14:creationId xmlns:p14="http://schemas.microsoft.com/office/powerpoint/2010/main" val="2280376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8F60-8631-3443-877B-3A1BAFF8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 (Influenza)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C175-FF0E-D34F-BD73-E05EB8FE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Illness</a:t>
            </a:r>
          </a:p>
          <a:p>
            <a:pPr lvl="1"/>
            <a:r>
              <a:rPr lang="en-US" dirty="0"/>
              <a:t>Is it abrupt? </a:t>
            </a:r>
          </a:p>
          <a:p>
            <a:pPr lvl="1"/>
            <a:r>
              <a:rPr lang="en-US" dirty="0"/>
              <a:t>Lasts 3-7 days</a:t>
            </a:r>
          </a:p>
          <a:p>
            <a:pPr lvl="1"/>
            <a:r>
              <a:rPr lang="en-US" dirty="0"/>
              <a:t>4 days asymptomatic </a:t>
            </a:r>
          </a:p>
          <a:p>
            <a:pPr lvl="1"/>
            <a:r>
              <a:rPr lang="en-US" dirty="0"/>
              <a:t>Both respiratory and constitutional setting</a:t>
            </a:r>
          </a:p>
          <a:p>
            <a:pPr lvl="1"/>
            <a:r>
              <a:rPr lang="en-US" dirty="0"/>
              <a:t>Definition: (CDC) sore throat or cough and fever </a:t>
            </a:r>
          </a:p>
          <a:p>
            <a:pPr lvl="2"/>
            <a:r>
              <a:rPr lang="en-US" dirty="0"/>
              <a:t>Influenza-like Illness (ILI)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8F1FEC-0793-1148-A628-6DE2D103B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24265"/>
              </p:ext>
            </p:extLst>
          </p:nvPr>
        </p:nvGraphicFramePr>
        <p:xfrm>
          <a:off x="4343399" y="1828800"/>
          <a:ext cx="435171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857">
                  <a:extLst>
                    <a:ext uri="{9D8B030D-6E8A-4147-A177-3AD203B41FA5}">
                      <a16:colId xmlns:a16="http://schemas.microsoft.com/office/drawing/2014/main" val="3945999507"/>
                    </a:ext>
                  </a:extLst>
                </a:gridCol>
                <a:gridCol w="2175857">
                  <a:extLst>
                    <a:ext uri="{9D8B030D-6E8A-4147-A177-3AD203B41FA5}">
                      <a16:colId xmlns:a16="http://schemas.microsoft.com/office/drawing/2014/main" val="17378585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Respiratory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Constitutional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15703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Air going through respiratory track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Stuff nose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Sore throat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Cough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Whole body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Fever/chills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Body aches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Fatigue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3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8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4C5-3274-FF43-AAD5-A91A1A7A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208B-022D-EF44-80AC-583F42E5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</a:t>
            </a:r>
          </a:p>
          <a:p>
            <a:pPr lvl="1"/>
            <a:r>
              <a:rPr lang="en-US" dirty="0"/>
              <a:t>How does HIV get into the body?</a:t>
            </a:r>
          </a:p>
          <a:p>
            <a:pPr lvl="1"/>
            <a:r>
              <a:rPr lang="en-US" dirty="0"/>
              <a:t>What does it do once it gets into the body? </a:t>
            </a:r>
          </a:p>
          <a:p>
            <a:pPr lvl="1"/>
            <a:r>
              <a:rPr lang="en-US" dirty="0"/>
              <a:t>Current treatments and their targets</a:t>
            </a:r>
          </a:p>
          <a:p>
            <a:r>
              <a:rPr lang="en-US" dirty="0"/>
              <a:t>Influenza</a:t>
            </a:r>
          </a:p>
          <a:p>
            <a:pPr lvl="1"/>
            <a:r>
              <a:rPr lang="en-US" dirty="0"/>
              <a:t>How does Influenza get into the body?</a:t>
            </a:r>
          </a:p>
          <a:p>
            <a:pPr lvl="1"/>
            <a:r>
              <a:rPr lang="en-US" dirty="0"/>
              <a:t>What does it do once it gets into the body? </a:t>
            </a:r>
          </a:p>
          <a:p>
            <a:pPr lvl="1"/>
            <a:r>
              <a:rPr lang="en-US" dirty="0"/>
              <a:t>Current treatments and their targets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38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FA82-FFEE-E240-8087-892223AC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Influenza Virus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DBEB3-EE9C-AE40-9DC9-52351288E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RNA: inside </a:t>
            </a:r>
          </a:p>
          <a:p>
            <a:pPr lvl="1"/>
            <a:r>
              <a:rPr lang="en-US" dirty="0"/>
              <a:t>Surface proteins: H &amp; N proteins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Copy cat viruses: rhino virus (nose), RSV (respiratory syncytial virus) </a:t>
            </a:r>
          </a:p>
          <a:p>
            <a:pPr lvl="2"/>
            <a:r>
              <a:rPr lang="en-US" dirty="0"/>
              <a:t>Think you are dealing with influenza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0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EEAE-58C4-6A49-80F1-F4FEFF9B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8AB0-624E-474B-9FAE-8211408A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Hemaglutinin</a:t>
            </a:r>
            <a:r>
              <a:rPr lang="en-US" dirty="0"/>
              <a:t> (on surface of virus) </a:t>
            </a:r>
          </a:p>
          <a:p>
            <a:pPr lvl="1"/>
            <a:r>
              <a:rPr lang="en-US" dirty="0"/>
              <a:t>Holds sialic acid (on cell membrane) (enter)</a:t>
            </a:r>
          </a:p>
          <a:p>
            <a:r>
              <a:rPr lang="en-US" dirty="0"/>
              <a:t>Neuraminidase (on surface of virus) </a:t>
            </a:r>
          </a:p>
          <a:p>
            <a:pPr lvl="1"/>
            <a:r>
              <a:rPr lang="en-US" dirty="0"/>
              <a:t>Cuts sialic acid (exit) </a:t>
            </a:r>
          </a:p>
          <a:p>
            <a:pPr lvl="1"/>
            <a:endParaRPr lang="en-US" dirty="0"/>
          </a:p>
          <a:p>
            <a:r>
              <a:rPr lang="en-US" dirty="0"/>
              <a:t>Inflammation</a:t>
            </a:r>
          </a:p>
          <a:p>
            <a:pPr lvl="1"/>
            <a:r>
              <a:rPr lang="en-US" dirty="0"/>
              <a:t>Runny nose, sore throat, cough</a:t>
            </a:r>
          </a:p>
          <a:p>
            <a:r>
              <a:rPr lang="en-US" dirty="0"/>
              <a:t>Constitutional Symptoms: </a:t>
            </a:r>
          </a:p>
          <a:p>
            <a:pPr lvl="1"/>
            <a:r>
              <a:rPr lang="en-US" dirty="0"/>
              <a:t>Fever/chills, fatigue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69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F75F-867E-C845-B85E-F9B4FA1B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Families of Influenza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184D-45CA-C947-AA63-617FB14F3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Type: </a:t>
            </a:r>
          </a:p>
          <a:p>
            <a:r>
              <a:rPr lang="en-US" dirty="0"/>
              <a:t>A - M2  proteins </a:t>
            </a:r>
          </a:p>
          <a:p>
            <a:pPr lvl="1"/>
            <a:r>
              <a:rPr lang="en-US" dirty="0"/>
              <a:t>Resp/Constitutional</a:t>
            </a:r>
          </a:p>
          <a:p>
            <a:pPr lvl="1"/>
            <a:r>
              <a:rPr lang="en-US" dirty="0"/>
              <a:t>Epidemic (elevate cases in some months of the year)</a:t>
            </a:r>
          </a:p>
          <a:p>
            <a:pPr lvl="1"/>
            <a:r>
              <a:rPr lang="en-US" dirty="0"/>
              <a:t>Vaccine</a:t>
            </a:r>
          </a:p>
          <a:p>
            <a:pPr lvl="1"/>
            <a:r>
              <a:rPr lang="en-US" dirty="0"/>
              <a:t>Highest mutation rate (genetic drift) </a:t>
            </a:r>
          </a:p>
          <a:p>
            <a:pPr lvl="1"/>
            <a:r>
              <a:rPr lang="en-US" dirty="0"/>
              <a:t>Genetic shift</a:t>
            </a:r>
          </a:p>
          <a:p>
            <a:pPr lvl="1"/>
            <a:r>
              <a:rPr lang="en-US" dirty="0"/>
              <a:t>Pandemic</a:t>
            </a:r>
          </a:p>
          <a:p>
            <a:pPr lvl="1"/>
            <a:r>
              <a:rPr lang="en-US" dirty="0"/>
              <a:t>Animals </a:t>
            </a:r>
          </a:p>
          <a:p>
            <a:r>
              <a:rPr lang="en-US" dirty="0"/>
              <a:t>B</a:t>
            </a:r>
          </a:p>
          <a:p>
            <a:pPr lvl="1"/>
            <a:r>
              <a:rPr lang="en-US" dirty="0"/>
              <a:t>Resp/Constitutional </a:t>
            </a:r>
          </a:p>
          <a:p>
            <a:pPr lvl="1"/>
            <a:r>
              <a:rPr lang="en-US" dirty="0"/>
              <a:t>Epidemic (elevate cases in some months of the year)</a:t>
            </a:r>
          </a:p>
          <a:p>
            <a:pPr lvl="1"/>
            <a:r>
              <a:rPr lang="en-US" dirty="0"/>
              <a:t>Vaccine</a:t>
            </a:r>
          </a:p>
          <a:p>
            <a:pPr lvl="1"/>
            <a:r>
              <a:rPr lang="en-US" dirty="0"/>
              <a:t>Middle mutation rate (genetic drift) </a:t>
            </a:r>
          </a:p>
          <a:p>
            <a:pPr lvl="1"/>
            <a:r>
              <a:rPr lang="en-US" dirty="0"/>
              <a:t>No genetic shift</a:t>
            </a:r>
          </a:p>
          <a:p>
            <a:pPr lvl="1"/>
            <a:r>
              <a:rPr lang="en-US" dirty="0"/>
              <a:t>No Pandemic</a:t>
            </a:r>
          </a:p>
          <a:p>
            <a:r>
              <a:rPr lang="en-US" dirty="0"/>
              <a:t>C </a:t>
            </a:r>
          </a:p>
          <a:p>
            <a:pPr lvl="1"/>
            <a:r>
              <a:rPr lang="en-US" dirty="0"/>
              <a:t>Usually Resp</a:t>
            </a:r>
          </a:p>
          <a:p>
            <a:pPr lvl="1"/>
            <a:r>
              <a:rPr lang="en-US" dirty="0"/>
              <a:t>No epidemic </a:t>
            </a:r>
          </a:p>
          <a:p>
            <a:pPr lvl="1"/>
            <a:r>
              <a:rPr lang="en-US" dirty="0"/>
              <a:t>Vaccine</a:t>
            </a:r>
          </a:p>
          <a:p>
            <a:pPr lvl="1"/>
            <a:r>
              <a:rPr lang="en-US" dirty="0"/>
              <a:t>Lowest mutation rate (genetic drift) </a:t>
            </a:r>
          </a:p>
          <a:p>
            <a:pPr lvl="1"/>
            <a:r>
              <a:rPr lang="en-US" dirty="0"/>
              <a:t>No genetic shift </a:t>
            </a:r>
          </a:p>
          <a:p>
            <a:pPr lvl="1"/>
            <a:r>
              <a:rPr lang="en-US" dirty="0"/>
              <a:t>No Pandemic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3D9F9-D144-1948-ADB9-E59FFE4D17E2}"/>
              </a:ext>
            </a:extLst>
          </p:cNvPr>
          <p:cNvSpPr txBox="1"/>
          <p:nvPr/>
        </p:nvSpPr>
        <p:spPr>
          <a:xfrm>
            <a:off x="5105400" y="1600200"/>
            <a:ext cx="358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A flu: (almost all in birds, except H17N10 which is in bats)</a:t>
            </a:r>
          </a:p>
          <a:p>
            <a:endParaRPr lang="en-US" dirty="0"/>
          </a:p>
          <a:p>
            <a:r>
              <a:rPr lang="en-US" dirty="0"/>
              <a:t>Proteins:</a:t>
            </a:r>
          </a:p>
          <a:p>
            <a:r>
              <a:rPr lang="en-US" dirty="0"/>
              <a:t>H – 17 types</a:t>
            </a:r>
          </a:p>
          <a:p>
            <a:r>
              <a:rPr lang="en-US" dirty="0"/>
              <a:t>N – 10 types</a:t>
            </a:r>
          </a:p>
          <a:p>
            <a:endParaRPr lang="en-US" dirty="0"/>
          </a:p>
          <a:p>
            <a:r>
              <a:rPr lang="en-US" dirty="0"/>
              <a:t>Named by the type of proteins on their surface </a:t>
            </a:r>
          </a:p>
          <a:p>
            <a:endParaRPr lang="en-US" dirty="0"/>
          </a:p>
          <a:p>
            <a:r>
              <a:rPr lang="en-US" dirty="0"/>
              <a:t>H1N1 and H3N2 (most common right now) </a:t>
            </a:r>
          </a:p>
          <a:p>
            <a:r>
              <a:rPr lang="en-US" dirty="0"/>
              <a:t>- Good job transmitting from person to person </a:t>
            </a:r>
          </a:p>
        </p:txBody>
      </p:sp>
    </p:spTree>
    <p:extLst>
      <p:ext uri="{BB962C8B-B14F-4D97-AF65-F5344CB8AC3E}">
        <p14:creationId xmlns:p14="http://schemas.microsoft.com/office/powerpoint/2010/main" val="147917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3441-D7C3-7D48-A876-4405036A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Viruses Attack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8041-D07F-8647-86B9-A7D27D8E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Mixing of RNA – mix protein that is displayed on the surface </a:t>
            </a:r>
          </a:p>
          <a:p>
            <a:pPr lvl="1"/>
            <a:r>
              <a:rPr lang="en-US" dirty="0"/>
              <a:t>Genetic shift: a dominant virus is able to affect a bunch of people</a:t>
            </a:r>
          </a:p>
        </p:txBody>
      </p:sp>
    </p:spTree>
    <p:extLst>
      <p:ext uri="{BB962C8B-B14F-4D97-AF65-F5344CB8AC3E}">
        <p14:creationId xmlns:p14="http://schemas.microsoft.com/office/powerpoint/2010/main" val="3232655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69FD-AE68-8540-B6D5-FCDD2CFC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Change of Virus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C4DB-A86A-E941-A86A-9F0DADE0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Mutations over time in genetic material </a:t>
            </a:r>
          </a:p>
          <a:p>
            <a:pPr lvl="1"/>
            <a:r>
              <a:rPr lang="en-US" dirty="0"/>
              <a:t>Genetic drift</a:t>
            </a:r>
          </a:p>
          <a:p>
            <a:pPr lvl="2"/>
            <a:r>
              <a:rPr lang="en-US" dirty="0"/>
              <a:t>Make mistakes on replication</a:t>
            </a:r>
          </a:p>
          <a:p>
            <a:pPr lvl="1"/>
            <a:r>
              <a:rPr lang="en-US" dirty="0"/>
              <a:t>Genetic shift</a:t>
            </a:r>
          </a:p>
          <a:p>
            <a:pPr lvl="2"/>
            <a:r>
              <a:rPr lang="en-US" dirty="0"/>
              <a:t>Replace sections of RNA</a:t>
            </a:r>
          </a:p>
          <a:p>
            <a:pPr lvl="3"/>
            <a:r>
              <a:rPr lang="en-US" dirty="0"/>
              <a:t>Many people can get sick </a:t>
            </a:r>
          </a:p>
        </p:txBody>
      </p:sp>
    </p:spTree>
    <p:extLst>
      <p:ext uri="{BB962C8B-B14F-4D97-AF65-F5344CB8AC3E}">
        <p14:creationId xmlns:p14="http://schemas.microsoft.com/office/powerpoint/2010/main" val="324110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9D0C-03D9-B14D-8AE1-BD0A35E7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Antiretroviral Drugs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BDE5-CE93-8C40-8E0D-9024C89B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Amantadine</a:t>
            </a:r>
          </a:p>
          <a:p>
            <a:r>
              <a:rPr lang="en-US" dirty="0"/>
              <a:t>Rimantadine</a:t>
            </a:r>
          </a:p>
          <a:p>
            <a:pPr lvl="1"/>
            <a:r>
              <a:rPr lang="en-US" dirty="0"/>
              <a:t>Block M2</a:t>
            </a:r>
          </a:p>
          <a:p>
            <a:pPr lvl="2"/>
            <a:r>
              <a:rPr lang="en-US"/>
              <a:t>Resistance developed 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OseHamivir</a:t>
            </a:r>
            <a:r>
              <a:rPr lang="en-US" dirty="0"/>
              <a:t> (Pill) </a:t>
            </a:r>
          </a:p>
          <a:p>
            <a:r>
              <a:rPr lang="en-US" dirty="0"/>
              <a:t>Zanamivir (Powder)	</a:t>
            </a:r>
          </a:p>
          <a:p>
            <a:pPr lvl="1"/>
            <a:r>
              <a:rPr lang="en-US" dirty="0"/>
              <a:t>Block N</a:t>
            </a:r>
          </a:p>
          <a:p>
            <a:pPr lvl="1"/>
            <a:r>
              <a:rPr lang="en-US" dirty="0"/>
              <a:t>Age restriction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37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3CCA-ECB5-C040-911A-2CB2BE9F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5864-60E7-EE40-8CB5-596589E6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Doesn’t exist well in the environment </a:t>
            </a:r>
          </a:p>
          <a:p>
            <a:pPr lvl="1"/>
            <a:r>
              <a:rPr lang="en-US" dirty="0"/>
              <a:t>Usually get it from people</a:t>
            </a:r>
          </a:p>
          <a:p>
            <a:r>
              <a:rPr lang="en-US" dirty="0"/>
              <a:t>Spread the flu </a:t>
            </a:r>
          </a:p>
          <a:p>
            <a:pPr lvl="1"/>
            <a:r>
              <a:rPr lang="en-US" dirty="0"/>
              <a:t>1 day before symptoms – 7 days after you start symptoms </a:t>
            </a:r>
          </a:p>
          <a:p>
            <a:pPr lvl="1"/>
            <a:endParaRPr lang="en-US" dirty="0"/>
          </a:p>
          <a:p>
            <a:r>
              <a:rPr lang="en-US" dirty="0"/>
              <a:t>Bronchitis</a:t>
            </a:r>
          </a:p>
          <a:p>
            <a:pPr lvl="1"/>
            <a:r>
              <a:rPr lang="en-US" dirty="0"/>
              <a:t>Big infection in bronchioles </a:t>
            </a:r>
          </a:p>
          <a:p>
            <a:r>
              <a:rPr lang="en-US" dirty="0"/>
              <a:t>Pneumonia</a:t>
            </a:r>
          </a:p>
          <a:p>
            <a:r>
              <a:rPr lang="en-US" dirty="0"/>
              <a:t>Asthma Attack </a:t>
            </a:r>
          </a:p>
        </p:txBody>
      </p:sp>
    </p:spTree>
    <p:extLst>
      <p:ext uri="{BB962C8B-B14F-4D97-AF65-F5344CB8AC3E}">
        <p14:creationId xmlns:p14="http://schemas.microsoft.com/office/powerpoint/2010/main" val="1443080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201D-11DC-1241-A8D0-F8DB7479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 to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73BE-1D7A-2144-B460-C96DC7BE5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Khan Academy: </a:t>
            </a:r>
            <a:r>
              <a:rPr lang="en-US" dirty="0">
                <a:hlinkClick r:id="rId2"/>
              </a:rPr>
              <a:t>https://www.youtube.com/playlist?list=PLbKSbFnKYVY1snZiZrtsoKaf8YRkIM_he</a:t>
            </a:r>
            <a:endParaRPr lang="en-US" dirty="0"/>
          </a:p>
          <a:p>
            <a:r>
              <a:rPr lang="en-US" dirty="0"/>
              <a:t>Neural Academy: </a:t>
            </a:r>
            <a:r>
              <a:rPr lang="en-US" dirty="0">
                <a:hlinkClick r:id="rId3"/>
              </a:rPr>
              <a:t>https://www.youtube.com/watch?v=AuWaX9HOiHI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https://www.youtube.com/watch?v=5g1ijpBI6Dk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https://www.youtube.com/watch?v=ng22Ucr33aw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https://www.youtube.com/watch?v=kdNljZkGqu8&amp;list=PLMO1589WRspykVPiy6SgKi3OPKbe9b0El&amp;index=3</a:t>
            </a:r>
            <a:endParaRPr lang="en-US" dirty="0"/>
          </a:p>
          <a:p>
            <a:r>
              <a:rPr lang="en-US" dirty="0"/>
              <a:t>Animated HIV Science: </a:t>
            </a:r>
            <a:r>
              <a:rPr lang="en-US" dirty="0">
                <a:hlinkClick r:id="rId7"/>
              </a:rPr>
              <a:t>https://www.youtube.com/user/animatedhivscience/playlists</a:t>
            </a:r>
            <a:endParaRPr lang="en-US" dirty="0"/>
          </a:p>
          <a:p>
            <a:r>
              <a:rPr lang="en-US" dirty="0">
                <a:hlinkClick r:id="rId8"/>
              </a:rPr>
              <a:t>https://www.youtube.com/watch?v=E2Hfz45e17w&amp;feature=youtu.be</a:t>
            </a:r>
            <a:endParaRPr lang="en-US" dirty="0"/>
          </a:p>
          <a:p>
            <a:r>
              <a:rPr lang="en-US" dirty="0">
                <a:hlinkClick r:id="rId9"/>
              </a:rPr>
              <a:t>https://www.sciencealert.com/watch-here-s-what-we-know-about-hiv-and-aids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34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73D1-A8F2-3746-9085-4B875C3A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“Resources for Researchers” by NIH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F7CB-D2C6-B74F-88CB-E993D7E2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of AIDS</a:t>
            </a:r>
          </a:p>
          <a:p>
            <a:r>
              <a:rPr lang="en-US" dirty="0">
                <a:hlinkClick r:id="rId2"/>
              </a:rPr>
              <a:t>https://www.niaid.nih.gov/research/resources?f%5B0%5D=division%3A10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DFA1-A453-7C4C-B8BC-C7E1DE95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57C2-F433-1F4D-B282-F167C2C52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https://www.avert.org/hiv-transmission-prevention/how-you-get-hiv#:~:text=For%20you%20to%20get%20HIV,or%20tears%20around%20the%20anus</a:t>
            </a:r>
            <a:endParaRPr lang="en-US" dirty="0"/>
          </a:p>
          <a:p>
            <a:r>
              <a:rPr lang="en-US" dirty="0"/>
              <a:t>[2] </a:t>
            </a:r>
            <a:r>
              <a:rPr lang="en-US" u="sng" dirty="0">
                <a:hlinkClick r:id="rId3"/>
              </a:rPr>
              <a:t>10.3389/fmicb.2014.00572</a:t>
            </a:r>
            <a:endParaRPr lang="en-US" u="sng" dirty="0"/>
          </a:p>
          <a:p>
            <a:r>
              <a:rPr lang="en-US" dirty="0"/>
              <a:t>[3] Zhang, Z., Schuler, T., </a:t>
            </a:r>
            <a:r>
              <a:rPr lang="en-US" dirty="0" err="1"/>
              <a:t>Zupancic</a:t>
            </a:r>
            <a:r>
              <a:rPr lang="en-US" dirty="0"/>
              <a:t>, M., </a:t>
            </a:r>
            <a:r>
              <a:rPr lang="en-US" dirty="0" err="1"/>
              <a:t>Wietgrefe</a:t>
            </a:r>
            <a:r>
              <a:rPr lang="en-US" dirty="0"/>
              <a:t>, S., </a:t>
            </a:r>
            <a:r>
              <a:rPr lang="en-US" dirty="0" err="1"/>
              <a:t>Staskus</a:t>
            </a:r>
            <a:r>
              <a:rPr lang="en-US" dirty="0"/>
              <a:t>, K. A., Reimann, K.A., et al. (1999). Sexual transmission and propagation of SIV and HIV </a:t>
            </a:r>
            <a:r>
              <a:rPr lang="en-US" dirty="0" err="1"/>
              <a:t>inresting</a:t>
            </a:r>
            <a:r>
              <a:rPr lang="en-US" dirty="0"/>
              <a:t> and activated CD4+T cells.Science286, 1353–1357. </a:t>
            </a:r>
            <a:r>
              <a:rPr lang="en-US" dirty="0" err="1"/>
              <a:t>doi</a:t>
            </a:r>
            <a:r>
              <a:rPr lang="en-US" dirty="0"/>
              <a:t>: 10.1126/sci-ence.286.5443.1353</a:t>
            </a:r>
          </a:p>
          <a:p>
            <a:r>
              <a:rPr lang="en-US" dirty="0"/>
              <a:t>[4] http://</a:t>
            </a:r>
            <a:r>
              <a:rPr lang="en-US" dirty="0" err="1"/>
              <a:t>hivinsite.ucsf.edu</a:t>
            </a:r>
            <a:r>
              <a:rPr lang="en-US" dirty="0"/>
              <a:t>/</a:t>
            </a:r>
            <a:r>
              <a:rPr lang="en-US" dirty="0" err="1"/>
              <a:t>InSite?page</a:t>
            </a:r>
            <a:r>
              <a:rPr lang="en-US" dirty="0"/>
              <a:t>=kb-02-01-01</a:t>
            </a:r>
          </a:p>
        </p:txBody>
      </p:sp>
    </p:spTree>
    <p:extLst>
      <p:ext uri="{BB962C8B-B14F-4D97-AF65-F5344CB8AC3E}">
        <p14:creationId xmlns:p14="http://schemas.microsoft.com/office/powerpoint/2010/main" val="287495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A913-A102-BC42-AA5C-01B2E4D5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EB0D-6A17-B446-8304-CE1BF569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Gets in your body and crossing into the bloodstream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Hijacks T cells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Infection increases rapidly 2-3 weeks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Around a month: antibodies are formed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to feel really sick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cells die off/get infected: inflammatory response (feel sick)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Latency period (no clinical signs)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HIV cells are replicating and duplicating slightly faster than immune response (low energy and weight loss)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Development of AIDS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overwhelmed immune system: get infections that you could normally fight off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Less than 200 CD4 cells/</a:t>
            </a:r>
            <a:r>
              <a:rPr lang="en-US" dirty="0" err="1"/>
              <a:t>uL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AIDS defining illnesses </a:t>
            </a:r>
          </a:p>
        </p:txBody>
      </p:sp>
    </p:spTree>
    <p:extLst>
      <p:ext uri="{BB962C8B-B14F-4D97-AF65-F5344CB8AC3E}">
        <p14:creationId xmlns:p14="http://schemas.microsoft.com/office/powerpoint/2010/main" val="3016809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4CBB-8F2F-9D4A-B002-61258153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03FB-4EF3-6348-A014-4ACC1713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we make highly mutable cells</a:t>
            </a:r>
          </a:p>
          <a:p>
            <a:pPr lvl="1"/>
            <a:r>
              <a:rPr lang="en-US" dirty="0"/>
              <a:t>Not able to correct mutations like HIV </a:t>
            </a:r>
          </a:p>
          <a:p>
            <a:pPr lvl="1"/>
            <a:r>
              <a:rPr lang="en-US" dirty="0"/>
              <a:t>Incubate cells (mutate DNA to have no repair mechanism) with HIV </a:t>
            </a:r>
          </a:p>
          <a:p>
            <a:pPr lvl="2"/>
            <a:r>
              <a:rPr lang="en-US" dirty="0"/>
              <a:t>Able to find cells that can survive </a:t>
            </a:r>
          </a:p>
        </p:txBody>
      </p:sp>
    </p:spTree>
    <p:extLst>
      <p:ext uri="{BB962C8B-B14F-4D97-AF65-F5344CB8AC3E}">
        <p14:creationId xmlns:p14="http://schemas.microsoft.com/office/powerpoint/2010/main" val="212372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5CB9-A949-E24C-B9CD-EA322D18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1. </a:t>
            </a:r>
            <a:br>
              <a:rPr lang="en-US" dirty="0"/>
            </a:br>
            <a:r>
              <a:rPr lang="en-US" dirty="0"/>
              <a:t>HIV gets into the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EF89-B278-4346-959D-FBA70D91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HIV is found in several bodily fluids, including: [1]</a:t>
            </a:r>
          </a:p>
          <a:p>
            <a:pPr lvl="1"/>
            <a:r>
              <a:rPr lang="en-US" dirty="0"/>
              <a:t>Blood</a:t>
            </a:r>
          </a:p>
          <a:p>
            <a:pPr lvl="1"/>
            <a:r>
              <a:rPr lang="en-US" dirty="0"/>
              <a:t>Semin and Pre-Seminal Fluid</a:t>
            </a:r>
          </a:p>
          <a:p>
            <a:pPr lvl="1"/>
            <a:r>
              <a:rPr lang="en-US" dirty="0"/>
              <a:t>Rectal Fluids</a:t>
            </a:r>
          </a:p>
          <a:p>
            <a:pPr lvl="1"/>
            <a:r>
              <a:rPr lang="en-US" dirty="0"/>
              <a:t>Vaginal Fluids</a:t>
            </a:r>
          </a:p>
          <a:p>
            <a:pPr lvl="1"/>
            <a:r>
              <a:rPr lang="en-US" dirty="0"/>
              <a:t>Breastmilk </a:t>
            </a:r>
          </a:p>
          <a:p>
            <a:r>
              <a:rPr lang="en-US" dirty="0"/>
              <a:t>HIV needs to get into your blood through a mucous membrane or injected directly into bloodstream for you to get infected </a:t>
            </a:r>
          </a:p>
          <a:p>
            <a:pPr lvl="1"/>
            <a:r>
              <a:rPr lang="en-US" dirty="0"/>
              <a:t>High levels in beginning of infection </a:t>
            </a:r>
          </a:p>
          <a:p>
            <a:r>
              <a:rPr lang="en-US" dirty="0"/>
              <a:t>Common Methods: </a:t>
            </a:r>
          </a:p>
          <a:p>
            <a:pPr lvl="1"/>
            <a:r>
              <a:rPr lang="en-US" dirty="0"/>
              <a:t>Unprotected sex</a:t>
            </a:r>
          </a:p>
          <a:p>
            <a:pPr lvl="2"/>
            <a:r>
              <a:rPr lang="en-US" dirty="0"/>
              <a:t>1. unprotected anal sex = 1</a:t>
            </a:r>
            <a:r>
              <a:rPr lang="en-US" baseline="30000" dirty="0"/>
              <a:t>st</a:t>
            </a:r>
            <a:r>
              <a:rPr lang="en-US" dirty="0"/>
              <a:t> highest risk </a:t>
            </a:r>
          </a:p>
          <a:p>
            <a:pPr lvl="2"/>
            <a:r>
              <a:rPr lang="en-US" dirty="0"/>
              <a:t>2. unprotected vaginal sex = 2</a:t>
            </a:r>
            <a:r>
              <a:rPr lang="en-US" baseline="30000" dirty="0"/>
              <a:t>nd</a:t>
            </a:r>
            <a:r>
              <a:rPr lang="en-US" dirty="0"/>
              <a:t> highest risk (most common)</a:t>
            </a:r>
          </a:p>
          <a:p>
            <a:pPr lvl="2"/>
            <a:r>
              <a:rPr lang="en-US" dirty="0"/>
              <a:t>3. oral sex = exposed to blood, sexual fluids and mucous membranes </a:t>
            </a:r>
          </a:p>
          <a:p>
            <a:pPr lvl="1"/>
            <a:r>
              <a:rPr lang="en-US" dirty="0"/>
              <a:t>Contaminated Blood</a:t>
            </a:r>
          </a:p>
          <a:p>
            <a:pPr lvl="2"/>
            <a:r>
              <a:rPr lang="en-US" dirty="0"/>
              <a:t>1. Sharing Needles (IV drug use) </a:t>
            </a:r>
          </a:p>
          <a:p>
            <a:pPr lvl="2"/>
            <a:r>
              <a:rPr lang="en-US" dirty="0"/>
              <a:t>2. Donated Blood </a:t>
            </a:r>
          </a:p>
          <a:p>
            <a:pPr lvl="1"/>
            <a:r>
              <a:rPr lang="en-US" dirty="0"/>
              <a:t>Childbirth</a:t>
            </a:r>
          </a:p>
          <a:p>
            <a:pPr lvl="2"/>
            <a:r>
              <a:rPr lang="en-US" dirty="0"/>
              <a:t>1. During birth </a:t>
            </a:r>
          </a:p>
          <a:p>
            <a:pPr lvl="1"/>
            <a:r>
              <a:rPr lang="en-US" dirty="0"/>
              <a:t>Breastfeeding</a:t>
            </a:r>
          </a:p>
          <a:p>
            <a:pPr lvl="2"/>
            <a:r>
              <a:rPr lang="en-US" dirty="0"/>
              <a:t>1. Small particles get into breast milk </a:t>
            </a:r>
          </a:p>
        </p:txBody>
      </p:sp>
    </p:spTree>
    <p:extLst>
      <p:ext uri="{BB962C8B-B14F-4D97-AF65-F5344CB8AC3E}">
        <p14:creationId xmlns:p14="http://schemas.microsoft.com/office/powerpoint/2010/main" val="56297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F74E-4C5B-2142-B99C-9C74D305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get HIV by: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3CA1-96D5-004F-B2E3-680734E6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Salvia</a:t>
            </a:r>
          </a:p>
          <a:p>
            <a:r>
              <a:rPr lang="en-US" dirty="0"/>
              <a:t>Tears </a:t>
            </a:r>
          </a:p>
          <a:p>
            <a:r>
              <a:rPr lang="en-US" dirty="0"/>
              <a:t>Sweat</a:t>
            </a:r>
          </a:p>
          <a:p>
            <a:r>
              <a:rPr lang="en-US" dirty="0"/>
              <a:t>Urine</a:t>
            </a:r>
          </a:p>
          <a:p>
            <a:r>
              <a:rPr lang="en-US" dirty="0"/>
              <a:t>Feces</a:t>
            </a:r>
          </a:p>
          <a:p>
            <a:r>
              <a:rPr lang="en-US" dirty="0"/>
              <a:t>Hugging someone who is HIV Positive</a:t>
            </a:r>
          </a:p>
          <a:p>
            <a:r>
              <a:rPr lang="en-US" dirty="0"/>
              <a:t>Air/Water</a:t>
            </a:r>
          </a:p>
          <a:p>
            <a:r>
              <a:rPr lang="en-US" dirty="0"/>
              <a:t>Mosquitoes </a:t>
            </a:r>
          </a:p>
        </p:txBody>
      </p:sp>
    </p:spTree>
    <p:extLst>
      <p:ext uri="{BB962C8B-B14F-4D97-AF65-F5344CB8AC3E}">
        <p14:creationId xmlns:p14="http://schemas.microsoft.com/office/powerpoint/2010/main" val="197007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B3F8F7B-57F9-1C4F-A83C-79233BD58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65" y="1143000"/>
            <a:ext cx="8090636" cy="4785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356DD5-5A02-6A4A-B056-5E5EADC4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Viral Load and CD4 Cells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48D84B-1179-5C47-9C17-33020C1CF95E}"/>
              </a:ext>
            </a:extLst>
          </p:cNvPr>
          <p:cNvCxnSpPr/>
          <p:nvPr/>
        </p:nvCxnSpPr>
        <p:spPr>
          <a:xfrm>
            <a:off x="1295400" y="5410200"/>
            <a:ext cx="6553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84F722-E1F7-2941-9AF7-E6520A5D1FA9}"/>
              </a:ext>
            </a:extLst>
          </p:cNvPr>
          <p:cNvSpPr txBox="1"/>
          <p:nvPr/>
        </p:nvSpPr>
        <p:spPr>
          <a:xfrm>
            <a:off x="3581400" y="5486400"/>
            <a:ext cx="1981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38EF64-0F04-1B4A-9096-0A37624B7C18}"/>
              </a:ext>
            </a:extLst>
          </p:cNvPr>
          <p:cNvCxnSpPr>
            <a:cxnSpLocks/>
          </p:cNvCxnSpPr>
          <p:nvPr/>
        </p:nvCxnSpPr>
        <p:spPr>
          <a:xfrm flipV="1">
            <a:off x="1295400" y="1676400"/>
            <a:ext cx="0" cy="3733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62F71C-1697-1044-B92A-695161CF48EF}"/>
              </a:ext>
            </a:extLst>
          </p:cNvPr>
          <p:cNvCxnSpPr>
            <a:cxnSpLocks/>
          </p:cNvCxnSpPr>
          <p:nvPr/>
        </p:nvCxnSpPr>
        <p:spPr>
          <a:xfrm flipV="1">
            <a:off x="7848600" y="1676400"/>
            <a:ext cx="0" cy="3733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515944-61F9-A74F-B9D1-6FD6C0FF31D2}"/>
              </a:ext>
            </a:extLst>
          </p:cNvPr>
          <p:cNvSpPr txBox="1"/>
          <p:nvPr/>
        </p:nvSpPr>
        <p:spPr>
          <a:xfrm rot="5400000">
            <a:off x="7195066" y="3511034"/>
            <a:ext cx="1981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Viral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0D182-89D2-1540-AD48-0A5B51BC1B4D}"/>
              </a:ext>
            </a:extLst>
          </p:cNvPr>
          <p:cNvSpPr txBox="1"/>
          <p:nvPr/>
        </p:nvSpPr>
        <p:spPr>
          <a:xfrm rot="16200000">
            <a:off x="-32265" y="3511034"/>
            <a:ext cx="1981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CD4 Cell Count</a:t>
            </a:r>
          </a:p>
        </p:txBody>
      </p:sp>
    </p:spTree>
    <p:extLst>
      <p:ext uri="{BB962C8B-B14F-4D97-AF65-F5344CB8AC3E}">
        <p14:creationId xmlns:p14="http://schemas.microsoft.com/office/powerpoint/2010/main" val="191214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5EC4AA3-3535-4B90-A1B4-D3547E9F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r>
              <a:rPr lang="en-US" dirty="0"/>
              <a:t>Step 2. </a:t>
            </a:r>
            <a:br>
              <a:rPr lang="en-US" dirty="0"/>
            </a:br>
            <a:r>
              <a:rPr lang="en-US" dirty="0"/>
              <a:t>HIV Infection Process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A129ADF-D837-4095-8507-C85A81A81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First infected cell: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endocervical intraepithelial resting CD4+ T Cell [3] </a:t>
            </a:r>
          </a:p>
          <a:p>
            <a:pPr marL="285750" indent="-285750">
              <a:buFontTx/>
              <a:buChar char="-"/>
            </a:pPr>
            <a:r>
              <a:rPr lang="en-US" dirty="0"/>
              <a:t>Limited founder population of infected cells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There is a key window here where the infection has not spread to the whole body and could be stopped. </a:t>
            </a:r>
          </a:p>
          <a:p>
            <a:pPr marL="285750" indent="-285750">
              <a:buFontTx/>
              <a:buChar char="-"/>
            </a:pPr>
            <a:r>
              <a:rPr lang="en-US" dirty="0"/>
              <a:t>Dendritic cells live in mucous membrane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Pull in molecules and determine if they are a threat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Gp120 sticks to DC-Sign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Break down and display antigen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Move to lymph nodes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Bring intact HIV to lymph nodes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Infectious synapse </a:t>
            </a:r>
          </a:p>
          <a:p>
            <a:pPr marL="1657350" lvl="3" indent="-285750">
              <a:buFontTx/>
              <a:buChar char="-"/>
            </a:pPr>
            <a:r>
              <a:rPr lang="en-US" dirty="0"/>
              <a:t>Hands it off to t-cell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Endocytosed HIV 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Infected dendritic cell  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85CA9456-5163-3544-A5CE-A9968666F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500903"/>
            <a:ext cx="5111750" cy="5397406"/>
          </a:xfrm>
        </p:spPr>
      </p:pic>
    </p:spTree>
    <p:extLst>
      <p:ext uri="{BB962C8B-B14F-4D97-AF65-F5344CB8AC3E}">
        <p14:creationId xmlns:p14="http://schemas.microsoft.com/office/powerpoint/2010/main" val="114934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525ED3-6CEA-B840-84D0-F93FA506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(Part A)</a:t>
            </a:r>
            <a:br>
              <a:rPr lang="en-US" dirty="0"/>
            </a:br>
            <a:r>
              <a:rPr lang="en-US" dirty="0"/>
              <a:t>Hijack T Helper Cell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C2516-2968-A74B-92E8-6DA3628C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CD4 receptor</a:t>
            </a:r>
          </a:p>
          <a:p>
            <a:pPr lvl="1"/>
            <a:r>
              <a:rPr lang="en-US" dirty="0"/>
              <a:t>CCR5 receptor or CXCR4 receptor </a:t>
            </a:r>
          </a:p>
          <a:p>
            <a:r>
              <a:rPr lang="en-US" dirty="0"/>
              <a:t>gp120 protein (attach) + gp41 protein (insert)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Binding to CD4</a:t>
            </a:r>
          </a:p>
          <a:p>
            <a:pPr marL="914400" lvl="1" indent="-514350">
              <a:buAutoNum type="arabicPeriod"/>
            </a:pPr>
            <a:r>
              <a:rPr lang="en-US" dirty="0"/>
              <a:t>Conformational change to CD4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Binding to CCR5 (M-tropic) receptor or CXCR4 (T-tropic) receptor </a:t>
            </a:r>
          </a:p>
          <a:p>
            <a:pPr marL="914400" lvl="1" indent="-514350">
              <a:buAutoNum type="arabicPeriod"/>
            </a:pPr>
            <a:r>
              <a:rPr lang="en-US" dirty="0"/>
              <a:t>Pulls membranes close together</a:t>
            </a:r>
          </a:p>
          <a:p>
            <a:pPr marL="514350" indent="-514350">
              <a:buAutoNum type="arabicPeriod"/>
            </a:pPr>
            <a:r>
              <a:rPr lang="en-US" dirty="0"/>
              <a:t>Further conformational changes – gp41</a:t>
            </a:r>
          </a:p>
          <a:p>
            <a:pPr marL="914400" lvl="1" indent="-514350">
              <a:buAutoNum type="arabicPeriod"/>
            </a:pPr>
            <a:r>
              <a:rPr lang="en-US" dirty="0"/>
              <a:t>Fusion peptides inserted into host cell membrane</a:t>
            </a:r>
          </a:p>
          <a:p>
            <a:pPr marL="514350" indent="-514350">
              <a:buAutoNum type="arabicPeriod"/>
            </a:pPr>
            <a:r>
              <a:rPr lang="en-US" dirty="0"/>
              <a:t>HIV merges with the cell and merges</a:t>
            </a:r>
          </a:p>
          <a:p>
            <a:pPr marL="914400" lvl="1" indent="-514350">
              <a:buAutoNum type="arabicPeriod"/>
            </a:pPr>
            <a:r>
              <a:rPr lang="en-US" dirty="0"/>
              <a:t>HIV capsid releasees</a:t>
            </a:r>
          </a:p>
          <a:p>
            <a:pPr marL="914400" lvl="1" indent="-514350"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9E98B-4EC4-1F4B-A843-3CE18C62257C}"/>
              </a:ext>
            </a:extLst>
          </p:cNvPr>
          <p:cNvSpPr txBox="1"/>
          <p:nvPr/>
        </p:nvSpPr>
        <p:spPr>
          <a:xfrm>
            <a:off x="6305550" y="274638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have a mutation in CCR5, then you are immune (heterozygous mutations – slow progression)</a:t>
            </a:r>
          </a:p>
        </p:txBody>
      </p:sp>
    </p:spTree>
    <p:extLst>
      <p:ext uri="{BB962C8B-B14F-4D97-AF65-F5344CB8AC3E}">
        <p14:creationId xmlns:p14="http://schemas.microsoft.com/office/powerpoint/2010/main" val="124574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DFCD-1A1F-FD43-844E-E2F0648A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(Part B)</a:t>
            </a:r>
            <a:br>
              <a:rPr lang="en-US" dirty="0"/>
            </a:br>
            <a:r>
              <a:rPr lang="en-US" dirty="0"/>
              <a:t>Insertion of Viral DNA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EA20-F8CD-C340-A9C8-41DAD790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Viral RNA</a:t>
            </a:r>
          </a:p>
          <a:p>
            <a:r>
              <a:rPr lang="en-US" dirty="0"/>
              <a:t>Reverse transcriptase</a:t>
            </a:r>
          </a:p>
          <a:p>
            <a:pPr lvl="1"/>
            <a:r>
              <a:rPr lang="en-US" dirty="0"/>
              <a:t>Originally: single strand positive sense RNA </a:t>
            </a:r>
          </a:p>
          <a:p>
            <a:pPr lvl="1"/>
            <a:r>
              <a:rPr lang="en-US" dirty="0"/>
              <a:t>Makes viral DNA (double-stranded) </a:t>
            </a:r>
          </a:p>
          <a:p>
            <a:pPr lvl="2"/>
            <a:r>
              <a:rPr lang="en-US" dirty="0"/>
              <a:t>“retrovirus”: goes backwards </a:t>
            </a:r>
          </a:p>
          <a:p>
            <a:pPr lvl="1"/>
            <a:r>
              <a:rPr lang="en-US" dirty="0"/>
              <a:t>Transcriptase</a:t>
            </a:r>
          </a:p>
          <a:p>
            <a:pPr lvl="2"/>
            <a:r>
              <a:rPr lang="en-US" dirty="0"/>
              <a:t>Makes many mistakes! </a:t>
            </a:r>
          </a:p>
          <a:p>
            <a:pPr lvl="3"/>
            <a:r>
              <a:rPr lang="en-US" dirty="0"/>
              <a:t>Mutate quickly </a:t>
            </a:r>
          </a:p>
          <a:p>
            <a:pPr lvl="1"/>
            <a:r>
              <a:rPr lang="en-US" dirty="0"/>
              <a:t>Integrase</a:t>
            </a:r>
          </a:p>
          <a:p>
            <a:pPr lvl="2"/>
            <a:r>
              <a:rPr lang="en-US" dirty="0"/>
              <a:t>Brings DNA into nucleus</a:t>
            </a:r>
          </a:p>
          <a:p>
            <a:pPr lvl="2"/>
            <a:r>
              <a:rPr lang="en-US" dirty="0"/>
              <a:t>Integrates it into your DNA</a:t>
            </a:r>
          </a:p>
          <a:p>
            <a:pPr lvl="1"/>
            <a:r>
              <a:rPr lang="en-US" dirty="0"/>
              <a:t>DNA transcriptase</a:t>
            </a:r>
          </a:p>
          <a:p>
            <a:pPr lvl="2"/>
            <a:r>
              <a:rPr lang="en-US" dirty="0"/>
              <a:t>Make proteins</a:t>
            </a:r>
          </a:p>
          <a:p>
            <a:pPr lvl="3"/>
            <a:r>
              <a:rPr lang="en-US" dirty="0"/>
              <a:t>Make new envelope proteins for HIV</a:t>
            </a:r>
          </a:p>
          <a:p>
            <a:pPr lvl="2"/>
            <a:r>
              <a:rPr lang="en-US" dirty="0"/>
              <a:t>Viral polyproteins</a:t>
            </a:r>
          </a:p>
          <a:p>
            <a:pPr lvl="3"/>
            <a:r>
              <a:rPr lang="en-US" dirty="0"/>
              <a:t>Brought to surface</a:t>
            </a:r>
          </a:p>
          <a:p>
            <a:pPr lvl="3"/>
            <a:r>
              <a:rPr lang="en-US" dirty="0"/>
              <a:t>New immature HIV </a:t>
            </a:r>
          </a:p>
          <a:p>
            <a:pPr lvl="1"/>
            <a:r>
              <a:rPr lang="en-US" dirty="0"/>
              <a:t>Protease cuts up polyproteins </a:t>
            </a:r>
          </a:p>
          <a:p>
            <a:pPr lvl="1"/>
            <a:r>
              <a:rPr lang="en-US" dirty="0"/>
              <a:t>HIV buds up and branches off to form a new HIV virus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8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06C7B5A-B7B6-BF4B-BB15-AC1A92CC3981}" vid="{46F0A71F-8454-CC43-9FE1-28C673E77B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2028</Words>
  <Application>Microsoft Macintosh PowerPoint</Application>
  <PresentationFormat>On-screen Show (4:3)</PresentationFormat>
  <Paragraphs>365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Black</vt:lpstr>
      <vt:lpstr>Calibri</vt:lpstr>
      <vt:lpstr>Helvetica</vt:lpstr>
      <vt:lpstr>Office Theme</vt:lpstr>
      <vt:lpstr>Mechanisms &amp; Biology behind HIV and Influenza</vt:lpstr>
      <vt:lpstr>Overview</vt:lpstr>
      <vt:lpstr>Progression</vt:lpstr>
      <vt:lpstr>Step 1.  HIV gets into the Body</vt:lpstr>
      <vt:lpstr>Can’t get HIV by: </vt:lpstr>
      <vt:lpstr>Viral Load and CD4 Cells</vt:lpstr>
      <vt:lpstr>Step 2.  HIV Infection Process</vt:lpstr>
      <vt:lpstr>Step 2. (Part A) Hijack T Helper Cell</vt:lpstr>
      <vt:lpstr>Step 2. (Part B) Insertion of Viral DNA</vt:lpstr>
      <vt:lpstr>Step 3.  Disease Progress – Cell Death</vt:lpstr>
      <vt:lpstr>Diagnosis HIV</vt:lpstr>
      <vt:lpstr>Types of HIV</vt:lpstr>
      <vt:lpstr>Treatments</vt:lpstr>
      <vt:lpstr>HAART</vt:lpstr>
      <vt:lpstr>Progressed to AIDS </vt:lpstr>
      <vt:lpstr>HAART Cascade</vt:lpstr>
      <vt:lpstr>Prevent Transmission</vt:lpstr>
      <vt:lpstr>What is a virus? </vt:lpstr>
      <vt:lpstr>Flu (Influenza)</vt:lpstr>
      <vt:lpstr>Influenza Virus </vt:lpstr>
      <vt:lpstr>PowerPoint Presentation</vt:lpstr>
      <vt:lpstr>Families of Influenza</vt:lpstr>
      <vt:lpstr>Two Viruses Attack </vt:lpstr>
      <vt:lpstr>Genetic Change of Virus </vt:lpstr>
      <vt:lpstr>Antiretroviral Drugs</vt:lpstr>
      <vt:lpstr>PowerPoint Presentation</vt:lpstr>
      <vt:lpstr>Videos to Watch</vt:lpstr>
      <vt:lpstr>“Resources for Researchers” by NIH</vt:lpstr>
      <vt:lpstr>Bibliography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Mechanisms &amp; Biology behind HIV and Influenza</dc:title>
  <dc:creator>Emily Rachel Rhodes</dc:creator>
  <cp:lastModifiedBy>Emily Rachel Rhodes</cp:lastModifiedBy>
  <cp:revision>26</cp:revision>
  <dcterms:created xsi:type="dcterms:W3CDTF">2020-09-18T01:21:58Z</dcterms:created>
  <dcterms:modified xsi:type="dcterms:W3CDTF">2020-09-18T18:36:30Z</dcterms:modified>
</cp:coreProperties>
</file>