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0" r:id="rId3"/>
    <p:sldId id="313" r:id="rId4"/>
    <p:sldId id="314" r:id="rId5"/>
    <p:sldId id="316" r:id="rId6"/>
    <p:sldId id="323" r:id="rId7"/>
    <p:sldId id="317" r:id="rId8"/>
    <p:sldId id="324" r:id="rId9"/>
    <p:sldId id="325" r:id="rId10"/>
    <p:sldId id="326" r:id="rId11"/>
    <p:sldId id="328" r:id="rId12"/>
    <p:sldId id="284" r:id="rId13"/>
    <p:sldId id="327" r:id="rId14"/>
    <p:sldId id="331" r:id="rId15"/>
    <p:sldId id="332" r:id="rId16"/>
    <p:sldId id="333" r:id="rId17"/>
    <p:sldId id="287" r:id="rId18"/>
    <p:sldId id="329" r:id="rId19"/>
    <p:sldId id="330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/>
    <p:restoredTop sz="82990"/>
  </p:normalViewPr>
  <p:slideViewPr>
    <p:cSldViewPr>
      <p:cViewPr varScale="1">
        <p:scale>
          <a:sx n="104" d="100"/>
          <a:sy n="104" d="100"/>
        </p:scale>
        <p:origin x="20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C5DA7-6F10-4BFD-95F9-F447180AD0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1CDA25-BFD7-4467-BD58-5EB1DB481A6F}">
      <dgm:prSet/>
      <dgm:spPr/>
      <dgm:t>
        <a:bodyPr/>
        <a:lstStyle/>
        <a:p>
          <a:r>
            <a:rPr lang="en-US" b="1" dirty="0"/>
            <a:t>Carry out affinity maturation simulations with different initial ICM values by changing the Ab, Ag sequences.</a:t>
          </a:r>
        </a:p>
      </dgm:t>
    </dgm:pt>
    <dgm:pt modelId="{29A37DDE-4065-4537-97FA-C7FB8FD43429}" type="parTrans" cxnId="{4D8E5125-CE65-4F2E-A204-7F092D5FEAB4}">
      <dgm:prSet/>
      <dgm:spPr/>
      <dgm:t>
        <a:bodyPr/>
        <a:lstStyle/>
        <a:p>
          <a:endParaRPr lang="en-US"/>
        </a:p>
      </dgm:t>
    </dgm:pt>
    <dgm:pt modelId="{21598110-B37F-49B3-8F4F-C2C5313DEBDC}" type="sibTrans" cxnId="{4D8E5125-CE65-4F2E-A204-7F092D5FEAB4}">
      <dgm:prSet/>
      <dgm:spPr/>
      <dgm:t>
        <a:bodyPr/>
        <a:lstStyle/>
        <a:p>
          <a:endParaRPr lang="en-US"/>
        </a:p>
      </dgm:t>
    </dgm:pt>
    <dgm:pt modelId="{B490CD8B-459C-4797-8A79-9558AB2E8CAA}">
      <dgm:prSet/>
      <dgm:spPr/>
      <dgm:t>
        <a:bodyPr/>
        <a:lstStyle/>
        <a:p>
          <a:r>
            <a:rPr lang="en-US" dirty="0"/>
            <a:t>Status: Ran one simulation. </a:t>
          </a:r>
        </a:p>
      </dgm:t>
    </dgm:pt>
    <dgm:pt modelId="{4407B719-CE5A-48E7-BC65-5B66F7F808CF}" type="parTrans" cxnId="{61D630AB-3ED3-46D7-AB77-A4F02D103DAC}">
      <dgm:prSet/>
      <dgm:spPr/>
      <dgm:t>
        <a:bodyPr/>
        <a:lstStyle/>
        <a:p>
          <a:endParaRPr lang="en-US"/>
        </a:p>
      </dgm:t>
    </dgm:pt>
    <dgm:pt modelId="{14EDB74E-ECC5-4097-B91F-A5C1BF359B14}" type="sibTrans" cxnId="{61D630AB-3ED3-46D7-AB77-A4F02D103DAC}">
      <dgm:prSet/>
      <dgm:spPr/>
      <dgm:t>
        <a:bodyPr/>
        <a:lstStyle/>
        <a:p>
          <a:endParaRPr lang="en-US"/>
        </a:p>
      </dgm:t>
    </dgm:pt>
    <dgm:pt modelId="{CD20628C-7FCC-40B0-967D-6A06CE15411F}">
      <dgm:prSet/>
      <dgm:spPr/>
      <dgm:t>
        <a:bodyPr/>
        <a:lstStyle/>
        <a:p>
          <a:r>
            <a:rPr lang="en-US" dirty="0"/>
            <a:t>Next step: View the data and determine how to do this with other antibodies. </a:t>
          </a:r>
        </a:p>
      </dgm:t>
    </dgm:pt>
    <dgm:pt modelId="{FA2103EE-7C2E-46F4-8AF8-30AB9D31C5BF}" type="parTrans" cxnId="{BE46FF83-DB21-4FFC-9410-3991EF2FC2E7}">
      <dgm:prSet/>
      <dgm:spPr/>
      <dgm:t>
        <a:bodyPr/>
        <a:lstStyle/>
        <a:p>
          <a:endParaRPr lang="en-US"/>
        </a:p>
      </dgm:t>
    </dgm:pt>
    <dgm:pt modelId="{4E6B7955-6422-4597-A268-57FC332028D7}" type="sibTrans" cxnId="{BE46FF83-DB21-4FFC-9410-3991EF2FC2E7}">
      <dgm:prSet/>
      <dgm:spPr/>
      <dgm:t>
        <a:bodyPr/>
        <a:lstStyle/>
        <a:p>
          <a:endParaRPr lang="en-US"/>
        </a:p>
      </dgm:t>
    </dgm:pt>
    <dgm:pt modelId="{DD12F333-4002-4750-9228-38A9C3397395}" type="pres">
      <dgm:prSet presAssocID="{A49C5DA7-6F10-4BFD-95F9-F447180AD098}" presName="root" presStyleCnt="0">
        <dgm:presLayoutVars>
          <dgm:dir/>
          <dgm:resizeHandles val="exact"/>
        </dgm:presLayoutVars>
      </dgm:prSet>
      <dgm:spPr/>
    </dgm:pt>
    <dgm:pt modelId="{41830CF4-08A4-4AC1-A10E-08DBE73530CA}" type="pres">
      <dgm:prSet presAssocID="{3C1CDA25-BFD7-4467-BD58-5EB1DB481A6F}" presName="compNode" presStyleCnt="0"/>
      <dgm:spPr/>
    </dgm:pt>
    <dgm:pt modelId="{8023564A-74E6-44E3-AA81-D32E600C2F9D}" type="pres">
      <dgm:prSet presAssocID="{3C1CDA25-BFD7-4467-BD58-5EB1DB481A6F}" presName="bgRect" presStyleLbl="bgShp" presStyleIdx="0" presStyleCnt="3"/>
      <dgm:spPr/>
    </dgm:pt>
    <dgm:pt modelId="{664CCF08-DF4D-43FE-9D08-16D9304F0EDE}" type="pres">
      <dgm:prSet presAssocID="{3C1CDA25-BFD7-4467-BD58-5EB1DB481A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F42F965-CA84-47C8-97E6-D404C8D1B39A}" type="pres">
      <dgm:prSet presAssocID="{3C1CDA25-BFD7-4467-BD58-5EB1DB481A6F}" presName="spaceRect" presStyleCnt="0"/>
      <dgm:spPr/>
    </dgm:pt>
    <dgm:pt modelId="{15D219B9-B967-4B0B-8D50-CE8980707895}" type="pres">
      <dgm:prSet presAssocID="{3C1CDA25-BFD7-4467-BD58-5EB1DB481A6F}" presName="parTx" presStyleLbl="revTx" presStyleIdx="0" presStyleCnt="3">
        <dgm:presLayoutVars>
          <dgm:chMax val="0"/>
          <dgm:chPref val="0"/>
        </dgm:presLayoutVars>
      </dgm:prSet>
      <dgm:spPr/>
    </dgm:pt>
    <dgm:pt modelId="{B80DB1F9-DCF9-4098-954A-2C0946258BA7}" type="pres">
      <dgm:prSet presAssocID="{21598110-B37F-49B3-8F4F-C2C5313DEBDC}" presName="sibTrans" presStyleCnt="0"/>
      <dgm:spPr/>
    </dgm:pt>
    <dgm:pt modelId="{E8849124-AC0D-4245-8B0C-50ED3F19B925}" type="pres">
      <dgm:prSet presAssocID="{B490CD8B-459C-4797-8A79-9558AB2E8CAA}" presName="compNode" presStyleCnt="0"/>
      <dgm:spPr/>
    </dgm:pt>
    <dgm:pt modelId="{5A91D70B-3596-47AD-BA6F-3FDE0FEDCC7E}" type="pres">
      <dgm:prSet presAssocID="{B490CD8B-459C-4797-8A79-9558AB2E8CAA}" presName="bgRect" presStyleLbl="bgShp" presStyleIdx="1" presStyleCnt="3"/>
      <dgm:spPr/>
    </dgm:pt>
    <dgm:pt modelId="{E88949E4-E4FB-4BEA-9D54-60EC505ED708}" type="pres">
      <dgm:prSet presAssocID="{B490CD8B-459C-4797-8A79-9558AB2E8C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F2469A-BCD6-4C1B-9EA3-39E843874291}" type="pres">
      <dgm:prSet presAssocID="{B490CD8B-459C-4797-8A79-9558AB2E8CAA}" presName="spaceRect" presStyleCnt="0"/>
      <dgm:spPr/>
    </dgm:pt>
    <dgm:pt modelId="{F25E6146-0C64-47FF-87B2-EE262231239F}" type="pres">
      <dgm:prSet presAssocID="{B490CD8B-459C-4797-8A79-9558AB2E8CAA}" presName="parTx" presStyleLbl="revTx" presStyleIdx="1" presStyleCnt="3">
        <dgm:presLayoutVars>
          <dgm:chMax val="0"/>
          <dgm:chPref val="0"/>
        </dgm:presLayoutVars>
      </dgm:prSet>
      <dgm:spPr/>
    </dgm:pt>
    <dgm:pt modelId="{947DAF84-EF2A-4158-B02E-A531A66F85E6}" type="pres">
      <dgm:prSet presAssocID="{14EDB74E-ECC5-4097-B91F-A5C1BF359B14}" presName="sibTrans" presStyleCnt="0"/>
      <dgm:spPr/>
    </dgm:pt>
    <dgm:pt modelId="{1A30AB6B-08D4-4409-9149-0F93D8314761}" type="pres">
      <dgm:prSet presAssocID="{CD20628C-7FCC-40B0-967D-6A06CE15411F}" presName="compNode" presStyleCnt="0"/>
      <dgm:spPr/>
    </dgm:pt>
    <dgm:pt modelId="{375E5B5D-747D-430B-85A3-400D3238422A}" type="pres">
      <dgm:prSet presAssocID="{CD20628C-7FCC-40B0-967D-6A06CE15411F}" presName="bgRect" presStyleLbl="bgShp" presStyleIdx="2" presStyleCnt="3"/>
      <dgm:spPr/>
    </dgm:pt>
    <dgm:pt modelId="{74AEB665-C608-4678-8997-71ADF129ED06}" type="pres">
      <dgm:prSet presAssocID="{CD20628C-7FCC-40B0-967D-6A06CE1541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873FFEF9-4506-4525-BA90-B2513609D2C1}" type="pres">
      <dgm:prSet presAssocID="{CD20628C-7FCC-40B0-967D-6A06CE15411F}" presName="spaceRect" presStyleCnt="0"/>
      <dgm:spPr/>
    </dgm:pt>
    <dgm:pt modelId="{A9AD32EC-BB1C-44EB-B21C-93B4394DD5C8}" type="pres">
      <dgm:prSet presAssocID="{CD20628C-7FCC-40B0-967D-6A06CE1541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8E5125-CE65-4F2E-A204-7F092D5FEAB4}" srcId="{A49C5DA7-6F10-4BFD-95F9-F447180AD098}" destId="{3C1CDA25-BFD7-4467-BD58-5EB1DB481A6F}" srcOrd="0" destOrd="0" parTransId="{29A37DDE-4065-4537-97FA-C7FB8FD43429}" sibTransId="{21598110-B37F-49B3-8F4F-C2C5313DEBDC}"/>
    <dgm:cxn modelId="{F0D0D041-1E0A-46DA-A58D-66F9CDF099AF}" type="presOf" srcId="{A49C5DA7-6F10-4BFD-95F9-F447180AD098}" destId="{DD12F333-4002-4750-9228-38A9C3397395}" srcOrd="0" destOrd="0" presId="urn:microsoft.com/office/officeart/2018/2/layout/IconVerticalSolidList"/>
    <dgm:cxn modelId="{D26D3255-6C71-47B8-B328-1216F4888F9C}" type="presOf" srcId="{B490CD8B-459C-4797-8A79-9558AB2E8CAA}" destId="{F25E6146-0C64-47FF-87B2-EE262231239F}" srcOrd="0" destOrd="0" presId="urn:microsoft.com/office/officeart/2018/2/layout/IconVerticalSolidList"/>
    <dgm:cxn modelId="{97F4E879-290D-43B2-8362-9FB091584DC4}" type="presOf" srcId="{3C1CDA25-BFD7-4467-BD58-5EB1DB481A6F}" destId="{15D219B9-B967-4B0B-8D50-CE8980707895}" srcOrd="0" destOrd="0" presId="urn:microsoft.com/office/officeart/2018/2/layout/IconVerticalSolidList"/>
    <dgm:cxn modelId="{BE46FF83-DB21-4FFC-9410-3991EF2FC2E7}" srcId="{A49C5DA7-6F10-4BFD-95F9-F447180AD098}" destId="{CD20628C-7FCC-40B0-967D-6A06CE15411F}" srcOrd="2" destOrd="0" parTransId="{FA2103EE-7C2E-46F4-8AF8-30AB9D31C5BF}" sibTransId="{4E6B7955-6422-4597-A268-57FC332028D7}"/>
    <dgm:cxn modelId="{61D630AB-3ED3-46D7-AB77-A4F02D103DAC}" srcId="{A49C5DA7-6F10-4BFD-95F9-F447180AD098}" destId="{B490CD8B-459C-4797-8A79-9558AB2E8CAA}" srcOrd="1" destOrd="0" parTransId="{4407B719-CE5A-48E7-BC65-5B66F7F808CF}" sibTransId="{14EDB74E-ECC5-4097-B91F-A5C1BF359B14}"/>
    <dgm:cxn modelId="{1620A3E5-C8D4-4A4F-965F-B1F2FAAFF787}" type="presOf" srcId="{CD20628C-7FCC-40B0-967D-6A06CE15411F}" destId="{A9AD32EC-BB1C-44EB-B21C-93B4394DD5C8}" srcOrd="0" destOrd="0" presId="urn:microsoft.com/office/officeart/2018/2/layout/IconVerticalSolidList"/>
    <dgm:cxn modelId="{B13B48B4-BE61-4373-85F1-944531626969}" type="presParOf" srcId="{DD12F333-4002-4750-9228-38A9C3397395}" destId="{41830CF4-08A4-4AC1-A10E-08DBE73530CA}" srcOrd="0" destOrd="0" presId="urn:microsoft.com/office/officeart/2018/2/layout/IconVerticalSolidList"/>
    <dgm:cxn modelId="{E4BAB8AB-FE7E-47CB-8392-74B427416430}" type="presParOf" srcId="{41830CF4-08A4-4AC1-A10E-08DBE73530CA}" destId="{8023564A-74E6-44E3-AA81-D32E600C2F9D}" srcOrd="0" destOrd="0" presId="urn:microsoft.com/office/officeart/2018/2/layout/IconVerticalSolidList"/>
    <dgm:cxn modelId="{995AC8EB-8F7F-41E2-AE56-66348646A02E}" type="presParOf" srcId="{41830CF4-08A4-4AC1-A10E-08DBE73530CA}" destId="{664CCF08-DF4D-43FE-9D08-16D9304F0EDE}" srcOrd="1" destOrd="0" presId="urn:microsoft.com/office/officeart/2018/2/layout/IconVerticalSolidList"/>
    <dgm:cxn modelId="{04BB0709-C171-4D83-85B4-1C9218989688}" type="presParOf" srcId="{41830CF4-08A4-4AC1-A10E-08DBE73530CA}" destId="{AF42F965-CA84-47C8-97E6-D404C8D1B39A}" srcOrd="2" destOrd="0" presId="urn:microsoft.com/office/officeart/2018/2/layout/IconVerticalSolidList"/>
    <dgm:cxn modelId="{207251DE-1EE5-44AF-9178-F16422272486}" type="presParOf" srcId="{41830CF4-08A4-4AC1-A10E-08DBE73530CA}" destId="{15D219B9-B967-4B0B-8D50-CE8980707895}" srcOrd="3" destOrd="0" presId="urn:microsoft.com/office/officeart/2018/2/layout/IconVerticalSolidList"/>
    <dgm:cxn modelId="{44830A3C-F0EB-46BF-8965-3BCA9B810F82}" type="presParOf" srcId="{DD12F333-4002-4750-9228-38A9C3397395}" destId="{B80DB1F9-DCF9-4098-954A-2C0946258BA7}" srcOrd="1" destOrd="0" presId="urn:microsoft.com/office/officeart/2018/2/layout/IconVerticalSolidList"/>
    <dgm:cxn modelId="{42BED619-0E92-423C-A199-440EC86E7114}" type="presParOf" srcId="{DD12F333-4002-4750-9228-38A9C3397395}" destId="{E8849124-AC0D-4245-8B0C-50ED3F19B925}" srcOrd="2" destOrd="0" presId="urn:microsoft.com/office/officeart/2018/2/layout/IconVerticalSolidList"/>
    <dgm:cxn modelId="{4BFD2240-C5E6-41D6-95D2-B356F3287FEB}" type="presParOf" srcId="{E8849124-AC0D-4245-8B0C-50ED3F19B925}" destId="{5A91D70B-3596-47AD-BA6F-3FDE0FEDCC7E}" srcOrd="0" destOrd="0" presId="urn:microsoft.com/office/officeart/2018/2/layout/IconVerticalSolidList"/>
    <dgm:cxn modelId="{F1DAC2F4-80C6-4D82-B1F3-0026993A4F3F}" type="presParOf" srcId="{E8849124-AC0D-4245-8B0C-50ED3F19B925}" destId="{E88949E4-E4FB-4BEA-9D54-60EC505ED708}" srcOrd="1" destOrd="0" presId="urn:microsoft.com/office/officeart/2018/2/layout/IconVerticalSolidList"/>
    <dgm:cxn modelId="{EE3CA1C7-458F-46CB-BB7C-CFCBE6BF5474}" type="presParOf" srcId="{E8849124-AC0D-4245-8B0C-50ED3F19B925}" destId="{0AF2469A-BCD6-4C1B-9EA3-39E843874291}" srcOrd="2" destOrd="0" presId="urn:microsoft.com/office/officeart/2018/2/layout/IconVerticalSolidList"/>
    <dgm:cxn modelId="{3745246B-7B8D-4227-BDE3-6A705A904035}" type="presParOf" srcId="{E8849124-AC0D-4245-8B0C-50ED3F19B925}" destId="{F25E6146-0C64-47FF-87B2-EE262231239F}" srcOrd="3" destOrd="0" presId="urn:microsoft.com/office/officeart/2018/2/layout/IconVerticalSolidList"/>
    <dgm:cxn modelId="{522119DF-F808-4990-8400-FEB632980B10}" type="presParOf" srcId="{DD12F333-4002-4750-9228-38A9C3397395}" destId="{947DAF84-EF2A-4158-B02E-A531A66F85E6}" srcOrd="3" destOrd="0" presId="urn:microsoft.com/office/officeart/2018/2/layout/IconVerticalSolidList"/>
    <dgm:cxn modelId="{2F207E57-876A-493F-BBE4-03B39B44B00E}" type="presParOf" srcId="{DD12F333-4002-4750-9228-38A9C3397395}" destId="{1A30AB6B-08D4-4409-9149-0F93D8314761}" srcOrd="4" destOrd="0" presId="urn:microsoft.com/office/officeart/2018/2/layout/IconVerticalSolidList"/>
    <dgm:cxn modelId="{1F3D21D1-81CD-4F59-8F93-A965C92677C6}" type="presParOf" srcId="{1A30AB6B-08D4-4409-9149-0F93D8314761}" destId="{375E5B5D-747D-430B-85A3-400D3238422A}" srcOrd="0" destOrd="0" presId="urn:microsoft.com/office/officeart/2018/2/layout/IconVerticalSolidList"/>
    <dgm:cxn modelId="{8FAC8FF4-C020-4138-B270-9AE4554DE0C8}" type="presParOf" srcId="{1A30AB6B-08D4-4409-9149-0F93D8314761}" destId="{74AEB665-C608-4678-8997-71ADF129ED06}" srcOrd="1" destOrd="0" presId="urn:microsoft.com/office/officeart/2018/2/layout/IconVerticalSolidList"/>
    <dgm:cxn modelId="{594D2EA9-D9F1-4FFB-9640-C04B8C6300FA}" type="presParOf" srcId="{1A30AB6B-08D4-4409-9149-0F93D8314761}" destId="{873FFEF9-4506-4525-BA90-B2513609D2C1}" srcOrd="2" destOrd="0" presId="urn:microsoft.com/office/officeart/2018/2/layout/IconVerticalSolidList"/>
    <dgm:cxn modelId="{323C0B86-880C-47E7-B6A2-4174F6D9C0D7}" type="presParOf" srcId="{1A30AB6B-08D4-4409-9149-0F93D8314761}" destId="{A9AD32EC-BB1C-44EB-B21C-93B4394DD5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3564A-74E6-44E3-AA81-D32E600C2F9D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CCF08-DF4D-43FE-9D08-16D9304F0EDE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219B9-B967-4B0B-8D50-CE8980707895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Carry out affinity maturation simulations with different initial ICM values by changing the Ab, Ag sequences.</a:t>
          </a:r>
        </a:p>
      </dsp:txBody>
      <dsp:txXfrm>
        <a:off x="1493203" y="552"/>
        <a:ext cx="6736396" cy="1292816"/>
      </dsp:txXfrm>
    </dsp:sp>
    <dsp:sp modelId="{5A91D70B-3596-47AD-BA6F-3FDE0FEDCC7E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949E4-E4FB-4BEA-9D54-60EC505ED708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E6146-0C64-47FF-87B2-EE262231239F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Status: Ran one simulation. </a:t>
          </a:r>
        </a:p>
      </dsp:txBody>
      <dsp:txXfrm>
        <a:off x="1493203" y="1616573"/>
        <a:ext cx="6736396" cy="1292816"/>
      </dsp:txXfrm>
    </dsp:sp>
    <dsp:sp modelId="{375E5B5D-747D-430B-85A3-400D3238422A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EB665-C608-4678-8997-71ADF129ED06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D32EC-BB1C-44EB-B21C-93B4394DD5C8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Next step: View the data and determine how to do this with other antibodies. </a:t>
          </a:r>
        </a:p>
      </dsp:txBody>
      <dsp:txXfrm>
        <a:off x="1493203" y="3232593"/>
        <a:ext cx="673639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strand RNA and single strand DNA</a:t>
            </a:r>
          </a:p>
          <a:p>
            <a:pPr lvl="1"/>
            <a:r>
              <a:rPr lang="en-US" dirty="0"/>
              <a:t>Just a package of molecules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26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Genetic material </a:t>
            </a:r>
          </a:p>
          <a:p>
            <a:pPr lvl="1"/>
            <a:r>
              <a:rPr lang="en-US" dirty="0"/>
              <a:t>Hijack ribosomes to replicate themselves</a:t>
            </a:r>
          </a:p>
          <a:p>
            <a:pPr lvl="2"/>
            <a:r>
              <a:rPr lang="en-US" dirty="0"/>
              <a:t>Make proteins – kill native proteins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1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Exit cell </a:t>
            </a:r>
          </a:p>
          <a:p>
            <a:pPr lvl="2"/>
            <a:r>
              <a:rPr lang="en-US" dirty="0"/>
              <a:t>Lyse cell or bud off of cell (Lytic) </a:t>
            </a:r>
          </a:p>
          <a:p>
            <a:pPr lvl="3"/>
            <a:r>
              <a:rPr lang="en-US" dirty="0"/>
              <a:t>Release a bunch of viruses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0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(human immunodeficiency virus) is a virus that attacks cells that help the body fight infection, making a person more vulnerable to other infections and diseases.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repeats – still trying to figure out what they all 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2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2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– add germline part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26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Group Meeting</a:t>
            </a:r>
          </a:p>
          <a:p>
            <a:r>
              <a:rPr lang="en-US" dirty="0"/>
              <a:t>October 23</a:t>
            </a:r>
            <a:r>
              <a:rPr lang="en-US" baseline="30000" dirty="0"/>
              <a:t>rd</a:t>
            </a:r>
            <a:r>
              <a:rPr lang="en-US" dirty="0"/>
              <a:t>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2A95-0CDB-0C40-9144-F491EA7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other words... </a:t>
            </a:r>
          </a:p>
        </p:txBody>
      </p:sp>
      <p:sp>
        <p:nvSpPr>
          <p:cNvPr id="4" name="Cloud 26">
            <a:extLst>
              <a:ext uri="{FF2B5EF4-FFF2-40B4-BE49-F238E27FC236}">
                <a16:creationId xmlns:a16="http://schemas.microsoft.com/office/drawing/2014/main" id="{1F108D79-7080-9345-8FC6-E8E245C1F57B}"/>
              </a:ext>
            </a:extLst>
          </p:cNvPr>
          <p:cNvSpPr/>
          <p:nvPr/>
        </p:nvSpPr>
        <p:spPr>
          <a:xfrm>
            <a:off x="1223613" y="3187414"/>
            <a:ext cx="956669" cy="784215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7987 w 43256"/>
              <a:gd name="connsiteY8" fmla="*/ 31706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7987 w 43256"/>
              <a:gd name="connsiteY8" fmla="*/ 31706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7987 w 43256"/>
              <a:gd name="connsiteY8" fmla="*/ 31706 h 43219"/>
              <a:gd name="connsiteX9" fmla="*/ 37416 w 43256"/>
              <a:gd name="connsiteY9" fmla="*/ 26138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876"/>
              <a:gd name="connsiteY0" fmla="*/ 14229 h 43219"/>
              <a:gd name="connsiteX1" fmla="*/ 5659 w 43876"/>
              <a:gd name="connsiteY1" fmla="*/ 6766 h 43219"/>
              <a:gd name="connsiteX2" fmla="*/ 14041 w 43876"/>
              <a:gd name="connsiteY2" fmla="*/ 5061 h 43219"/>
              <a:gd name="connsiteX3" fmla="*/ 22492 w 43876"/>
              <a:gd name="connsiteY3" fmla="*/ 3291 h 43219"/>
              <a:gd name="connsiteX4" fmla="*/ 25785 w 43876"/>
              <a:gd name="connsiteY4" fmla="*/ 59 h 43219"/>
              <a:gd name="connsiteX5" fmla="*/ 29869 w 43876"/>
              <a:gd name="connsiteY5" fmla="*/ 2340 h 43219"/>
              <a:gd name="connsiteX6" fmla="*/ 35499 w 43876"/>
              <a:gd name="connsiteY6" fmla="*/ 549 h 43219"/>
              <a:gd name="connsiteX7" fmla="*/ 38354 w 43876"/>
              <a:gd name="connsiteY7" fmla="*/ 5435 h 43219"/>
              <a:gd name="connsiteX8" fmla="*/ 42018 w 43876"/>
              <a:gd name="connsiteY8" fmla="*/ 10177 h 43219"/>
              <a:gd name="connsiteX9" fmla="*/ 41854 w 43876"/>
              <a:gd name="connsiteY9" fmla="*/ 15319 h 43219"/>
              <a:gd name="connsiteX10" fmla="*/ 43052 w 43876"/>
              <a:gd name="connsiteY10" fmla="*/ 23181 h 43219"/>
              <a:gd name="connsiteX11" fmla="*/ 37440 w 43876"/>
              <a:gd name="connsiteY11" fmla="*/ 30063 h 43219"/>
              <a:gd name="connsiteX12" fmla="*/ 35431 w 43876"/>
              <a:gd name="connsiteY12" fmla="*/ 35960 h 43219"/>
              <a:gd name="connsiteX13" fmla="*/ 28591 w 43876"/>
              <a:gd name="connsiteY13" fmla="*/ 36674 h 43219"/>
              <a:gd name="connsiteX14" fmla="*/ 23703 w 43876"/>
              <a:gd name="connsiteY14" fmla="*/ 42965 h 43219"/>
              <a:gd name="connsiteX15" fmla="*/ 16516 w 43876"/>
              <a:gd name="connsiteY15" fmla="*/ 39125 h 43219"/>
              <a:gd name="connsiteX16" fmla="*/ 5840 w 43876"/>
              <a:gd name="connsiteY16" fmla="*/ 35331 h 43219"/>
              <a:gd name="connsiteX17" fmla="*/ 1146 w 43876"/>
              <a:gd name="connsiteY17" fmla="*/ 31109 h 43219"/>
              <a:gd name="connsiteX18" fmla="*/ 2149 w 43876"/>
              <a:gd name="connsiteY18" fmla="*/ 25410 h 43219"/>
              <a:gd name="connsiteX19" fmla="*/ 31 w 43876"/>
              <a:gd name="connsiteY19" fmla="*/ 19563 h 43219"/>
              <a:gd name="connsiteX20" fmla="*/ 3899 w 43876"/>
              <a:gd name="connsiteY20" fmla="*/ 14366 h 43219"/>
              <a:gd name="connsiteX21" fmla="*/ 3936 w 43876"/>
              <a:gd name="connsiteY21" fmla="*/ 14229 h 43219"/>
              <a:gd name="connsiteX0" fmla="*/ 1950 w 43876"/>
              <a:gd name="connsiteY0" fmla="*/ 25189 h 43219"/>
              <a:gd name="connsiteX1" fmla="*/ 2196 w 43876"/>
              <a:gd name="connsiteY1" fmla="*/ 25239 h 43219"/>
              <a:gd name="connsiteX2" fmla="*/ 6964 w 43876"/>
              <a:gd name="connsiteY2" fmla="*/ 34758 h 43219"/>
              <a:gd name="connsiteX3" fmla="*/ 5856 w 43876"/>
              <a:gd name="connsiteY3" fmla="*/ 35139 h 43219"/>
              <a:gd name="connsiteX4" fmla="*/ 16514 w 43876"/>
              <a:gd name="connsiteY4" fmla="*/ 38949 h 43219"/>
              <a:gd name="connsiteX5" fmla="*/ 15846 w 43876"/>
              <a:gd name="connsiteY5" fmla="*/ 37209 h 43219"/>
              <a:gd name="connsiteX6" fmla="*/ 28863 w 43876"/>
              <a:gd name="connsiteY6" fmla="*/ 34610 h 43219"/>
              <a:gd name="connsiteX7" fmla="*/ 28596 w 43876"/>
              <a:gd name="connsiteY7" fmla="*/ 36519 h 43219"/>
              <a:gd name="connsiteX8" fmla="*/ 37987 w 43876"/>
              <a:gd name="connsiteY8" fmla="*/ 31706 h 43219"/>
              <a:gd name="connsiteX9" fmla="*/ 43876 w 43876"/>
              <a:gd name="connsiteY9" fmla="*/ 39086 h 43219"/>
              <a:gd name="connsiteX10" fmla="*/ 41834 w 43876"/>
              <a:gd name="connsiteY10" fmla="*/ 15213 h 43219"/>
              <a:gd name="connsiteX11" fmla="*/ 40386 w 43876"/>
              <a:gd name="connsiteY11" fmla="*/ 17889 h 43219"/>
              <a:gd name="connsiteX12" fmla="*/ 38360 w 43876"/>
              <a:gd name="connsiteY12" fmla="*/ 5285 h 43219"/>
              <a:gd name="connsiteX13" fmla="*/ 38436 w 43876"/>
              <a:gd name="connsiteY13" fmla="*/ 6549 h 43219"/>
              <a:gd name="connsiteX14" fmla="*/ 29114 w 43876"/>
              <a:gd name="connsiteY14" fmla="*/ 3811 h 43219"/>
              <a:gd name="connsiteX15" fmla="*/ 29856 w 43876"/>
              <a:gd name="connsiteY15" fmla="*/ 2199 h 43219"/>
              <a:gd name="connsiteX16" fmla="*/ 22177 w 43876"/>
              <a:gd name="connsiteY16" fmla="*/ 4579 h 43219"/>
              <a:gd name="connsiteX17" fmla="*/ 22536 w 43876"/>
              <a:gd name="connsiteY17" fmla="*/ 3189 h 43219"/>
              <a:gd name="connsiteX18" fmla="*/ 14036 w 43876"/>
              <a:gd name="connsiteY18" fmla="*/ 5051 h 43219"/>
              <a:gd name="connsiteX19" fmla="*/ 15336 w 43876"/>
              <a:gd name="connsiteY19" fmla="*/ 6399 h 43219"/>
              <a:gd name="connsiteX20" fmla="*/ 4163 w 43876"/>
              <a:gd name="connsiteY20" fmla="*/ 15648 h 43219"/>
              <a:gd name="connsiteX21" fmla="*/ 3936 w 4387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38360 w 43256"/>
              <a:gd name="connsiteY10" fmla="*/ 5285 h 43219"/>
              <a:gd name="connsiteX11" fmla="*/ 38436 w 43256"/>
              <a:gd name="connsiteY11" fmla="*/ 654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29114 w 43256"/>
              <a:gd name="connsiteY10" fmla="*/ 3811 h 43219"/>
              <a:gd name="connsiteX11" fmla="*/ 29856 w 43256"/>
              <a:gd name="connsiteY11" fmla="*/ 2199 h 43219"/>
              <a:gd name="connsiteX12" fmla="*/ 22177 w 43256"/>
              <a:gd name="connsiteY12" fmla="*/ 4579 h 43219"/>
              <a:gd name="connsiteX13" fmla="*/ 22536 w 43256"/>
              <a:gd name="connsiteY13" fmla="*/ 3189 h 43219"/>
              <a:gd name="connsiteX14" fmla="*/ 14036 w 43256"/>
              <a:gd name="connsiteY14" fmla="*/ 5051 h 43219"/>
              <a:gd name="connsiteX15" fmla="*/ 15336 w 43256"/>
              <a:gd name="connsiteY15" fmla="*/ 6399 h 43219"/>
              <a:gd name="connsiteX16" fmla="*/ 4163 w 43256"/>
              <a:gd name="connsiteY16" fmla="*/ 15648 h 43219"/>
              <a:gd name="connsiteX17" fmla="*/ 3936 w 43256"/>
              <a:gd name="connsiteY17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29114 w 43256"/>
              <a:gd name="connsiteY8" fmla="*/ 3811 h 43219"/>
              <a:gd name="connsiteX9" fmla="*/ 29856 w 43256"/>
              <a:gd name="connsiteY9" fmla="*/ 2199 h 43219"/>
              <a:gd name="connsiteX10" fmla="*/ 22177 w 43256"/>
              <a:gd name="connsiteY10" fmla="*/ 4579 h 43219"/>
              <a:gd name="connsiteX11" fmla="*/ 22536 w 43256"/>
              <a:gd name="connsiteY11" fmla="*/ 3189 h 43219"/>
              <a:gd name="connsiteX12" fmla="*/ 14036 w 43256"/>
              <a:gd name="connsiteY12" fmla="*/ 5051 h 43219"/>
              <a:gd name="connsiteX13" fmla="*/ 15336 w 43256"/>
              <a:gd name="connsiteY13" fmla="*/ 6399 h 43219"/>
              <a:gd name="connsiteX14" fmla="*/ 4163 w 43256"/>
              <a:gd name="connsiteY14" fmla="*/ 15648 h 43219"/>
              <a:gd name="connsiteX15" fmla="*/ 3936 w 43256"/>
              <a:gd name="connsiteY15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9114 w 43256"/>
              <a:gd name="connsiteY6" fmla="*/ 3811 h 43219"/>
              <a:gd name="connsiteX7" fmla="*/ 29856 w 43256"/>
              <a:gd name="connsiteY7" fmla="*/ 2199 h 43219"/>
              <a:gd name="connsiteX8" fmla="*/ 22177 w 43256"/>
              <a:gd name="connsiteY8" fmla="*/ 4579 h 43219"/>
              <a:gd name="connsiteX9" fmla="*/ 22536 w 43256"/>
              <a:gd name="connsiteY9" fmla="*/ 3189 h 43219"/>
              <a:gd name="connsiteX10" fmla="*/ 14036 w 43256"/>
              <a:gd name="connsiteY10" fmla="*/ 5051 h 43219"/>
              <a:gd name="connsiteX11" fmla="*/ 15336 w 43256"/>
              <a:gd name="connsiteY11" fmla="*/ 6399 h 43219"/>
              <a:gd name="connsiteX12" fmla="*/ 4163 w 43256"/>
              <a:gd name="connsiteY12" fmla="*/ 15648 h 43219"/>
              <a:gd name="connsiteX13" fmla="*/ 3936 w 43256"/>
              <a:gd name="connsiteY13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29114 w 43256"/>
              <a:gd name="connsiteY4" fmla="*/ 3811 h 43219"/>
              <a:gd name="connsiteX5" fmla="*/ 29856 w 43256"/>
              <a:gd name="connsiteY5" fmla="*/ 2199 h 43219"/>
              <a:gd name="connsiteX6" fmla="*/ 22177 w 43256"/>
              <a:gd name="connsiteY6" fmla="*/ 4579 h 43219"/>
              <a:gd name="connsiteX7" fmla="*/ 22536 w 43256"/>
              <a:gd name="connsiteY7" fmla="*/ 3189 h 43219"/>
              <a:gd name="connsiteX8" fmla="*/ 14036 w 43256"/>
              <a:gd name="connsiteY8" fmla="*/ 5051 h 43219"/>
              <a:gd name="connsiteX9" fmla="*/ 15336 w 43256"/>
              <a:gd name="connsiteY9" fmla="*/ 6399 h 43219"/>
              <a:gd name="connsiteX10" fmla="*/ 4163 w 43256"/>
              <a:gd name="connsiteY10" fmla="*/ 15648 h 43219"/>
              <a:gd name="connsiteX11" fmla="*/ 3936 w 43256"/>
              <a:gd name="connsiteY1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29114 w 43256"/>
              <a:gd name="connsiteY2" fmla="*/ 3811 h 43219"/>
              <a:gd name="connsiteX3" fmla="*/ 29856 w 43256"/>
              <a:gd name="connsiteY3" fmla="*/ 2199 h 43219"/>
              <a:gd name="connsiteX4" fmla="*/ 22177 w 43256"/>
              <a:gd name="connsiteY4" fmla="*/ 4579 h 43219"/>
              <a:gd name="connsiteX5" fmla="*/ 22536 w 43256"/>
              <a:gd name="connsiteY5" fmla="*/ 3189 h 43219"/>
              <a:gd name="connsiteX6" fmla="*/ 14036 w 43256"/>
              <a:gd name="connsiteY6" fmla="*/ 5051 h 43219"/>
              <a:gd name="connsiteX7" fmla="*/ 15336 w 43256"/>
              <a:gd name="connsiteY7" fmla="*/ 6399 h 43219"/>
              <a:gd name="connsiteX8" fmla="*/ 4163 w 43256"/>
              <a:gd name="connsiteY8" fmla="*/ 15648 h 43219"/>
              <a:gd name="connsiteX9" fmla="*/ 3936 w 43256"/>
              <a:gd name="connsiteY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29114 w 43256"/>
              <a:gd name="connsiteY2" fmla="*/ 3811 h 43219"/>
              <a:gd name="connsiteX3" fmla="*/ 29856 w 43256"/>
              <a:gd name="connsiteY3" fmla="*/ 2199 h 43219"/>
              <a:gd name="connsiteX4" fmla="*/ 22177 w 43256"/>
              <a:gd name="connsiteY4" fmla="*/ 4579 h 43219"/>
              <a:gd name="connsiteX5" fmla="*/ 22536 w 43256"/>
              <a:gd name="connsiteY5" fmla="*/ 3189 h 43219"/>
              <a:gd name="connsiteX6" fmla="*/ 14036 w 43256"/>
              <a:gd name="connsiteY6" fmla="*/ 5051 h 43219"/>
              <a:gd name="connsiteX7" fmla="*/ 15336 w 43256"/>
              <a:gd name="connsiteY7" fmla="*/ 639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29114 w 43256"/>
              <a:gd name="connsiteY2" fmla="*/ 3811 h 43219"/>
              <a:gd name="connsiteX3" fmla="*/ 29856 w 43256"/>
              <a:gd name="connsiteY3" fmla="*/ 2199 h 43219"/>
              <a:gd name="connsiteX4" fmla="*/ 22177 w 43256"/>
              <a:gd name="connsiteY4" fmla="*/ 4579 h 43219"/>
              <a:gd name="connsiteX5" fmla="*/ 22536 w 43256"/>
              <a:gd name="connsiteY5" fmla="*/ 318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29114 w 43256"/>
              <a:gd name="connsiteY2" fmla="*/ 3811 h 43219"/>
              <a:gd name="connsiteX3" fmla="*/ 29856 w 43256"/>
              <a:gd name="connsiteY3" fmla="*/ 219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3219" fill="none" extrusionOk="0">
                <a:moveTo>
                  <a:pt x="1950" y="25189"/>
                </a:moveTo>
                <a:cubicBezTo>
                  <a:pt x="1066" y="25283"/>
                  <a:pt x="2961" y="25852"/>
                  <a:pt x="2196" y="2523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E4E2DF-769D-8942-9A7D-AAB42A40730F}"/>
              </a:ext>
            </a:extLst>
          </p:cNvPr>
          <p:cNvGrpSpPr/>
          <p:nvPr/>
        </p:nvGrpSpPr>
        <p:grpSpPr>
          <a:xfrm>
            <a:off x="3962400" y="3019509"/>
            <a:ext cx="1439692" cy="1323891"/>
            <a:chOff x="3962400" y="2750762"/>
            <a:chExt cx="1439692" cy="13238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1E1692-BC62-6744-AEC2-BEE9EA9F231A}"/>
                </a:ext>
              </a:extLst>
            </p:cNvPr>
            <p:cNvGrpSpPr/>
            <p:nvPr/>
          </p:nvGrpSpPr>
          <p:grpSpPr>
            <a:xfrm>
              <a:off x="4959730" y="2750762"/>
              <a:ext cx="442362" cy="396725"/>
              <a:chOff x="5725402" y="3706841"/>
              <a:chExt cx="956669" cy="641678"/>
            </a:xfrm>
          </p:grpSpPr>
          <p:sp>
            <p:nvSpPr>
              <p:cNvPr id="13" name="Cloud 26">
                <a:extLst>
                  <a:ext uri="{FF2B5EF4-FFF2-40B4-BE49-F238E27FC236}">
                    <a16:creationId xmlns:a16="http://schemas.microsoft.com/office/drawing/2014/main" id="{73064429-67BC-D34D-8FBB-AE6C2B04D84E}"/>
                  </a:ext>
                </a:extLst>
              </p:cNvPr>
              <p:cNvSpPr/>
              <p:nvPr/>
            </p:nvSpPr>
            <p:spPr>
              <a:xfrm rot="21438934">
                <a:off x="5725402" y="3822491"/>
                <a:ext cx="956669" cy="526028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6138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876"/>
                  <a:gd name="connsiteY0" fmla="*/ 14229 h 43219"/>
                  <a:gd name="connsiteX1" fmla="*/ 5659 w 43876"/>
                  <a:gd name="connsiteY1" fmla="*/ 6766 h 43219"/>
                  <a:gd name="connsiteX2" fmla="*/ 14041 w 43876"/>
                  <a:gd name="connsiteY2" fmla="*/ 5061 h 43219"/>
                  <a:gd name="connsiteX3" fmla="*/ 22492 w 43876"/>
                  <a:gd name="connsiteY3" fmla="*/ 3291 h 43219"/>
                  <a:gd name="connsiteX4" fmla="*/ 25785 w 43876"/>
                  <a:gd name="connsiteY4" fmla="*/ 59 h 43219"/>
                  <a:gd name="connsiteX5" fmla="*/ 29869 w 43876"/>
                  <a:gd name="connsiteY5" fmla="*/ 2340 h 43219"/>
                  <a:gd name="connsiteX6" fmla="*/ 35499 w 43876"/>
                  <a:gd name="connsiteY6" fmla="*/ 549 h 43219"/>
                  <a:gd name="connsiteX7" fmla="*/ 38354 w 43876"/>
                  <a:gd name="connsiteY7" fmla="*/ 5435 h 43219"/>
                  <a:gd name="connsiteX8" fmla="*/ 42018 w 43876"/>
                  <a:gd name="connsiteY8" fmla="*/ 10177 h 43219"/>
                  <a:gd name="connsiteX9" fmla="*/ 41854 w 43876"/>
                  <a:gd name="connsiteY9" fmla="*/ 15319 h 43219"/>
                  <a:gd name="connsiteX10" fmla="*/ 43052 w 43876"/>
                  <a:gd name="connsiteY10" fmla="*/ 23181 h 43219"/>
                  <a:gd name="connsiteX11" fmla="*/ 37440 w 43876"/>
                  <a:gd name="connsiteY11" fmla="*/ 30063 h 43219"/>
                  <a:gd name="connsiteX12" fmla="*/ 35431 w 43876"/>
                  <a:gd name="connsiteY12" fmla="*/ 35960 h 43219"/>
                  <a:gd name="connsiteX13" fmla="*/ 28591 w 43876"/>
                  <a:gd name="connsiteY13" fmla="*/ 36674 h 43219"/>
                  <a:gd name="connsiteX14" fmla="*/ 23703 w 43876"/>
                  <a:gd name="connsiteY14" fmla="*/ 42965 h 43219"/>
                  <a:gd name="connsiteX15" fmla="*/ 16516 w 43876"/>
                  <a:gd name="connsiteY15" fmla="*/ 39125 h 43219"/>
                  <a:gd name="connsiteX16" fmla="*/ 5840 w 43876"/>
                  <a:gd name="connsiteY16" fmla="*/ 35331 h 43219"/>
                  <a:gd name="connsiteX17" fmla="*/ 1146 w 43876"/>
                  <a:gd name="connsiteY17" fmla="*/ 31109 h 43219"/>
                  <a:gd name="connsiteX18" fmla="*/ 2149 w 43876"/>
                  <a:gd name="connsiteY18" fmla="*/ 25410 h 43219"/>
                  <a:gd name="connsiteX19" fmla="*/ 31 w 43876"/>
                  <a:gd name="connsiteY19" fmla="*/ 19563 h 43219"/>
                  <a:gd name="connsiteX20" fmla="*/ 3899 w 43876"/>
                  <a:gd name="connsiteY20" fmla="*/ 14366 h 43219"/>
                  <a:gd name="connsiteX21" fmla="*/ 3936 w 43876"/>
                  <a:gd name="connsiteY21" fmla="*/ 14229 h 43219"/>
                  <a:gd name="connsiteX0" fmla="*/ 1950 w 43876"/>
                  <a:gd name="connsiteY0" fmla="*/ 25189 h 43219"/>
                  <a:gd name="connsiteX1" fmla="*/ 2196 w 43876"/>
                  <a:gd name="connsiteY1" fmla="*/ 25239 h 43219"/>
                  <a:gd name="connsiteX2" fmla="*/ 6964 w 43876"/>
                  <a:gd name="connsiteY2" fmla="*/ 34758 h 43219"/>
                  <a:gd name="connsiteX3" fmla="*/ 5856 w 43876"/>
                  <a:gd name="connsiteY3" fmla="*/ 35139 h 43219"/>
                  <a:gd name="connsiteX4" fmla="*/ 16514 w 43876"/>
                  <a:gd name="connsiteY4" fmla="*/ 38949 h 43219"/>
                  <a:gd name="connsiteX5" fmla="*/ 15846 w 43876"/>
                  <a:gd name="connsiteY5" fmla="*/ 37209 h 43219"/>
                  <a:gd name="connsiteX6" fmla="*/ 28863 w 43876"/>
                  <a:gd name="connsiteY6" fmla="*/ 34610 h 43219"/>
                  <a:gd name="connsiteX7" fmla="*/ 28596 w 43876"/>
                  <a:gd name="connsiteY7" fmla="*/ 36519 h 43219"/>
                  <a:gd name="connsiteX8" fmla="*/ 37987 w 43876"/>
                  <a:gd name="connsiteY8" fmla="*/ 31706 h 43219"/>
                  <a:gd name="connsiteX9" fmla="*/ 43876 w 43876"/>
                  <a:gd name="connsiteY9" fmla="*/ 39086 h 43219"/>
                  <a:gd name="connsiteX10" fmla="*/ 41834 w 43876"/>
                  <a:gd name="connsiteY10" fmla="*/ 15213 h 43219"/>
                  <a:gd name="connsiteX11" fmla="*/ 40386 w 43876"/>
                  <a:gd name="connsiteY11" fmla="*/ 17889 h 43219"/>
                  <a:gd name="connsiteX12" fmla="*/ 38360 w 43876"/>
                  <a:gd name="connsiteY12" fmla="*/ 5285 h 43219"/>
                  <a:gd name="connsiteX13" fmla="*/ 38436 w 43876"/>
                  <a:gd name="connsiteY13" fmla="*/ 6549 h 43219"/>
                  <a:gd name="connsiteX14" fmla="*/ 29114 w 43876"/>
                  <a:gd name="connsiteY14" fmla="*/ 3811 h 43219"/>
                  <a:gd name="connsiteX15" fmla="*/ 29856 w 43876"/>
                  <a:gd name="connsiteY15" fmla="*/ 2199 h 43219"/>
                  <a:gd name="connsiteX16" fmla="*/ 22177 w 43876"/>
                  <a:gd name="connsiteY16" fmla="*/ 4579 h 43219"/>
                  <a:gd name="connsiteX17" fmla="*/ 22536 w 43876"/>
                  <a:gd name="connsiteY17" fmla="*/ 3189 h 43219"/>
                  <a:gd name="connsiteX18" fmla="*/ 14036 w 43876"/>
                  <a:gd name="connsiteY18" fmla="*/ 5051 h 43219"/>
                  <a:gd name="connsiteX19" fmla="*/ 15336 w 43876"/>
                  <a:gd name="connsiteY19" fmla="*/ 6399 h 43219"/>
                  <a:gd name="connsiteX20" fmla="*/ 4163 w 43876"/>
                  <a:gd name="connsiteY20" fmla="*/ 15648 h 43219"/>
                  <a:gd name="connsiteX21" fmla="*/ 3936 w 4387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41834 w 43256"/>
                  <a:gd name="connsiteY8" fmla="*/ 15213 h 43219"/>
                  <a:gd name="connsiteX9" fmla="*/ 40386 w 43256"/>
                  <a:gd name="connsiteY9" fmla="*/ 17889 h 43219"/>
                  <a:gd name="connsiteX10" fmla="*/ 38360 w 43256"/>
                  <a:gd name="connsiteY10" fmla="*/ 5285 h 43219"/>
                  <a:gd name="connsiteX11" fmla="*/ 38436 w 43256"/>
                  <a:gd name="connsiteY11" fmla="*/ 6549 h 43219"/>
                  <a:gd name="connsiteX12" fmla="*/ 29114 w 43256"/>
                  <a:gd name="connsiteY12" fmla="*/ 3811 h 43219"/>
                  <a:gd name="connsiteX13" fmla="*/ 29856 w 43256"/>
                  <a:gd name="connsiteY13" fmla="*/ 2199 h 43219"/>
                  <a:gd name="connsiteX14" fmla="*/ 22177 w 43256"/>
                  <a:gd name="connsiteY14" fmla="*/ 4579 h 43219"/>
                  <a:gd name="connsiteX15" fmla="*/ 22536 w 43256"/>
                  <a:gd name="connsiteY15" fmla="*/ 3189 h 43219"/>
                  <a:gd name="connsiteX16" fmla="*/ 14036 w 43256"/>
                  <a:gd name="connsiteY16" fmla="*/ 5051 h 43219"/>
                  <a:gd name="connsiteX17" fmla="*/ 15336 w 43256"/>
                  <a:gd name="connsiteY17" fmla="*/ 6399 h 43219"/>
                  <a:gd name="connsiteX18" fmla="*/ 4163 w 43256"/>
                  <a:gd name="connsiteY18" fmla="*/ 15648 h 43219"/>
                  <a:gd name="connsiteX19" fmla="*/ 3936 w 43256"/>
                  <a:gd name="connsiteY19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41834 w 43256"/>
                  <a:gd name="connsiteY8" fmla="*/ 15213 h 43219"/>
                  <a:gd name="connsiteX9" fmla="*/ 40386 w 43256"/>
                  <a:gd name="connsiteY9" fmla="*/ 17889 h 43219"/>
                  <a:gd name="connsiteX10" fmla="*/ 29114 w 43256"/>
                  <a:gd name="connsiteY10" fmla="*/ 3811 h 43219"/>
                  <a:gd name="connsiteX11" fmla="*/ 29856 w 43256"/>
                  <a:gd name="connsiteY11" fmla="*/ 2199 h 43219"/>
                  <a:gd name="connsiteX12" fmla="*/ 22177 w 43256"/>
                  <a:gd name="connsiteY12" fmla="*/ 4579 h 43219"/>
                  <a:gd name="connsiteX13" fmla="*/ 22536 w 43256"/>
                  <a:gd name="connsiteY13" fmla="*/ 3189 h 43219"/>
                  <a:gd name="connsiteX14" fmla="*/ 14036 w 43256"/>
                  <a:gd name="connsiteY14" fmla="*/ 5051 h 43219"/>
                  <a:gd name="connsiteX15" fmla="*/ 15336 w 43256"/>
                  <a:gd name="connsiteY15" fmla="*/ 6399 h 43219"/>
                  <a:gd name="connsiteX16" fmla="*/ 4163 w 43256"/>
                  <a:gd name="connsiteY16" fmla="*/ 15648 h 43219"/>
                  <a:gd name="connsiteX17" fmla="*/ 3936 w 43256"/>
                  <a:gd name="connsiteY17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29114 w 43256"/>
                  <a:gd name="connsiteY8" fmla="*/ 3811 h 43219"/>
                  <a:gd name="connsiteX9" fmla="*/ 29856 w 43256"/>
                  <a:gd name="connsiteY9" fmla="*/ 2199 h 43219"/>
                  <a:gd name="connsiteX10" fmla="*/ 22177 w 43256"/>
                  <a:gd name="connsiteY10" fmla="*/ 4579 h 43219"/>
                  <a:gd name="connsiteX11" fmla="*/ 22536 w 43256"/>
                  <a:gd name="connsiteY11" fmla="*/ 3189 h 43219"/>
                  <a:gd name="connsiteX12" fmla="*/ 14036 w 43256"/>
                  <a:gd name="connsiteY12" fmla="*/ 5051 h 43219"/>
                  <a:gd name="connsiteX13" fmla="*/ 15336 w 43256"/>
                  <a:gd name="connsiteY13" fmla="*/ 6399 h 43219"/>
                  <a:gd name="connsiteX14" fmla="*/ 4163 w 43256"/>
                  <a:gd name="connsiteY14" fmla="*/ 15648 h 43219"/>
                  <a:gd name="connsiteX15" fmla="*/ 3936 w 43256"/>
                  <a:gd name="connsiteY15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9114 w 43256"/>
                  <a:gd name="connsiteY6" fmla="*/ 3811 h 43219"/>
                  <a:gd name="connsiteX7" fmla="*/ 29856 w 43256"/>
                  <a:gd name="connsiteY7" fmla="*/ 2199 h 43219"/>
                  <a:gd name="connsiteX8" fmla="*/ 22177 w 43256"/>
                  <a:gd name="connsiteY8" fmla="*/ 4579 h 43219"/>
                  <a:gd name="connsiteX9" fmla="*/ 22536 w 43256"/>
                  <a:gd name="connsiteY9" fmla="*/ 3189 h 43219"/>
                  <a:gd name="connsiteX10" fmla="*/ 14036 w 43256"/>
                  <a:gd name="connsiteY10" fmla="*/ 5051 h 43219"/>
                  <a:gd name="connsiteX11" fmla="*/ 15336 w 43256"/>
                  <a:gd name="connsiteY11" fmla="*/ 6399 h 43219"/>
                  <a:gd name="connsiteX12" fmla="*/ 4163 w 43256"/>
                  <a:gd name="connsiteY12" fmla="*/ 15648 h 43219"/>
                  <a:gd name="connsiteX13" fmla="*/ 3936 w 43256"/>
                  <a:gd name="connsiteY13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29114 w 43256"/>
                  <a:gd name="connsiteY4" fmla="*/ 3811 h 43219"/>
                  <a:gd name="connsiteX5" fmla="*/ 29856 w 43256"/>
                  <a:gd name="connsiteY5" fmla="*/ 2199 h 43219"/>
                  <a:gd name="connsiteX6" fmla="*/ 22177 w 43256"/>
                  <a:gd name="connsiteY6" fmla="*/ 4579 h 43219"/>
                  <a:gd name="connsiteX7" fmla="*/ 22536 w 43256"/>
                  <a:gd name="connsiteY7" fmla="*/ 3189 h 43219"/>
                  <a:gd name="connsiteX8" fmla="*/ 14036 w 43256"/>
                  <a:gd name="connsiteY8" fmla="*/ 5051 h 43219"/>
                  <a:gd name="connsiteX9" fmla="*/ 15336 w 43256"/>
                  <a:gd name="connsiteY9" fmla="*/ 6399 h 43219"/>
                  <a:gd name="connsiteX10" fmla="*/ 4163 w 43256"/>
                  <a:gd name="connsiteY10" fmla="*/ 15648 h 43219"/>
                  <a:gd name="connsiteX11" fmla="*/ 3936 w 43256"/>
                  <a:gd name="connsiteY1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6" fmla="*/ 14036 w 43256"/>
                  <a:gd name="connsiteY6" fmla="*/ 5051 h 43219"/>
                  <a:gd name="connsiteX7" fmla="*/ 15336 w 43256"/>
                  <a:gd name="connsiteY7" fmla="*/ 6399 h 43219"/>
                  <a:gd name="connsiteX8" fmla="*/ 4163 w 43256"/>
                  <a:gd name="connsiteY8" fmla="*/ 15648 h 43219"/>
                  <a:gd name="connsiteX9" fmla="*/ 3936 w 43256"/>
                  <a:gd name="connsiteY9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6" fmla="*/ 14036 w 43256"/>
                  <a:gd name="connsiteY6" fmla="*/ 5051 h 43219"/>
                  <a:gd name="connsiteX7" fmla="*/ 15336 w 43256"/>
                  <a:gd name="connsiteY7" fmla="*/ 639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20" fmla="*/ 3936 w 43256"/>
                  <a:gd name="connsiteY20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20" fmla="*/ 8070 w 43256"/>
                  <a:gd name="connsiteY20" fmla="*/ 19268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22492 w 43256"/>
                  <a:gd name="connsiteY1" fmla="*/ 3291 h 43219"/>
                  <a:gd name="connsiteX2" fmla="*/ 25785 w 43256"/>
                  <a:gd name="connsiteY2" fmla="*/ 59 h 43219"/>
                  <a:gd name="connsiteX3" fmla="*/ 29869 w 43256"/>
                  <a:gd name="connsiteY3" fmla="*/ 2340 h 43219"/>
                  <a:gd name="connsiteX4" fmla="*/ 35499 w 43256"/>
                  <a:gd name="connsiteY4" fmla="*/ 549 h 43219"/>
                  <a:gd name="connsiteX5" fmla="*/ 38354 w 43256"/>
                  <a:gd name="connsiteY5" fmla="*/ 5435 h 43219"/>
                  <a:gd name="connsiteX6" fmla="*/ 42018 w 43256"/>
                  <a:gd name="connsiteY6" fmla="*/ 10177 h 43219"/>
                  <a:gd name="connsiteX7" fmla="*/ 41854 w 43256"/>
                  <a:gd name="connsiteY7" fmla="*/ 15319 h 43219"/>
                  <a:gd name="connsiteX8" fmla="*/ 43052 w 43256"/>
                  <a:gd name="connsiteY8" fmla="*/ 23181 h 43219"/>
                  <a:gd name="connsiteX9" fmla="*/ 37440 w 43256"/>
                  <a:gd name="connsiteY9" fmla="*/ 30063 h 43219"/>
                  <a:gd name="connsiteX10" fmla="*/ 35431 w 43256"/>
                  <a:gd name="connsiteY10" fmla="*/ 35960 h 43219"/>
                  <a:gd name="connsiteX11" fmla="*/ 28591 w 43256"/>
                  <a:gd name="connsiteY11" fmla="*/ 36674 h 43219"/>
                  <a:gd name="connsiteX12" fmla="*/ 23703 w 43256"/>
                  <a:gd name="connsiteY12" fmla="*/ 42965 h 43219"/>
                  <a:gd name="connsiteX13" fmla="*/ 16516 w 43256"/>
                  <a:gd name="connsiteY13" fmla="*/ 39125 h 43219"/>
                  <a:gd name="connsiteX14" fmla="*/ 5840 w 43256"/>
                  <a:gd name="connsiteY14" fmla="*/ 35331 h 43219"/>
                  <a:gd name="connsiteX15" fmla="*/ 1146 w 43256"/>
                  <a:gd name="connsiteY15" fmla="*/ 31109 h 43219"/>
                  <a:gd name="connsiteX16" fmla="*/ 2149 w 43256"/>
                  <a:gd name="connsiteY16" fmla="*/ 25410 h 43219"/>
                  <a:gd name="connsiteX17" fmla="*/ 31 w 43256"/>
                  <a:gd name="connsiteY17" fmla="*/ 19563 h 43219"/>
                  <a:gd name="connsiteX18" fmla="*/ 3899 w 43256"/>
                  <a:gd name="connsiteY18" fmla="*/ 14366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890 h 43880"/>
                  <a:gd name="connsiteX1" fmla="*/ 25785 w 43256"/>
                  <a:gd name="connsiteY1" fmla="*/ 720 h 43880"/>
                  <a:gd name="connsiteX2" fmla="*/ 29869 w 43256"/>
                  <a:gd name="connsiteY2" fmla="*/ 3001 h 43880"/>
                  <a:gd name="connsiteX3" fmla="*/ 35499 w 43256"/>
                  <a:gd name="connsiteY3" fmla="*/ 1210 h 43880"/>
                  <a:gd name="connsiteX4" fmla="*/ 38354 w 43256"/>
                  <a:gd name="connsiteY4" fmla="*/ 6096 h 43880"/>
                  <a:gd name="connsiteX5" fmla="*/ 42018 w 43256"/>
                  <a:gd name="connsiteY5" fmla="*/ 10838 h 43880"/>
                  <a:gd name="connsiteX6" fmla="*/ 41854 w 43256"/>
                  <a:gd name="connsiteY6" fmla="*/ 15980 h 43880"/>
                  <a:gd name="connsiteX7" fmla="*/ 43052 w 43256"/>
                  <a:gd name="connsiteY7" fmla="*/ 23842 h 43880"/>
                  <a:gd name="connsiteX8" fmla="*/ 37440 w 43256"/>
                  <a:gd name="connsiteY8" fmla="*/ 30724 h 43880"/>
                  <a:gd name="connsiteX9" fmla="*/ 35431 w 43256"/>
                  <a:gd name="connsiteY9" fmla="*/ 36621 h 43880"/>
                  <a:gd name="connsiteX10" fmla="*/ 28591 w 43256"/>
                  <a:gd name="connsiteY10" fmla="*/ 37335 h 43880"/>
                  <a:gd name="connsiteX11" fmla="*/ 23703 w 43256"/>
                  <a:gd name="connsiteY11" fmla="*/ 43626 h 43880"/>
                  <a:gd name="connsiteX12" fmla="*/ 16516 w 43256"/>
                  <a:gd name="connsiteY12" fmla="*/ 39786 h 43880"/>
                  <a:gd name="connsiteX13" fmla="*/ 5840 w 43256"/>
                  <a:gd name="connsiteY13" fmla="*/ 35992 h 43880"/>
                  <a:gd name="connsiteX14" fmla="*/ 1146 w 43256"/>
                  <a:gd name="connsiteY14" fmla="*/ 31770 h 43880"/>
                  <a:gd name="connsiteX15" fmla="*/ 2149 w 43256"/>
                  <a:gd name="connsiteY15" fmla="*/ 26071 h 43880"/>
                  <a:gd name="connsiteX16" fmla="*/ 31 w 43256"/>
                  <a:gd name="connsiteY16" fmla="*/ 20224 h 43880"/>
                  <a:gd name="connsiteX17" fmla="*/ 3899 w 43256"/>
                  <a:gd name="connsiteY17" fmla="*/ 15027 h 43880"/>
                  <a:gd name="connsiteX0" fmla="*/ 1950 w 43256"/>
                  <a:gd name="connsiteY0" fmla="*/ 25850 h 43880"/>
                  <a:gd name="connsiteX1" fmla="*/ 2196 w 43256"/>
                  <a:gd name="connsiteY1" fmla="*/ 25900 h 43880"/>
                  <a:gd name="connsiteX0" fmla="*/ 3936 w 43256"/>
                  <a:gd name="connsiteY0" fmla="*/ 14221 h 43211"/>
                  <a:gd name="connsiteX1" fmla="*/ 29869 w 43256"/>
                  <a:gd name="connsiteY1" fmla="*/ 2332 h 43211"/>
                  <a:gd name="connsiteX2" fmla="*/ 35499 w 43256"/>
                  <a:gd name="connsiteY2" fmla="*/ 541 h 43211"/>
                  <a:gd name="connsiteX3" fmla="*/ 38354 w 43256"/>
                  <a:gd name="connsiteY3" fmla="*/ 5427 h 43211"/>
                  <a:gd name="connsiteX4" fmla="*/ 42018 w 43256"/>
                  <a:gd name="connsiteY4" fmla="*/ 10169 h 43211"/>
                  <a:gd name="connsiteX5" fmla="*/ 41854 w 43256"/>
                  <a:gd name="connsiteY5" fmla="*/ 15311 h 43211"/>
                  <a:gd name="connsiteX6" fmla="*/ 43052 w 43256"/>
                  <a:gd name="connsiteY6" fmla="*/ 23173 h 43211"/>
                  <a:gd name="connsiteX7" fmla="*/ 37440 w 43256"/>
                  <a:gd name="connsiteY7" fmla="*/ 30055 h 43211"/>
                  <a:gd name="connsiteX8" fmla="*/ 35431 w 43256"/>
                  <a:gd name="connsiteY8" fmla="*/ 35952 h 43211"/>
                  <a:gd name="connsiteX9" fmla="*/ 28591 w 43256"/>
                  <a:gd name="connsiteY9" fmla="*/ 36666 h 43211"/>
                  <a:gd name="connsiteX10" fmla="*/ 23703 w 43256"/>
                  <a:gd name="connsiteY10" fmla="*/ 42957 h 43211"/>
                  <a:gd name="connsiteX11" fmla="*/ 16516 w 43256"/>
                  <a:gd name="connsiteY11" fmla="*/ 39117 h 43211"/>
                  <a:gd name="connsiteX12" fmla="*/ 5840 w 43256"/>
                  <a:gd name="connsiteY12" fmla="*/ 35323 h 43211"/>
                  <a:gd name="connsiteX13" fmla="*/ 1146 w 43256"/>
                  <a:gd name="connsiteY13" fmla="*/ 31101 h 43211"/>
                  <a:gd name="connsiteX14" fmla="*/ 2149 w 43256"/>
                  <a:gd name="connsiteY14" fmla="*/ 25402 h 43211"/>
                  <a:gd name="connsiteX15" fmla="*/ 31 w 43256"/>
                  <a:gd name="connsiteY15" fmla="*/ 19555 h 43211"/>
                  <a:gd name="connsiteX16" fmla="*/ 3899 w 43256"/>
                  <a:gd name="connsiteY16" fmla="*/ 14358 h 43211"/>
                  <a:gd name="connsiteX0" fmla="*/ 1950 w 43256"/>
                  <a:gd name="connsiteY0" fmla="*/ 25181 h 43211"/>
                  <a:gd name="connsiteX1" fmla="*/ 2196 w 43256"/>
                  <a:gd name="connsiteY1" fmla="*/ 25231 h 43211"/>
                  <a:gd name="connsiteX0" fmla="*/ 3936 w 43256"/>
                  <a:gd name="connsiteY0" fmla="*/ 13680 h 42670"/>
                  <a:gd name="connsiteX1" fmla="*/ 35499 w 43256"/>
                  <a:gd name="connsiteY1" fmla="*/ 0 h 42670"/>
                  <a:gd name="connsiteX2" fmla="*/ 38354 w 43256"/>
                  <a:gd name="connsiteY2" fmla="*/ 4886 h 42670"/>
                  <a:gd name="connsiteX3" fmla="*/ 42018 w 43256"/>
                  <a:gd name="connsiteY3" fmla="*/ 9628 h 42670"/>
                  <a:gd name="connsiteX4" fmla="*/ 41854 w 43256"/>
                  <a:gd name="connsiteY4" fmla="*/ 14770 h 42670"/>
                  <a:gd name="connsiteX5" fmla="*/ 43052 w 43256"/>
                  <a:gd name="connsiteY5" fmla="*/ 22632 h 42670"/>
                  <a:gd name="connsiteX6" fmla="*/ 37440 w 43256"/>
                  <a:gd name="connsiteY6" fmla="*/ 29514 h 42670"/>
                  <a:gd name="connsiteX7" fmla="*/ 35431 w 43256"/>
                  <a:gd name="connsiteY7" fmla="*/ 35411 h 42670"/>
                  <a:gd name="connsiteX8" fmla="*/ 28591 w 43256"/>
                  <a:gd name="connsiteY8" fmla="*/ 36125 h 42670"/>
                  <a:gd name="connsiteX9" fmla="*/ 23703 w 43256"/>
                  <a:gd name="connsiteY9" fmla="*/ 42416 h 42670"/>
                  <a:gd name="connsiteX10" fmla="*/ 16516 w 43256"/>
                  <a:gd name="connsiteY10" fmla="*/ 38576 h 42670"/>
                  <a:gd name="connsiteX11" fmla="*/ 5840 w 43256"/>
                  <a:gd name="connsiteY11" fmla="*/ 34782 h 42670"/>
                  <a:gd name="connsiteX12" fmla="*/ 1146 w 43256"/>
                  <a:gd name="connsiteY12" fmla="*/ 30560 h 42670"/>
                  <a:gd name="connsiteX13" fmla="*/ 2149 w 43256"/>
                  <a:gd name="connsiteY13" fmla="*/ 24861 h 42670"/>
                  <a:gd name="connsiteX14" fmla="*/ 31 w 43256"/>
                  <a:gd name="connsiteY14" fmla="*/ 19014 h 42670"/>
                  <a:gd name="connsiteX15" fmla="*/ 3899 w 43256"/>
                  <a:gd name="connsiteY15" fmla="*/ 13817 h 42670"/>
                  <a:gd name="connsiteX0" fmla="*/ 1950 w 43256"/>
                  <a:gd name="connsiteY0" fmla="*/ 24640 h 42670"/>
                  <a:gd name="connsiteX1" fmla="*/ 2196 w 43256"/>
                  <a:gd name="connsiteY1" fmla="*/ 24690 h 42670"/>
                  <a:gd name="connsiteX0" fmla="*/ 3936 w 43256"/>
                  <a:gd name="connsiteY0" fmla="*/ 8794 h 37784"/>
                  <a:gd name="connsiteX1" fmla="*/ 38354 w 43256"/>
                  <a:gd name="connsiteY1" fmla="*/ 0 h 37784"/>
                  <a:gd name="connsiteX2" fmla="*/ 42018 w 43256"/>
                  <a:gd name="connsiteY2" fmla="*/ 4742 h 37784"/>
                  <a:gd name="connsiteX3" fmla="*/ 41854 w 43256"/>
                  <a:gd name="connsiteY3" fmla="*/ 9884 h 37784"/>
                  <a:gd name="connsiteX4" fmla="*/ 43052 w 43256"/>
                  <a:gd name="connsiteY4" fmla="*/ 17746 h 37784"/>
                  <a:gd name="connsiteX5" fmla="*/ 37440 w 43256"/>
                  <a:gd name="connsiteY5" fmla="*/ 24628 h 37784"/>
                  <a:gd name="connsiteX6" fmla="*/ 35431 w 43256"/>
                  <a:gd name="connsiteY6" fmla="*/ 30525 h 37784"/>
                  <a:gd name="connsiteX7" fmla="*/ 28591 w 43256"/>
                  <a:gd name="connsiteY7" fmla="*/ 31239 h 37784"/>
                  <a:gd name="connsiteX8" fmla="*/ 23703 w 43256"/>
                  <a:gd name="connsiteY8" fmla="*/ 37530 h 37784"/>
                  <a:gd name="connsiteX9" fmla="*/ 16516 w 43256"/>
                  <a:gd name="connsiteY9" fmla="*/ 33690 h 37784"/>
                  <a:gd name="connsiteX10" fmla="*/ 5840 w 43256"/>
                  <a:gd name="connsiteY10" fmla="*/ 29896 h 37784"/>
                  <a:gd name="connsiteX11" fmla="*/ 1146 w 43256"/>
                  <a:gd name="connsiteY11" fmla="*/ 25674 h 37784"/>
                  <a:gd name="connsiteX12" fmla="*/ 2149 w 43256"/>
                  <a:gd name="connsiteY12" fmla="*/ 19975 h 37784"/>
                  <a:gd name="connsiteX13" fmla="*/ 31 w 43256"/>
                  <a:gd name="connsiteY13" fmla="*/ 14128 h 37784"/>
                  <a:gd name="connsiteX14" fmla="*/ 3899 w 43256"/>
                  <a:gd name="connsiteY14" fmla="*/ 8931 h 37784"/>
                  <a:gd name="connsiteX0" fmla="*/ 1950 w 43256"/>
                  <a:gd name="connsiteY0" fmla="*/ 19754 h 37784"/>
                  <a:gd name="connsiteX1" fmla="*/ 2196 w 43256"/>
                  <a:gd name="connsiteY1" fmla="*/ 19804 h 37784"/>
                  <a:gd name="connsiteX0" fmla="*/ 3936 w 43256"/>
                  <a:gd name="connsiteY0" fmla="*/ 4052 h 33042"/>
                  <a:gd name="connsiteX1" fmla="*/ 42018 w 43256"/>
                  <a:gd name="connsiteY1" fmla="*/ 0 h 33042"/>
                  <a:gd name="connsiteX2" fmla="*/ 41854 w 43256"/>
                  <a:gd name="connsiteY2" fmla="*/ 5142 h 33042"/>
                  <a:gd name="connsiteX3" fmla="*/ 43052 w 43256"/>
                  <a:gd name="connsiteY3" fmla="*/ 13004 h 33042"/>
                  <a:gd name="connsiteX4" fmla="*/ 37440 w 43256"/>
                  <a:gd name="connsiteY4" fmla="*/ 19886 h 33042"/>
                  <a:gd name="connsiteX5" fmla="*/ 35431 w 43256"/>
                  <a:gd name="connsiteY5" fmla="*/ 25783 h 33042"/>
                  <a:gd name="connsiteX6" fmla="*/ 28591 w 43256"/>
                  <a:gd name="connsiteY6" fmla="*/ 26497 h 33042"/>
                  <a:gd name="connsiteX7" fmla="*/ 23703 w 43256"/>
                  <a:gd name="connsiteY7" fmla="*/ 32788 h 33042"/>
                  <a:gd name="connsiteX8" fmla="*/ 16516 w 43256"/>
                  <a:gd name="connsiteY8" fmla="*/ 28948 h 33042"/>
                  <a:gd name="connsiteX9" fmla="*/ 5840 w 43256"/>
                  <a:gd name="connsiteY9" fmla="*/ 25154 h 33042"/>
                  <a:gd name="connsiteX10" fmla="*/ 1146 w 43256"/>
                  <a:gd name="connsiteY10" fmla="*/ 20932 h 33042"/>
                  <a:gd name="connsiteX11" fmla="*/ 2149 w 43256"/>
                  <a:gd name="connsiteY11" fmla="*/ 15233 h 33042"/>
                  <a:gd name="connsiteX12" fmla="*/ 31 w 43256"/>
                  <a:gd name="connsiteY12" fmla="*/ 9386 h 33042"/>
                  <a:gd name="connsiteX13" fmla="*/ 3899 w 43256"/>
                  <a:gd name="connsiteY13" fmla="*/ 4189 h 33042"/>
                  <a:gd name="connsiteX0" fmla="*/ 1950 w 43256"/>
                  <a:gd name="connsiteY0" fmla="*/ 15012 h 33042"/>
                  <a:gd name="connsiteX1" fmla="*/ 2196 w 43256"/>
                  <a:gd name="connsiteY1" fmla="*/ 15062 h 33042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56" h="28990">
                    <a:moveTo>
                      <a:pt x="3936" y="0"/>
                    </a:moveTo>
                    <a:lnTo>
                      <a:pt x="41854" y="1090"/>
                    </a:lnTo>
                    <a:cubicBezTo>
                      <a:pt x="43115" y="3324"/>
                      <a:pt x="43556" y="6220"/>
                      <a:pt x="43052" y="8952"/>
                    </a:cubicBezTo>
                    <a:cubicBezTo>
                      <a:pt x="42382" y="12584"/>
                      <a:pt x="40164" y="15304"/>
                      <a:pt x="37440" y="15834"/>
                    </a:cubicBezTo>
                    <a:cubicBezTo>
                      <a:pt x="37427" y="18101"/>
                      <a:pt x="36694" y="20251"/>
                      <a:pt x="35431" y="21731"/>
                    </a:cubicBezTo>
                    <a:cubicBezTo>
                      <a:pt x="33512" y="23980"/>
                      <a:pt x="30740" y="24269"/>
                      <a:pt x="28591" y="22445"/>
                    </a:cubicBezTo>
                    <a:cubicBezTo>
                      <a:pt x="27896" y="25578"/>
                      <a:pt x="26035" y="27973"/>
                      <a:pt x="23703" y="28736"/>
                    </a:cubicBezTo>
                    <a:cubicBezTo>
                      <a:pt x="20955" y="29635"/>
                      <a:pt x="18087" y="28103"/>
                      <a:pt x="16516" y="24896"/>
                    </a:cubicBezTo>
                    <a:cubicBezTo>
                      <a:pt x="12808" y="27940"/>
                      <a:pt x="7992" y="26229"/>
                      <a:pt x="5840" y="21102"/>
                    </a:cubicBezTo>
                    <a:cubicBezTo>
                      <a:pt x="3726" y="21439"/>
                      <a:pt x="1741" y="19654"/>
                      <a:pt x="1146" y="16880"/>
                    </a:cubicBezTo>
                    <a:cubicBezTo>
                      <a:pt x="715" y="14873"/>
                      <a:pt x="1096" y="12707"/>
                      <a:pt x="2149" y="11181"/>
                    </a:cubicBezTo>
                    <a:cubicBezTo>
                      <a:pt x="655" y="9984"/>
                      <a:pt x="-177" y="7687"/>
                      <a:pt x="31" y="5334"/>
                    </a:cubicBezTo>
                    <a:cubicBezTo>
                      <a:pt x="275" y="2579"/>
                      <a:pt x="1881" y="421"/>
                      <a:pt x="3899" y="137"/>
                    </a:cubicBezTo>
                  </a:path>
                  <a:path w="43256" h="28990" fill="none" extrusionOk="0">
                    <a:moveTo>
                      <a:pt x="1950" y="10960"/>
                    </a:moveTo>
                    <a:cubicBezTo>
                      <a:pt x="1066" y="11054"/>
                      <a:pt x="2961" y="11623"/>
                      <a:pt x="2196" y="11010"/>
                    </a:cubicBezTo>
                  </a:path>
                </a:pathLst>
              </a:cu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0A9C6BD-78F3-1B48-B0DF-5669C6A97061}"/>
                  </a:ext>
                </a:extLst>
              </p:cNvPr>
              <p:cNvSpPr/>
              <p:nvPr/>
            </p:nvSpPr>
            <p:spPr>
              <a:xfrm>
                <a:off x="5798959" y="3706841"/>
                <a:ext cx="831272" cy="2495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C2307D-D2EB-9746-BA6A-F232DF130E4E}"/>
                </a:ext>
              </a:extLst>
            </p:cNvPr>
            <p:cNvGrpSpPr/>
            <p:nvPr/>
          </p:nvGrpSpPr>
          <p:grpSpPr>
            <a:xfrm rot="20725731">
              <a:off x="3962400" y="2883971"/>
              <a:ext cx="442362" cy="396725"/>
              <a:chOff x="5725402" y="3706841"/>
              <a:chExt cx="956669" cy="641678"/>
            </a:xfrm>
          </p:grpSpPr>
          <p:sp>
            <p:nvSpPr>
              <p:cNvPr id="11" name="Cloud 26">
                <a:extLst>
                  <a:ext uri="{FF2B5EF4-FFF2-40B4-BE49-F238E27FC236}">
                    <a16:creationId xmlns:a16="http://schemas.microsoft.com/office/drawing/2014/main" id="{CA79CE3C-A98E-024B-92E1-49B788C5F914}"/>
                  </a:ext>
                </a:extLst>
              </p:cNvPr>
              <p:cNvSpPr/>
              <p:nvPr/>
            </p:nvSpPr>
            <p:spPr>
              <a:xfrm rot="21438934">
                <a:off x="5725402" y="3822491"/>
                <a:ext cx="956669" cy="526028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6138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876"/>
                  <a:gd name="connsiteY0" fmla="*/ 14229 h 43219"/>
                  <a:gd name="connsiteX1" fmla="*/ 5659 w 43876"/>
                  <a:gd name="connsiteY1" fmla="*/ 6766 h 43219"/>
                  <a:gd name="connsiteX2" fmla="*/ 14041 w 43876"/>
                  <a:gd name="connsiteY2" fmla="*/ 5061 h 43219"/>
                  <a:gd name="connsiteX3" fmla="*/ 22492 w 43876"/>
                  <a:gd name="connsiteY3" fmla="*/ 3291 h 43219"/>
                  <a:gd name="connsiteX4" fmla="*/ 25785 w 43876"/>
                  <a:gd name="connsiteY4" fmla="*/ 59 h 43219"/>
                  <a:gd name="connsiteX5" fmla="*/ 29869 w 43876"/>
                  <a:gd name="connsiteY5" fmla="*/ 2340 h 43219"/>
                  <a:gd name="connsiteX6" fmla="*/ 35499 w 43876"/>
                  <a:gd name="connsiteY6" fmla="*/ 549 h 43219"/>
                  <a:gd name="connsiteX7" fmla="*/ 38354 w 43876"/>
                  <a:gd name="connsiteY7" fmla="*/ 5435 h 43219"/>
                  <a:gd name="connsiteX8" fmla="*/ 42018 w 43876"/>
                  <a:gd name="connsiteY8" fmla="*/ 10177 h 43219"/>
                  <a:gd name="connsiteX9" fmla="*/ 41854 w 43876"/>
                  <a:gd name="connsiteY9" fmla="*/ 15319 h 43219"/>
                  <a:gd name="connsiteX10" fmla="*/ 43052 w 43876"/>
                  <a:gd name="connsiteY10" fmla="*/ 23181 h 43219"/>
                  <a:gd name="connsiteX11" fmla="*/ 37440 w 43876"/>
                  <a:gd name="connsiteY11" fmla="*/ 30063 h 43219"/>
                  <a:gd name="connsiteX12" fmla="*/ 35431 w 43876"/>
                  <a:gd name="connsiteY12" fmla="*/ 35960 h 43219"/>
                  <a:gd name="connsiteX13" fmla="*/ 28591 w 43876"/>
                  <a:gd name="connsiteY13" fmla="*/ 36674 h 43219"/>
                  <a:gd name="connsiteX14" fmla="*/ 23703 w 43876"/>
                  <a:gd name="connsiteY14" fmla="*/ 42965 h 43219"/>
                  <a:gd name="connsiteX15" fmla="*/ 16516 w 43876"/>
                  <a:gd name="connsiteY15" fmla="*/ 39125 h 43219"/>
                  <a:gd name="connsiteX16" fmla="*/ 5840 w 43876"/>
                  <a:gd name="connsiteY16" fmla="*/ 35331 h 43219"/>
                  <a:gd name="connsiteX17" fmla="*/ 1146 w 43876"/>
                  <a:gd name="connsiteY17" fmla="*/ 31109 h 43219"/>
                  <a:gd name="connsiteX18" fmla="*/ 2149 w 43876"/>
                  <a:gd name="connsiteY18" fmla="*/ 25410 h 43219"/>
                  <a:gd name="connsiteX19" fmla="*/ 31 w 43876"/>
                  <a:gd name="connsiteY19" fmla="*/ 19563 h 43219"/>
                  <a:gd name="connsiteX20" fmla="*/ 3899 w 43876"/>
                  <a:gd name="connsiteY20" fmla="*/ 14366 h 43219"/>
                  <a:gd name="connsiteX21" fmla="*/ 3936 w 43876"/>
                  <a:gd name="connsiteY21" fmla="*/ 14229 h 43219"/>
                  <a:gd name="connsiteX0" fmla="*/ 1950 w 43876"/>
                  <a:gd name="connsiteY0" fmla="*/ 25189 h 43219"/>
                  <a:gd name="connsiteX1" fmla="*/ 2196 w 43876"/>
                  <a:gd name="connsiteY1" fmla="*/ 25239 h 43219"/>
                  <a:gd name="connsiteX2" fmla="*/ 6964 w 43876"/>
                  <a:gd name="connsiteY2" fmla="*/ 34758 h 43219"/>
                  <a:gd name="connsiteX3" fmla="*/ 5856 w 43876"/>
                  <a:gd name="connsiteY3" fmla="*/ 35139 h 43219"/>
                  <a:gd name="connsiteX4" fmla="*/ 16514 w 43876"/>
                  <a:gd name="connsiteY4" fmla="*/ 38949 h 43219"/>
                  <a:gd name="connsiteX5" fmla="*/ 15846 w 43876"/>
                  <a:gd name="connsiteY5" fmla="*/ 37209 h 43219"/>
                  <a:gd name="connsiteX6" fmla="*/ 28863 w 43876"/>
                  <a:gd name="connsiteY6" fmla="*/ 34610 h 43219"/>
                  <a:gd name="connsiteX7" fmla="*/ 28596 w 43876"/>
                  <a:gd name="connsiteY7" fmla="*/ 36519 h 43219"/>
                  <a:gd name="connsiteX8" fmla="*/ 37987 w 43876"/>
                  <a:gd name="connsiteY8" fmla="*/ 31706 h 43219"/>
                  <a:gd name="connsiteX9" fmla="*/ 43876 w 43876"/>
                  <a:gd name="connsiteY9" fmla="*/ 39086 h 43219"/>
                  <a:gd name="connsiteX10" fmla="*/ 41834 w 43876"/>
                  <a:gd name="connsiteY10" fmla="*/ 15213 h 43219"/>
                  <a:gd name="connsiteX11" fmla="*/ 40386 w 43876"/>
                  <a:gd name="connsiteY11" fmla="*/ 17889 h 43219"/>
                  <a:gd name="connsiteX12" fmla="*/ 38360 w 43876"/>
                  <a:gd name="connsiteY12" fmla="*/ 5285 h 43219"/>
                  <a:gd name="connsiteX13" fmla="*/ 38436 w 43876"/>
                  <a:gd name="connsiteY13" fmla="*/ 6549 h 43219"/>
                  <a:gd name="connsiteX14" fmla="*/ 29114 w 43876"/>
                  <a:gd name="connsiteY14" fmla="*/ 3811 h 43219"/>
                  <a:gd name="connsiteX15" fmla="*/ 29856 w 43876"/>
                  <a:gd name="connsiteY15" fmla="*/ 2199 h 43219"/>
                  <a:gd name="connsiteX16" fmla="*/ 22177 w 43876"/>
                  <a:gd name="connsiteY16" fmla="*/ 4579 h 43219"/>
                  <a:gd name="connsiteX17" fmla="*/ 22536 w 43876"/>
                  <a:gd name="connsiteY17" fmla="*/ 3189 h 43219"/>
                  <a:gd name="connsiteX18" fmla="*/ 14036 w 43876"/>
                  <a:gd name="connsiteY18" fmla="*/ 5051 h 43219"/>
                  <a:gd name="connsiteX19" fmla="*/ 15336 w 43876"/>
                  <a:gd name="connsiteY19" fmla="*/ 6399 h 43219"/>
                  <a:gd name="connsiteX20" fmla="*/ 4163 w 43876"/>
                  <a:gd name="connsiteY20" fmla="*/ 15648 h 43219"/>
                  <a:gd name="connsiteX21" fmla="*/ 3936 w 4387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41834 w 43256"/>
                  <a:gd name="connsiteY8" fmla="*/ 15213 h 43219"/>
                  <a:gd name="connsiteX9" fmla="*/ 40386 w 43256"/>
                  <a:gd name="connsiteY9" fmla="*/ 17889 h 43219"/>
                  <a:gd name="connsiteX10" fmla="*/ 38360 w 43256"/>
                  <a:gd name="connsiteY10" fmla="*/ 5285 h 43219"/>
                  <a:gd name="connsiteX11" fmla="*/ 38436 w 43256"/>
                  <a:gd name="connsiteY11" fmla="*/ 6549 h 43219"/>
                  <a:gd name="connsiteX12" fmla="*/ 29114 w 43256"/>
                  <a:gd name="connsiteY12" fmla="*/ 3811 h 43219"/>
                  <a:gd name="connsiteX13" fmla="*/ 29856 w 43256"/>
                  <a:gd name="connsiteY13" fmla="*/ 2199 h 43219"/>
                  <a:gd name="connsiteX14" fmla="*/ 22177 w 43256"/>
                  <a:gd name="connsiteY14" fmla="*/ 4579 h 43219"/>
                  <a:gd name="connsiteX15" fmla="*/ 22536 w 43256"/>
                  <a:gd name="connsiteY15" fmla="*/ 3189 h 43219"/>
                  <a:gd name="connsiteX16" fmla="*/ 14036 w 43256"/>
                  <a:gd name="connsiteY16" fmla="*/ 5051 h 43219"/>
                  <a:gd name="connsiteX17" fmla="*/ 15336 w 43256"/>
                  <a:gd name="connsiteY17" fmla="*/ 6399 h 43219"/>
                  <a:gd name="connsiteX18" fmla="*/ 4163 w 43256"/>
                  <a:gd name="connsiteY18" fmla="*/ 15648 h 43219"/>
                  <a:gd name="connsiteX19" fmla="*/ 3936 w 43256"/>
                  <a:gd name="connsiteY19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41834 w 43256"/>
                  <a:gd name="connsiteY8" fmla="*/ 15213 h 43219"/>
                  <a:gd name="connsiteX9" fmla="*/ 40386 w 43256"/>
                  <a:gd name="connsiteY9" fmla="*/ 17889 h 43219"/>
                  <a:gd name="connsiteX10" fmla="*/ 29114 w 43256"/>
                  <a:gd name="connsiteY10" fmla="*/ 3811 h 43219"/>
                  <a:gd name="connsiteX11" fmla="*/ 29856 w 43256"/>
                  <a:gd name="connsiteY11" fmla="*/ 2199 h 43219"/>
                  <a:gd name="connsiteX12" fmla="*/ 22177 w 43256"/>
                  <a:gd name="connsiteY12" fmla="*/ 4579 h 43219"/>
                  <a:gd name="connsiteX13" fmla="*/ 22536 w 43256"/>
                  <a:gd name="connsiteY13" fmla="*/ 3189 h 43219"/>
                  <a:gd name="connsiteX14" fmla="*/ 14036 w 43256"/>
                  <a:gd name="connsiteY14" fmla="*/ 5051 h 43219"/>
                  <a:gd name="connsiteX15" fmla="*/ 15336 w 43256"/>
                  <a:gd name="connsiteY15" fmla="*/ 6399 h 43219"/>
                  <a:gd name="connsiteX16" fmla="*/ 4163 w 43256"/>
                  <a:gd name="connsiteY16" fmla="*/ 15648 h 43219"/>
                  <a:gd name="connsiteX17" fmla="*/ 3936 w 43256"/>
                  <a:gd name="connsiteY17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29114 w 43256"/>
                  <a:gd name="connsiteY8" fmla="*/ 3811 h 43219"/>
                  <a:gd name="connsiteX9" fmla="*/ 29856 w 43256"/>
                  <a:gd name="connsiteY9" fmla="*/ 2199 h 43219"/>
                  <a:gd name="connsiteX10" fmla="*/ 22177 w 43256"/>
                  <a:gd name="connsiteY10" fmla="*/ 4579 h 43219"/>
                  <a:gd name="connsiteX11" fmla="*/ 22536 w 43256"/>
                  <a:gd name="connsiteY11" fmla="*/ 3189 h 43219"/>
                  <a:gd name="connsiteX12" fmla="*/ 14036 w 43256"/>
                  <a:gd name="connsiteY12" fmla="*/ 5051 h 43219"/>
                  <a:gd name="connsiteX13" fmla="*/ 15336 w 43256"/>
                  <a:gd name="connsiteY13" fmla="*/ 6399 h 43219"/>
                  <a:gd name="connsiteX14" fmla="*/ 4163 w 43256"/>
                  <a:gd name="connsiteY14" fmla="*/ 15648 h 43219"/>
                  <a:gd name="connsiteX15" fmla="*/ 3936 w 43256"/>
                  <a:gd name="connsiteY15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9114 w 43256"/>
                  <a:gd name="connsiteY6" fmla="*/ 3811 h 43219"/>
                  <a:gd name="connsiteX7" fmla="*/ 29856 w 43256"/>
                  <a:gd name="connsiteY7" fmla="*/ 2199 h 43219"/>
                  <a:gd name="connsiteX8" fmla="*/ 22177 w 43256"/>
                  <a:gd name="connsiteY8" fmla="*/ 4579 h 43219"/>
                  <a:gd name="connsiteX9" fmla="*/ 22536 w 43256"/>
                  <a:gd name="connsiteY9" fmla="*/ 3189 h 43219"/>
                  <a:gd name="connsiteX10" fmla="*/ 14036 w 43256"/>
                  <a:gd name="connsiteY10" fmla="*/ 5051 h 43219"/>
                  <a:gd name="connsiteX11" fmla="*/ 15336 w 43256"/>
                  <a:gd name="connsiteY11" fmla="*/ 6399 h 43219"/>
                  <a:gd name="connsiteX12" fmla="*/ 4163 w 43256"/>
                  <a:gd name="connsiteY12" fmla="*/ 15648 h 43219"/>
                  <a:gd name="connsiteX13" fmla="*/ 3936 w 43256"/>
                  <a:gd name="connsiteY13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29114 w 43256"/>
                  <a:gd name="connsiteY4" fmla="*/ 3811 h 43219"/>
                  <a:gd name="connsiteX5" fmla="*/ 29856 w 43256"/>
                  <a:gd name="connsiteY5" fmla="*/ 2199 h 43219"/>
                  <a:gd name="connsiteX6" fmla="*/ 22177 w 43256"/>
                  <a:gd name="connsiteY6" fmla="*/ 4579 h 43219"/>
                  <a:gd name="connsiteX7" fmla="*/ 22536 w 43256"/>
                  <a:gd name="connsiteY7" fmla="*/ 3189 h 43219"/>
                  <a:gd name="connsiteX8" fmla="*/ 14036 w 43256"/>
                  <a:gd name="connsiteY8" fmla="*/ 5051 h 43219"/>
                  <a:gd name="connsiteX9" fmla="*/ 15336 w 43256"/>
                  <a:gd name="connsiteY9" fmla="*/ 6399 h 43219"/>
                  <a:gd name="connsiteX10" fmla="*/ 4163 w 43256"/>
                  <a:gd name="connsiteY10" fmla="*/ 15648 h 43219"/>
                  <a:gd name="connsiteX11" fmla="*/ 3936 w 43256"/>
                  <a:gd name="connsiteY1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6" fmla="*/ 14036 w 43256"/>
                  <a:gd name="connsiteY6" fmla="*/ 5051 h 43219"/>
                  <a:gd name="connsiteX7" fmla="*/ 15336 w 43256"/>
                  <a:gd name="connsiteY7" fmla="*/ 6399 h 43219"/>
                  <a:gd name="connsiteX8" fmla="*/ 4163 w 43256"/>
                  <a:gd name="connsiteY8" fmla="*/ 15648 h 43219"/>
                  <a:gd name="connsiteX9" fmla="*/ 3936 w 43256"/>
                  <a:gd name="connsiteY9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6" fmla="*/ 14036 w 43256"/>
                  <a:gd name="connsiteY6" fmla="*/ 5051 h 43219"/>
                  <a:gd name="connsiteX7" fmla="*/ 15336 w 43256"/>
                  <a:gd name="connsiteY7" fmla="*/ 639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20" fmla="*/ 3936 w 43256"/>
                  <a:gd name="connsiteY20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20" fmla="*/ 8070 w 43256"/>
                  <a:gd name="connsiteY20" fmla="*/ 19268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22492 w 43256"/>
                  <a:gd name="connsiteY1" fmla="*/ 3291 h 43219"/>
                  <a:gd name="connsiteX2" fmla="*/ 25785 w 43256"/>
                  <a:gd name="connsiteY2" fmla="*/ 59 h 43219"/>
                  <a:gd name="connsiteX3" fmla="*/ 29869 w 43256"/>
                  <a:gd name="connsiteY3" fmla="*/ 2340 h 43219"/>
                  <a:gd name="connsiteX4" fmla="*/ 35499 w 43256"/>
                  <a:gd name="connsiteY4" fmla="*/ 549 h 43219"/>
                  <a:gd name="connsiteX5" fmla="*/ 38354 w 43256"/>
                  <a:gd name="connsiteY5" fmla="*/ 5435 h 43219"/>
                  <a:gd name="connsiteX6" fmla="*/ 42018 w 43256"/>
                  <a:gd name="connsiteY6" fmla="*/ 10177 h 43219"/>
                  <a:gd name="connsiteX7" fmla="*/ 41854 w 43256"/>
                  <a:gd name="connsiteY7" fmla="*/ 15319 h 43219"/>
                  <a:gd name="connsiteX8" fmla="*/ 43052 w 43256"/>
                  <a:gd name="connsiteY8" fmla="*/ 23181 h 43219"/>
                  <a:gd name="connsiteX9" fmla="*/ 37440 w 43256"/>
                  <a:gd name="connsiteY9" fmla="*/ 30063 h 43219"/>
                  <a:gd name="connsiteX10" fmla="*/ 35431 w 43256"/>
                  <a:gd name="connsiteY10" fmla="*/ 35960 h 43219"/>
                  <a:gd name="connsiteX11" fmla="*/ 28591 w 43256"/>
                  <a:gd name="connsiteY11" fmla="*/ 36674 h 43219"/>
                  <a:gd name="connsiteX12" fmla="*/ 23703 w 43256"/>
                  <a:gd name="connsiteY12" fmla="*/ 42965 h 43219"/>
                  <a:gd name="connsiteX13" fmla="*/ 16516 w 43256"/>
                  <a:gd name="connsiteY13" fmla="*/ 39125 h 43219"/>
                  <a:gd name="connsiteX14" fmla="*/ 5840 w 43256"/>
                  <a:gd name="connsiteY14" fmla="*/ 35331 h 43219"/>
                  <a:gd name="connsiteX15" fmla="*/ 1146 w 43256"/>
                  <a:gd name="connsiteY15" fmla="*/ 31109 h 43219"/>
                  <a:gd name="connsiteX16" fmla="*/ 2149 w 43256"/>
                  <a:gd name="connsiteY16" fmla="*/ 25410 h 43219"/>
                  <a:gd name="connsiteX17" fmla="*/ 31 w 43256"/>
                  <a:gd name="connsiteY17" fmla="*/ 19563 h 43219"/>
                  <a:gd name="connsiteX18" fmla="*/ 3899 w 43256"/>
                  <a:gd name="connsiteY18" fmla="*/ 14366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890 h 43880"/>
                  <a:gd name="connsiteX1" fmla="*/ 25785 w 43256"/>
                  <a:gd name="connsiteY1" fmla="*/ 720 h 43880"/>
                  <a:gd name="connsiteX2" fmla="*/ 29869 w 43256"/>
                  <a:gd name="connsiteY2" fmla="*/ 3001 h 43880"/>
                  <a:gd name="connsiteX3" fmla="*/ 35499 w 43256"/>
                  <a:gd name="connsiteY3" fmla="*/ 1210 h 43880"/>
                  <a:gd name="connsiteX4" fmla="*/ 38354 w 43256"/>
                  <a:gd name="connsiteY4" fmla="*/ 6096 h 43880"/>
                  <a:gd name="connsiteX5" fmla="*/ 42018 w 43256"/>
                  <a:gd name="connsiteY5" fmla="*/ 10838 h 43880"/>
                  <a:gd name="connsiteX6" fmla="*/ 41854 w 43256"/>
                  <a:gd name="connsiteY6" fmla="*/ 15980 h 43880"/>
                  <a:gd name="connsiteX7" fmla="*/ 43052 w 43256"/>
                  <a:gd name="connsiteY7" fmla="*/ 23842 h 43880"/>
                  <a:gd name="connsiteX8" fmla="*/ 37440 w 43256"/>
                  <a:gd name="connsiteY8" fmla="*/ 30724 h 43880"/>
                  <a:gd name="connsiteX9" fmla="*/ 35431 w 43256"/>
                  <a:gd name="connsiteY9" fmla="*/ 36621 h 43880"/>
                  <a:gd name="connsiteX10" fmla="*/ 28591 w 43256"/>
                  <a:gd name="connsiteY10" fmla="*/ 37335 h 43880"/>
                  <a:gd name="connsiteX11" fmla="*/ 23703 w 43256"/>
                  <a:gd name="connsiteY11" fmla="*/ 43626 h 43880"/>
                  <a:gd name="connsiteX12" fmla="*/ 16516 w 43256"/>
                  <a:gd name="connsiteY12" fmla="*/ 39786 h 43880"/>
                  <a:gd name="connsiteX13" fmla="*/ 5840 w 43256"/>
                  <a:gd name="connsiteY13" fmla="*/ 35992 h 43880"/>
                  <a:gd name="connsiteX14" fmla="*/ 1146 w 43256"/>
                  <a:gd name="connsiteY14" fmla="*/ 31770 h 43880"/>
                  <a:gd name="connsiteX15" fmla="*/ 2149 w 43256"/>
                  <a:gd name="connsiteY15" fmla="*/ 26071 h 43880"/>
                  <a:gd name="connsiteX16" fmla="*/ 31 w 43256"/>
                  <a:gd name="connsiteY16" fmla="*/ 20224 h 43880"/>
                  <a:gd name="connsiteX17" fmla="*/ 3899 w 43256"/>
                  <a:gd name="connsiteY17" fmla="*/ 15027 h 43880"/>
                  <a:gd name="connsiteX0" fmla="*/ 1950 w 43256"/>
                  <a:gd name="connsiteY0" fmla="*/ 25850 h 43880"/>
                  <a:gd name="connsiteX1" fmla="*/ 2196 w 43256"/>
                  <a:gd name="connsiteY1" fmla="*/ 25900 h 43880"/>
                  <a:gd name="connsiteX0" fmla="*/ 3936 w 43256"/>
                  <a:gd name="connsiteY0" fmla="*/ 14221 h 43211"/>
                  <a:gd name="connsiteX1" fmla="*/ 29869 w 43256"/>
                  <a:gd name="connsiteY1" fmla="*/ 2332 h 43211"/>
                  <a:gd name="connsiteX2" fmla="*/ 35499 w 43256"/>
                  <a:gd name="connsiteY2" fmla="*/ 541 h 43211"/>
                  <a:gd name="connsiteX3" fmla="*/ 38354 w 43256"/>
                  <a:gd name="connsiteY3" fmla="*/ 5427 h 43211"/>
                  <a:gd name="connsiteX4" fmla="*/ 42018 w 43256"/>
                  <a:gd name="connsiteY4" fmla="*/ 10169 h 43211"/>
                  <a:gd name="connsiteX5" fmla="*/ 41854 w 43256"/>
                  <a:gd name="connsiteY5" fmla="*/ 15311 h 43211"/>
                  <a:gd name="connsiteX6" fmla="*/ 43052 w 43256"/>
                  <a:gd name="connsiteY6" fmla="*/ 23173 h 43211"/>
                  <a:gd name="connsiteX7" fmla="*/ 37440 w 43256"/>
                  <a:gd name="connsiteY7" fmla="*/ 30055 h 43211"/>
                  <a:gd name="connsiteX8" fmla="*/ 35431 w 43256"/>
                  <a:gd name="connsiteY8" fmla="*/ 35952 h 43211"/>
                  <a:gd name="connsiteX9" fmla="*/ 28591 w 43256"/>
                  <a:gd name="connsiteY9" fmla="*/ 36666 h 43211"/>
                  <a:gd name="connsiteX10" fmla="*/ 23703 w 43256"/>
                  <a:gd name="connsiteY10" fmla="*/ 42957 h 43211"/>
                  <a:gd name="connsiteX11" fmla="*/ 16516 w 43256"/>
                  <a:gd name="connsiteY11" fmla="*/ 39117 h 43211"/>
                  <a:gd name="connsiteX12" fmla="*/ 5840 w 43256"/>
                  <a:gd name="connsiteY12" fmla="*/ 35323 h 43211"/>
                  <a:gd name="connsiteX13" fmla="*/ 1146 w 43256"/>
                  <a:gd name="connsiteY13" fmla="*/ 31101 h 43211"/>
                  <a:gd name="connsiteX14" fmla="*/ 2149 w 43256"/>
                  <a:gd name="connsiteY14" fmla="*/ 25402 h 43211"/>
                  <a:gd name="connsiteX15" fmla="*/ 31 w 43256"/>
                  <a:gd name="connsiteY15" fmla="*/ 19555 h 43211"/>
                  <a:gd name="connsiteX16" fmla="*/ 3899 w 43256"/>
                  <a:gd name="connsiteY16" fmla="*/ 14358 h 43211"/>
                  <a:gd name="connsiteX0" fmla="*/ 1950 w 43256"/>
                  <a:gd name="connsiteY0" fmla="*/ 25181 h 43211"/>
                  <a:gd name="connsiteX1" fmla="*/ 2196 w 43256"/>
                  <a:gd name="connsiteY1" fmla="*/ 25231 h 43211"/>
                  <a:gd name="connsiteX0" fmla="*/ 3936 w 43256"/>
                  <a:gd name="connsiteY0" fmla="*/ 13680 h 42670"/>
                  <a:gd name="connsiteX1" fmla="*/ 35499 w 43256"/>
                  <a:gd name="connsiteY1" fmla="*/ 0 h 42670"/>
                  <a:gd name="connsiteX2" fmla="*/ 38354 w 43256"/>
                  <a:gd name="connsiteY2" fmla="*/ 4886 h 42670"/>
                  <a:gd name="connsiteX3" fmla="*/ 42018 w 43256"/>
                  <a:gd name="connsiteY3" fmla="*/ 9628 h 42670"/>
                  <a:gd name="connsiteX4" fmla="*/ 41854 w 43256"/>
                  <a:gd name="connsiteY4" fmla="*/ 14770 h 42670"/>
                  <a:gd name="connsiteX5" fmla="*/ 43052 w 43256"/>
                  <a:gd name="connsiteY5" fmla="*/ 22632 h 42670"/>
                  <a:gd name="connsiteX6" fmla="*/ 37440 w 43256"/>
                  <a:gd name="connsiteY6" fmla="*/ 29514 h 42670"/>
                  <a:gd name="connsiteX7" fmla="*/ 35431 w 43256"/>
                  <a:gd name="connsiteY7" fmla="*/ 35411 h 42670"/>
                  <a:gd name="connsiteX8" fmla="*/ 28591 w 43256"/>
                  <a:gd name="connsiteY8" fmla="*/ 36125 h 42670"/>
                  <a:gd name="connsiteX9" fmla="*/ 23703 w 43256"/>
                  <a:gd name="connsiteY9" fmla="*/ 42416 h 42670"/>
                  <a:gd name="connsiteX10" fmla="*/ 16516 w 43256"/>
                  <a:gd name="connsiteY10" fmla="*/ 38576 h 42670"/>
                  <a:gd name="connsiteX11" fmla="*/ 5840 w 43256"/>
                  <a:gd name="connsiteY11" fmla="*/ 34782 h 42670"/>
                  <a:gd name="connsiteX12" fmla="*/ 1146 w 43256"/>
                  <a:gd name="connsiteY12" fmla="*/ 30560 h 42670"/>
                  <a:gd name="connsiteX13" fmla="*/ 2149 w 43256"/>
                  <a:gd name="connsiteY13" fmla="*/ 24861 h 42670"/>
                  <a:gd name="connsiteX14" fmla="*/ 31 w 43256"/>
                  <a:gd name="connsiteY14" fmla="*/ 19014 h 42670"/>
                  <a:gd name="connsiteX15" fmla="*/ 3899 w 43256"/>
                  <a:gd name="connsiteY15" fmla="*/ 13817 h 42670"/>
                  <a:gd name="connsiteX0" fmla="*/ 1950 w 43256"/>
                  <a:gd name="connsiteY0" fmla="*/ 24640 h 42670"/>
                  <a:gd name="connsiteX1" fmla="*/ 2196 w 43256"/>
                  <a:gd name="connsiteY1" fmla="*/ 24690 h 42670"/>
                  <a:gd name="connsiteX0" fmla="*/ 3936 w 43256"/>
                  <a:gd name="connsiteY0" fmla="*/ 8794 h 37784"/>
                  <a:gd name="connsiteX1" fmla="*/ 38354 w 43256"/>
                  <a:gd name="connsiteY1" fmla="*/ 0 h 37784"/>
                  <a:gd name="connsiteX2" fmla="*/ 42018 w 43256"/>
                  <a:gd name="connsiteY2" fmla="*/ 4742 h 37784"/>
                  <a:gd name="connsiteX3" fmla="*/ 41854 w 43256"/>
                  <a:gd name="connsiteY3" fmla="*/ 9884 h 37784"/>
                  <a:gd name="connsiteX4" fmla="*/ 43052 w 43256"/>
                  <a:gd name="connsiteY4" fmla="*/ 17746 h 37784"/>
                  <a:gd name="connsiteX5" fmla="*/ 37440 w 43256"/>
                  <a:gd name="connsiteY5" fmla="*/ 24628 h 37784"/>
                  <a:gd name="connsiteX6" fmla="*/ 35431 w 43256"/>
                  <a:gd name="connsiteY6" fmla="*/ 30525 h 37784"/>
                  <a:gd name="connsiteX7" fmla="*/ 28591 w 43256"/>
                  <a:gd name="connsiteY7" fmla="*/ 31239 h 37784"/>
                  <a:gd name="connsiteX8" fmla="*/ 23703 w 43256"/>
                  <a:gd name="connsiteY8" fmla="*/ 37530 h 37784"/>
                  <a:gd name="connsiteX9" fmla="*/ 16516 w 43256"/>
                  <a:gd name="connsiteY9" fmla="*/ 33690 h 37784"/>
                  <a:gd name="connsiteX10" fmla="*/ 5840 w 43256"/>
                  <a:gd name="connsiteY10" fmla="*/ 29896 h 37784"/>
                  <a:gd name="connsiteX11" fmla="*/ 1146 w 43256"/>
                  <a:gd name="connsiteY11" fmla="*/ 25674 h 37784"/>
                  <a:gd name="connsiteX12" fmla="*/ 2149 w 43256"/>
                  <a:gd name="connsiteY12" fmla="*/ 19975 h 37784"/>
                  <a:gd name="connsiteX13" fmla="*/ 31 w 43256"/>
                  <a:gd name="connsiteY13" fmla="*/ 14128 h 37784"/>
                  <a:gd name="connsiteX14" fmla="*/ 3899 w 43256"/>
                  <a:gd name="connsiteY14" fmla="*/ 8931 h 37784"/>
                  <a:gd name="connsiteX0" fmla="*/ 1950 w 43256"/>
                  <a:gd name="connsiteY0" fmla="*/ 19754 h 37784"/>
                  <a:gd name="connsiteX1" fmla="*/ 2196 w 43256"/>
                  <a:gd name="connsiteY1" fmla="*/ 19804 h 37784"/>
                  <a:gd name="connsiteX0" fmla="*/ 3936 w 43256"/>
                  <a:gd name="connsiteY0" fmla="*/ 4052 h 33042"/>
                  <a:gd name="connsiteX1" fmla="*/ 42018 w 43256"/>
                  <a:gd name="connsiteY1" fmla="*/ 0 h 33042"/>
                  <a:gd name="connsiteX2" fmla="*/ 41854 w 43256"/>
                  <a:gd name="connsiteY2" fmla="*/ 5142 h 33042"/>
                  <a:gd name="connsiteX3" fmla="*/ 43052 w 43256"/>
                  <a:gd name="connsiteY3" fmla="*/ 13004 h 33042"/>
                  <a:gd name="connsiteX4" fmla="*/ 37440 w 43256"/>
                  <a:gd name="connsiteY4" fmla="*/ 19886 h 33042"/>
                  <a:gd name="connsiteX5" fmla="*/ 35431 w 43256"/>
                  <a:gd name="connsiteY5" fmla="*/ 25783 h 33042"/>
                  <a:gd name="connsiteX6" fmla="*/ 28591 w 43256"/>
                  <a:gd name="connsiteY6" fmla="*/ 26497 h 33042"/>
                  <a:gd name="connsiteX7" fmla="*/ 23703 w 43256"/>
                  <a:gd name="connsiteY7" fmla="*/ 32788 h 33042"/>
                  <a:gd name="connsiteX8" fmla="*/ 16516 w 43256"/>
                  <a:gd name="connsiteY8" fmla="*/ 28948 h 33042"/>
                  <a:gd name="connsiteX9" fmla="*/ 5840 w 43256"/>
                  <a:gd name="connsiteY9" fmla="*/ 25154 h 33042"/>
                  <a:gd name="connsiteX10" fmla="*/ 1146 w 43256"/>
                  <a:gd name="connsiteY10" fmla="*/ 20932 h 33042"/>
                  <a:gd name="connsiteX11" fmla="*/ 2149 w 43256"/>
                  <a:gd name="connsiteY11" fmla="*/ 15233 h 33042"/>
                  <a:gd name="connsiteX12" fmla="*/ 31 w 43256"/>
                  <a:gd name="connsiteY12" fmla="*/ 9386 h 33042"/>
                  <a:gd name="connsiteX13" fmla="*/ 3899 w 43256"/>
                  <a:gd name="connsiteY13" fmla="*/ 4189 h 33042"/>
                  <a:gd name="connsiteX0" fmla="*/ 1950 w 43256"/>
                  <a:gd name="connsiteY0" fmla="*/ 15012 h 33042"/>
                  <a:gd name="connsiteX1" fmla="*/ 2196 w 43256"/>
                  <a:gd name="connsiteY1" fmla="*/ 15062 h 33042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56" h="28990">
                    <a:moveTo>
                      <a:pt x="3936" y="0"/>
                    </a:moveTo>
                    <a:lnTo>
                      <a:pt x="41854" y="1090"/>
                    </a:lnTo>
                    <a:cubicBezTo>
                      <a:pt x="43115" y="3324"/>
                      <a:pt x="43556" y="6220"/>
                      <a:pt x="43052" y="8952"/>
                    </a:cubicBezTo>
                    <a:cubicBezTo>
                      <a:pt x="42382" y="12584"/>
                      <a:pt x="40164" y="15304"/>
                      <a:pt x="37440" y="15834"/>
                    </a:cubicBezTo>
                    <a:cubicBezTo>
                      <a:pt x="37427" y="18101"/>
                      <a:pt x="36694" y="20251"/>
                      <a:pt x="35431" y="21731"/>
                    </a:cubicBezTo>
                    <a:cubicBezTo>
                      <a:pt x="33512" y="23980"/>
                      <a:pt x="30740" y="24269"/>
                      <a:pt x="28591" y="22445"/>
                    </a:cubicBezTo>
                    <a:cubicBezTo>
                      <a:pt x="27896" y="25578"/>
                      <a:pt x="26035" y="27973"/>
                      <a:pt x="23703" y="28736"/>
                    </a:cubicBezTo>
                    <a:cubicBezTo>
                      <a:pt x="20955" y="29635"/>
                      <a:pt x="18087" y="28103"/>
                      <a:pt x="16516" y="24896"/>
                    </a:cubicBezTo>
                    <a:cubicBezTo>
                      <a:pt x="12808" y="27940"/>
                      <a:pt x="7992" y="26229"/>
                      <a:pt x="5840" y="21102"/>
                    </a:cubicBezTo>
                    <a:cubicBezTo>
                      <a:pt x="3726" y="21439"/>
                      <a:pt x="1741" y="19654"/>
                      <a:pt x="1146" y="16880"/>
                    </a:cubicBezTo>
                    <a:cubicBezTo>
                      <a:pt x="715" y="14873"/>
                      <a:pt x="1096" y="12707"/>
                      <a:pt x="2149" y="11181"/>
                    </a:cubicBezTo>
                    <a:cubicBezTo>
                      <a:pt x="655" y="9984"/>
                      <a:pt x="-177" y="7687"/>
                      <a:pt x="31" y="5334"/>
                    </a:cubicBezTo>
                    <a:cubicBezTo>
                      <a:pt x="275" y="2579"/>
                      <a:pt x="1881" y="421"/>
                      <a:pt x="3899" y="137"/>
                    </a:cubicBezTo>
                  </a:path>
                  <a:path w="43256" h="28990" fill="none" extrusionOk="0">
                    <a:moveTo>
                      <a:pt x="1950" y="10960"/>
                    </a:moveTo>
                    <a:cubicBezTo>
                      <a:pt x="1066" y="11054"/>
                      <a:pt x="2961" y="11623"/>
                      <a:pt x="2196" y="11010"/>
                    </a:cubicBezTo>
                  </a:path>
                </a:pathLst>
              </a:cu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859FC5-FCB9-4446-B2B0-07307626C28B}"/>
                  </a:ext>
                </a:extLst>
              </p:cNvPr>
              <p:cNvSpPr/>
              <p:nvPr/>
            </p:nvSpPr>
            <p:spPr>
              <a:xfrm>
                <a:off x="5798959" y="3706841"/>
                <a:ext cx="831272" cy="2495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3F8C10-9470-644C-8191-113DC5E68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85796" y="3189244"/>
              <a:ext cx="439141" cy="3153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C174355-903B-5248-9433-2A8BBFDA0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2040" y="3116933"/>
              <a:ext cx="418489" cy="3876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6D41A4-8F66-4F42-9FD9-DAA5B0A50F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24937" y="3504621"/>
              <a:ext cx="22345" cy="570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Graphic 15" descr="Covid-19">
            <a:extLst>
              <a:ext uri="{FF2B5EF4-FFF2-40B4-BE49-F238E27FC236}">
                <a16:creationId xmlns:a16="http://schemas.microsoft.com/office/drawing/2014/main" id="{890BC495-9EDF-C847-9148-B8E4F626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7132" y="2867109"/>
            <a:ext cx="1323891" cy="1323891"/>
          </a:xfrm>
          <a:prstGeom prst="rect">
            <a:avLst/>
          </a:prstGeom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372BF402-C3EA-0748-912D-7CCEDE05CAA5}"/>
              </a:ext>
            </a:extLst>
          </p:cNvPr>
          <p:cNvSpPr/>
          <p:nvPr/>
        </p:nvSpPr>
        <p:spPr>
          <a:xfrm rot="16200000">
            <a:off x="6090775" y="3403750"/>
            <a:ext cx="211015" cy="29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27E65-3BD5-5D40-9674-B41D029AB3A6}"/>
              </a:ext>
            </a:extLst>
          </p:cNvPr>
          <p:cNvSpPr txBox="1"/>
          <p:nvPr/>
        </p:nvSpPr>
        <p:spPr>
          <a:xfrm>
            <a:off x="611298" y="2338544"/>
            <a:ext cx="22483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Antigen (Vaccine-candidate)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B3FD42-6423-934A-8FB6-54B5A4D13F1B}"/>
              </a:ext>
            </a:extLst>
          </p:cNvPr>
          <p:cNvSpPr txBox="1"/>
          <p:nvPr/>
        </p:nvSpPr>
        <p:spPr>
          <a:xfrm>
            <a:off x="3600763" y="2338544"/>
            <a:ext cx="22483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Broadly Neutralizing Antibody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4E1EB0-DB5D-4D4B-97BD-B7D1D70A7E6B}"/>
              </a:ext>
            </a:extLst>
          </p:cNvPr>
          <p:cNvSpPr txBox="1"/>
          <p:nvPr/>
        </p:nvSpPr>
        <p:spPr>
          <a:xfrm>
            <a:off x="6344625" y="2338544"/>
            <a:ext cx="22483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Diverse HIV Epitopes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B959D54B-2F1A-3C43-931B-38DF61C964B2}"/>
              </a:ext>
            </a:extLst>
          </p:cNvPr>
          <p:cNvSpPr/>
          <p:nvPr/>
        </p:nvSpPr>
        <p:spPr>
          <a:xfrm rot="16200000">
            <a:off x="2572495" y="4242192"/>
            <a:ext cx="989457" cy="1108476"/>
          </a:xfrm>
          <a:prstGeom prst="downArrow">
            <a:avLst/>
          </a:prstGeom>
          <a:solidFill>
            <a:srgbClr val="CFB879"/>
          </a:solidFill>
          <a:ln>
            <a:solidFill>
              <a:srgbClr val="CFB87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D6ADBA-AE59-444E-B827-3E1E19AFBB25}"/>
              </a:ext>
            </a:extLst>
          </p:cNvPr>
          <p:cNvCxnSpPr>
            <a:stCxn id="17" idx="0"/>
            <a:endCxn id="24" idx="0"/>
          </p:cNvCxnSpPr>
          <p:nvPr/>
        </p:nvCxnSpPr>
        <p:spPr>
          <a:xfrm flipH="1">
            <a:off x="2512986" y="3579522"/>
            <a:ext cx="395789" cy="1216908"/>
          </a:xfrm>
          <a:prstGeom prst="line">
            <a:avLst/>
          </a:prstGeom>
          <a:ln>
            <a:solidFill>
              <a:srgbClr val="CFB8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330D46-0DA5-3544-BB6A-96EF49BF5896}"/>
              </a:ext>
            </a:extLst>
          </p:cNvPr>
          <p:cNvCxnSpPr>
            <a:cxnSpLocks/>
            <a:stCxn id="17" idx="2"/>
            <a:endCxn id="24" idx="2"/>
          </p:cNvCxnSpPr>
          <p:nvPr/>
        </p:nvCxnSpPr>
        <p:spPr>
          <a:xfrm>
            <a:off x="3205460" y="3579522"/>
            <a:ext cx="416002" cy="1216908"/>
          </a:xfrm>
          <a:prstGeom prst="line">
            <a:avLst/>
          </a:prstGeom>
          <a:ln>
            <a:solidFill>
              <a:srgbClr val="CFB8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735C9195-B346-2147-8BD4-3DA1B52D0197}"/>
              </a:ext>
            </a:extLst>
          </p:cNvPr>
          <p:cNvSpPr/>
          <p:nvPr/>
        </p:nvSpPr>
        <p:spPr>
          <a:xfrm rot="16200000">
            <a:off x="2951610" y="3431180"/>
            <a:ext cx="211015" cy="29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C9246B-6E40-2740-87F3-086E7ECBCCE6}"/>
              </a:ext>
            </a:extLst>
          </p:cNvPr>
          <p:cNvSpPr txBox="1"/>
          <p:nvPr/>
        </p:nvSpPr>
        <p:spPr>
          <a:xfrm>
            <a:off x="1090791" y="5292451"/>
            <a:ext cx="422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want to understand this process.</a:t>
            </a:r>
          </a:p>
        </p:txBody>
      </p:sp>
    </p:spTree>
    <p:extLst>
      <p:ext uri="{BB962C8B-B14F-4D97-AF65-F5344CB8AC3E}">
        <p14:creationId xmlns:p14="http://schemas.microsoft.com/office/powerpoint/2010/main" val="41580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2" grpId="0"/>
      <p:bldP spid="24" grpId="1" animBg="1"/>
      <p:bldP spid="17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9E6D-716C-EC4D-B792-BD415FDD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- ICM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464783-012D-AD42-81DC-042BAF17C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256" y="1752600"/>
            <a:ext cx="486748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18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Goal 1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208B-022D-EF44-80AC-583F42E5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Carry out a literature review to identify all relevant antibody (Ab)/antigen (Ag) complexes for HIV.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2D69DD-EE77-C84D-A610-1CD425D0C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4295"/>
              </p:ext>
            </p:extLst>
          </p:nvPr>
        </p:nvGraphicFramePr>
        <p:xfrm>
          <a:off x="5410200" y="1166010"/>
          <a:ext cx="2521297" cy="4525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918">
                  <a:extLst>
                    <a:ext uri="{9D8B030D-6E8A-4147-A177-3AD203B41FA5}">
                      <a16:colId xmlns:a16="http://schemas.microsoft.com/office/drawing/2014/main" val="221242059"/>
                    </a:ext>
                  </a:extLst>
                </a:gridCol>
                <a:gridCol w="685379">
                  <a:extLst>
                    <a:ext uri="{9D8B030D-6E8A-4147-A177-3AD203B41FA5}">
                      <a16:colId xmlns:a16="http://schemas.microsoft.com/office/drawing/2014/main" val="696642188"/>
                    </a:ext>
                  </a:extLst>
                </a:gridCol>
              </a:tblGrid>
              <a:tr h="12135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Broadly Neutralizing Antibody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Epitope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31703969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10-1074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V3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51553217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10E8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35570758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10E8 Fab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4028720754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10E8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10474086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10E8v4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896491662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17b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alphaCCR5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540914080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2E7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68892155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35O22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gp120-gp41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29044641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3BNC117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8306141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3BNC117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226795270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7B2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84115343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8ANC195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gp120-gp41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4676594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A32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91794141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A32 x CD3 MP3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576978314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B12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907669797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Cap256.VRC26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890721597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20445050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23649059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721734632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iMab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alphaCD4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999809775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m36.4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gp120 C3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30794690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409436488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P140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alphaCCR5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161973973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81580176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PG9-16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29702052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PGDM1400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apex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54494933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PGDM1400fv.V8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apex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03451128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V3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25741395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PGT121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V3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416061530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V3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89379089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696769694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V3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05857150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apex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8598047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50401308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PGT145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apex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04439636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gp120-gp41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46580871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87257196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PRO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alphaCCR5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55330120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PRO 140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alphaCCR5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31573523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VCR01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908900810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VRC01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68383313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VRC07-523LS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CD4bs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202397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03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Goal 2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208B-022D-EF44-80AC-583F42E5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Carry out an analysis to determine the degree of interfacial composition matching (ICM) of Abs bound to different binding sites on HIV, comparing the results for the germline/mature versions of each Ab.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871DD-3623-7C43-B8C9-15B2105D8747}"/>
              </a:ext>
            </a:extLst>
          </p:cNvPr>
          <p:cNvSpPr txBox="1"/>
          <p:nvPr/>
        </p:nvSpPr>
        <p:spPr>
          <a:xfrm>
            <a:off x="5791200" y="132425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10E8 Fab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2E907A-E267-B04E-87DB-611A548E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53" y="1876147"/>
            <a:ext cx="393869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1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Goal 2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208B-022D-EF44-80AC-583F42E5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Carry out an analysis to determine the degree of interfacial composition matching (ICM) of Abs bound to different binding sites on HIV, </a:t>
            </a: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the results for the germline/mature versions of each Ab.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871DD-3623-7C43-B8C9-15B2105D8747}"/>
              </a:ext>
            </a:extLst>
          </p:cNvPr>
          <p:cNvSpPr txBox="1"/>
          <p:nvPr/>
        </p:nvSpPr>
        <p:spPr>
          <a:xfrm>
            <a:off x="5791200" y="132425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10E8 Fab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2E907A-E267-B04E-87DB-611A548E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53" y="1876147"/>
            <a:ext cx="393869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6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727-63D7-AC4E-BED1-B66FC987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Determine the Interfacial Residues?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3218CF-08BE-1340-B96A-2D08548D67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4"/>
          <a:stretch/>
        </p:blipFill>
        <p:spPr bwMode="auto">
          <a:xfrm>
            <a:off x="4648200" y="1993943"/>
            <a:ext cx="4038600" cy="189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AD1C61-15EF-454F-B8A1-1618307721CF}"/>
              </a:ext>
            </a:extLst>
          </p:cNvPr>
          <p:cNvSpPr txBox="1"/>
          <p:nvPr/>
        </p:nvSpPr>
        <p:spPr>
          <a:xfrm>
            <a:off x="5638800" y="14176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Angstroms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192C74F-17EF-424A-BEF4-676214207DF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 bwMode="auto">
          <a:xfrm>
            <a:off x="457200" y="1987883"/>
            <a:ext cx="4038600" cy="189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621898-4204-8046-9213-F416FFC703F0}"/>
              </a:ext>
            </a:extLst>
          </p:cNvPr>
          <p:cNvSpPr txBox="1"/>
          <p:nvPr/>
        </p:nvSpPr>
        <p:spPr>
          <a:xfrm>
            <a:off x="1371600" y="14176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Angstroms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8874A1A-B182-934D-B432-91265D729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552700" y="4150639"/>
            <a:ext cx="4038600" cy="186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A64880-ABE8-C042-9798-2E5CB083CF30}"/>
              </a:ext>
            </a:extLst>
          </p:cNvPr>
          <p:cNvSpPr txBox="1"/>
          <p:nvPr/>
        </p:nvSpPr>
        <p:spPr>
          <a:xfrm>
            <a:off x="3543300" y="379608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Angstroms</a:t>
            </a:r>
          </a:p>
        </p:txBody>
      </p:sp>
    </p:spTree>
    <p:extLst>
      <p:ext uri="{BB962C8B-B14F-4D97-AF65-F5344CB8AC3E}">
        <p14:creationId xmlns:p14="http://schemas.microsoft.com/office/powerpoint/2010/main" val="64381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C5A7-A2A8-A645-8EE0-0EA5EC0B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614EF2-33C5-DE4A-A697-484C22A4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 not only at residues which may be including more than is actually relevant – really we want interacting atoms, correct?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Would it make more sense to look at a distance cutoff or something like a force calculation threshold? Which residues have the most force impact? </a:t>
            </a:r>
          </a:p>
        </p:txBody>
      </p:sp>
    </p:spTree>
    <p:extLst>
      <p:ext uri="{BB962C8B-B14F-4D97-AF65-F5344CB8AC3E}">
        <p14:creationId xmlns:p14="http://schemas.microsoft.com/office/powerpoint/2010/main" val="160077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3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208B-022D-EF44-80AC-583F42E5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results from (2) to determine: (a) how prevalently employed ICM is for anti-HIV Abs, (b) how ICM varies for neut. vs. non-neut. Abs, (c) how ICM varies for different HIV binding sites, and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 the effect of glycans on ICM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to put data in chart form – find a better way to display or compare the ICM. </a:t>
            </a:r>
          </a:p>
        </p:txBody>
      </p:sp>
    </p:spTree>
    <p:extLst>
      <p:ext uri="{BB962C8B-B14F-4D97-AF65-F5344CB8AC3E}">
        <p14:creationId xmlns:p14="http://schemas.microsoft.com/office/powerpoint/2010/main" val="330013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A65F-0597-9B4F-9CCB-E025C2E7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4D28AB-F087-BD43-8C3F-A8DEB3B39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53" y="1828800"/>
            <a:ext cx="393869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729F0-95BA-1647-ACEF-E222307D2B20}"/>
              </a:ext>
            </a:extLst>
          </p:cNvPr>
          <p:cNvSpPr txBox="1"/>
          <p:nvPr/>
        </p:nvSpPr>
        <p:spPr>
          <a:xfrm>
            <a:off x="1584127" y="137302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10-1074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DC064-5DD7-D245-B564-FC900DEFDF4C}"/>
              </a:ext>
            </a:extLst>
          </p:cNvPr>
          <p:cNvSpPr txBox="1"/>
          <p:nvPr/>
        </p:nvSpPr>
        <p:spPr>
          <a:xfrm>
            <a:off x="5791199" y="137302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pgt145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50189871-65E7-B64C-9EC9-F39C98B4E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4" y="1828800"/>
            <a:ext cx="3906547" cy="365760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6CBB8C-1622-1F4C-9870-E4FC1BFFBB21}"/>
              </a:ext>
            </a:extLst>
          </p:cNvPr>
          <p:cNvSpPr txBox="1"/>
          <p:nvPr/>
        </p:nvSpPr>
        <p:spPr>
          <a:xfrm>
            <a:off x="0" y="5602289"/>
            <a:ext cx="9144000" cy="457200"/>
          </a:xfrm>
          <a:prstGeom prst="rect">
            <a:avLst/>
          </a:prstGeom>
          <a:solidFill>
            <a:srgbClr val="CFB87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Could the antibodies and antigens simply have a similar composition most of the time?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58A1A-89BF-6744-9988-D10C73270812}"/>
              </a:ext>
            </a:extLst>
          </p:cNvPr>
          <p:cNvSpPr txBox="1"/>
          <p:nvPr/>
        </p:nvSpPr>
        <p:spPr>
          <a:xfrm>
            <a:off x="-12357" y="5646223"/>
            <a:ext cx="9144000" cy="369332"/>
          </a:xfrm>
          <a:prstGeom prst="rect">
            <a:avLst/>
          </a:prstGeom>
          <a:solidFill>
            <a:srgbClr val="CFB87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What is the degree of sensitivity?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B0954-2D3E-B343-BDE9-90C8330B8714}"/>
              </a:ext>
            </a:extLst>
          </p:cNvPr>
          <p:cNvSpPr txBox="1"/>
          <p:nvPr/>
        </p:nvSpPr>
        <p:spPr>
          <a:xfrm>
            <a:off x="0" y="5646223"/>
            <a:ext cx="9144000" cy="369332"/>
          </a:xfrm>
          <a:prstGeom prst="rect">
            <a:avLst/>
          </a:prstGeom>
          <a:solidFill>
            <a:srgbClr val="CFB87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Would it change if I compared position to position?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C2AE2-403A-2749-86BF-BFFFC782821E}"/>
              </a:ext>
            </a:extLst>
          </p:cNvPr>
          <p:cNvSpPr txBox="1"/>
          <p:nvPr/>
        </p:nvSpPr>
        <p:spPr>
          <a:xfrm>
            <a:off x="2819400" y="457200"/>
            <a:ext cx="47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Interfacial residue comparison *need to add*</a:t>
            </a:r>
          </a:p>
        </p:txBody>
      </p:sp>
    </p:spTree>
    <p:extLst>
      <p:ext uri="{BB962C8B-B14F-4D97-AF65-F5344CB8AC3E}">
        <p14:creationId xmlns:p14="http://schemas.microsoft.com/office/powerpoint/2010/main" val="156159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053CF98-78BF-614C-9B0E-E739B5AA7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890" y="3185984"/>
            <a:ext cx="29299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9B64CB-2F46-4C46-9E9F-4EF85F00FD43}"/>
              </a:ext>
            </a:extLst>
          </p:cNvPr>
          <p:cNvSpPr txBox="1"/>
          <p:nvPr/>
        </p:nvSpPr>
        <p:spPr>
          <a:xfrm>
            <a:off x="7543800" y="437291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3BNC117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05C8A8-A395-BB4C-AE0D-62A42498C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835" y="304800"/>
            <a:ext cx="29540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D7C3404A-52B5-7D46-96BD-492BB1936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90" y="304800"/>
            <a:ext cx="2929910" cy="2743200"/>
          </a:xfrm>
          <a:prstGeom prst="rect">
            <a:avLst/>
          </a:prstGeom>
          <a:noFill/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44DDE00-9DB0-DE4B-BBCE-4A8988A1D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5" y="3210698"/>
            <a:ext cx="29635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6E8586-899D-9C4E-BE96-5DD3B552A8AF}"/>
              </a:ext>
            </a:extLst>
          </p:cNvPr>
          <p:cNvSpPr txBox="1"/>
          <p:nvPr/>
        </p:nvSpPr>
        <p:spPr>
          <a:xfrm>
            <a:off x="-228600" y="133178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10-1074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97BB5-C9DC-744D-A89F-60611B7BAFCB}"/>
              </a:ext>
            </a:extLst>
          </p:cNvPr>
          <p:cNvSpPr txBox="1"/>
          <p:nvPr/>
        </p:nvSpPr>
        <p:spPr>
          <a:xfrm>
            <a:off x="-232018" y="439763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pg16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8E282-9A84-B545-8505-A34764CF7B5C}"/>
              </a:ext>
            </a:extLst>
          </p:cNvPr>
          <p:cNvSpPr txBox="1"/>
          <p:nvPr/>
        </p:nvSpPr>
        <p:spPr>
          <a:xfrm>
            <a:off x="7580870" y="133178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pgt145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561EF1-F353-884A-88CF-C30C5FF448E2}"/>
              </a:ext>
            </a:extLst>
          </p:cNvPr>
          <p:cNvCxnSpPr/>
          <p:nvPr/>
        </p:nvCxnSpPr>
        <p:spPr>
          <a:xfrm>
            <a:off x="4572000" y="0"/>
            <a:ext cx="0" cy="624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2E98F-31DB-B84E-BF66-25F558B233F0}"/>
              </a:ext>
            </a:extLst>
          </p:cNvPr>
          <p:cNvCxnSpPr>
            <a:cxnSpLocks/>
          </p:cNvCxnSpPr>
          <p:nvPr/>
        </p:nvCxnSpPr>
        <p:spPr>
          <a:xfrm flipH="1">
            <a:off x="0" y="3124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4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A989-8B01-1F41-B40A-59CC5317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FD92-BDAB-1040-9750-709FB0CE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 are viruses?</a:t>
            </a:r>
          </a:p>
          <a:p>
            <a:pPr lvl="1"/>
            <a:r>
              <a:rPr lang="en-US" dirty="0"/>
              <a:t>What is HIV and why do we care about it?</a:t>
            </a:r>
          </a:p>
          <a:p>
            <a:r>
              <a:rPr lang="en-US" dirty="0"/>
              <a:t>Mission</a:t>
            </a:r>
          </a:p>
          <a:p>
            <a:pPr lvl="1"/>
            <a:r>
              <a:rPr lang="en-US" dirty="0"/>
              <a:t>What is ICM? 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What have I done so far? </a:t>
            </a:r>
          </a:p>
          <a:p>
            <a:pPr lvl="1"/>
            <a:r>
              <a:rPr lang="en-US" dirty="0"/>
              <a:t>Can I get some help/advice? 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810696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Goal 4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1EF2FA-F312-430B-AB47-5FEE04BFF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0235"/>
              </p:ext>
            </p:extLst>
          </p:nvPr>
        </p:nvGraphicFramePr>
        <p:xfrm>
          <a:off x="457200" y="1295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1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05E8-51BD-D246-BABA-3BFDB8DB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>
            <a:normAutofit/>
          </a:bodyPr>
          <a:lstStyle/>
          <a:p>
            <a:r>
              <a:rPr lang="en-US" dirty="0"/>
              <a:t>What is a virus? </a:t>
            </a:r>
          </a:p>
        </p:txBody>
      </p:sp>
      <p:pic>
        <p:nvPicPr>
          <p:cNvPr id="5" name="Content Placeholder 4" descr="A picture containing ware&#10;&#10;Description automatically generated">
            <a:extLst>
              <a:ext uri="{FF2B5EF4-FFF2-40B4-BE49-F238E27FC236}">
                <a16:creationId xmlns:a16="http://schemas.microsoft.com/office/drawing/2014/main" id="{44E33C06-73EE-9245-97F8-0D81808A6A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77436" y="612775"/>
            <a:ext cx="4716103" cy="411480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94AC21B-131B-47A9-82BA-25294876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181600"/>
            <a:ext cx="5486400" cy="8048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“A virus is genetic material contained within an organic particle that invades living cells and uses their host's metabolic processes to produce a new generation of viral particles.”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 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www.sciencealert.com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/virus</a:t>
            </a:r>
          </a:p>
        </p:txBody>
      </p:sp>
    </p:spTree>
    <p:extLst>
      <p:ext uri="{BB962C8B-B14F-4D97-AF65-F5344CB8AC3E}">
        <p14:creationId xmlns:p14="http://schemas.microsoft.com/office/powerpoint/2010/main" val="41421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E2ED03-41CD-E54F-9D34-BC80CEAA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How do viruses attack cells?  </a:t>
            </a:r>
          </a:p>
        </p:txBody>
      </p:sp>
      <p:pic>
        <p:nvPicPr>
          <p:cNvPr id="2050" name="Picture 2" descr="Fusing structure and function: a structural view of the herpesvirus entry  machinery | Nature Reviews Microbiology">
            <a:extLst>
              <a:ext uri="{FF2B5EF4-FFF2-40B4-BE49-F238E27FC236}">
                <a16:creationId xmlns:a16="http://schemas.microsoft.com/office/drawing/2014/main" id="{D3C8A965-BBAF-124C-A795-533AC354E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93176"/>
            <a:ext cx="4038600" cy="314001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D2E321-6FB6-F942-A1E1-22427FCC7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Attached itself to cell</a:t>
            </a:r>
          </a:p>
          <a:p>
            <a:pPr lvl="1"/>
            <a:r>
              <a:rPr lang="en-US" sz="2800" dirty="0"/>
              <a:t>Fuse with cell + release capsid</a:t>
            </a:r>
          </a:p>
          <a:p>
            <a:pPr lvl="1"/>
            <a:r>
              <a:rPr lang="en-US" sz="2800" dirty="0"/>
              <a:t>Receptor fusion </a:t>
            </a:r>
          </a:p>
          <a:p>
            <a:pPr lvl="1"/>
            <a:r>
              <a:rPr lang="en-US" sz="2800" dirty="0"/>
              <a:t>Endocytosis</a:t>
            </a:r>
          </a:p>
          <a:p>
            <a:pPr lvl="1"/>
            <a:r>
              <a:rPr lang="en-US" sz="2800" dirty="0"/>
              <a:t>Inject material into bacterium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0A8609-90C5-7045-B6A3-CD6F5C9A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Material Released </a:t>
            </a:r>
          </a:p>
        </p:txBody>
      </p:sp>
      <p:pic>
        <p:nvPicPr>
          <p:cNvPr id="3074" name="Picture 2" descr="How Do Viruses Work? – FAQ Bite">
            <a:extLst>
              <a:ext uri="{FF2B5EF4-FFF2-40B4-BE49-F238E27FC236}">
                <a16:creationId xmlns:a16="http://schemas.microsoft.com/office/drawing/2014/main" id="{20DECA5D-17E0-E149-81D3-020CF3B53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9050"/>
            <a:ext cx="762000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15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59EF-3698-5440-AFAD-9B4FF9E7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334000"/>
            <a:ext cx="5486400" cy="566738"/>
          </a:xfrm>
        </p:spPr>
        <p:txBody>
          <a:bodyPr anchor="b">
            <a:normAutofit/>
          </a:bodyPr>
          <a:lstStyle/>
          <a:p>
            <a:r>
              <a:rPr lang="en-US" dirty="0"/>
              <a:t>Viruses Use Cells’ Machinery</a:t>
            </a:r>
          </a:p>
        </p:txBody>
      </p:sp>
      <p:pic>
        <p:nvPicPr>
          <p:cNvPr id="6" name="Picture 2" descr="Viral entry - Wikipedia">
            <a:extLst>
              <a:ext uri="{FF2B5EF4-FFF2-40B4-BE49-F238E27FC236}">
                <a16:creationId xmlns:a16="http://schemas.microsoft.com/office/drawing/2014/main" id="{C0907079-F596-3141-81AF-8C625C495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67938"/>
            <a:ext cx="5745066" cy="529982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2" descr="Viral entry - Wikipedia">
            <a:extLst>
              <a:ext uri="{FF2B5EF4-FFF2-40B4-BE49-F238E27FC236}">
                <a16:creationId xmlns:a16="http://schemas.microsoft.com/office/drawing/2014/main" id="{70A726C8-BE15-B740-B72C-03885E08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9467" y="57328"/>
            <a:ext cx="5745066" cy="529982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6947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F99-767C-524E-9CA3-CF049867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Virus Exits the Cell </a:t>
            </a:r>
          </a:p>
        </p:txBody>
      </p:sp>
      <p:pic>
        <p:nvPicPr>
          <p:cNvPr id="4098" name="Picture 2" descr="Intro to viruses (article) | Khan Academy">
            <a:extLst>
              <a:ext uri="{FF2B5EF4-FFF2-40B4-BE49-F238E27FC236}">
                <a16:creationId xmlns:a16="http://schemas.microsoft.com/office/drawing/2014/main" id="{1879FB99-A8DC-AE46-B074-8EDD9CE3C4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43251"/>
            <a:ext cx="8229600" cy="443986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9798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7774-2528-BB43-826A-8A6E18D7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</a:t>
            </a:r>
          </a:p>
        </p:txBody>
      </p:sp>
      <p:pic>
        <p:nvPicPr>
          <p:cNvPr id="1028" name="Picture 4" descr="Structure of HIV">
            <a:extLst>
              <a:ext uri="{FF2B5EF4-FFF2-40B4-BE49-F238E27FC236}">
                <a16:creationId xmlns:a16="http://schemas.microsoft.com/office/drawing/2014/main" id="{85E0DF35-E1F4-C141-A3C1-42D5CB65B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98265"/>
            <a:ext cx="5588000" cy="455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3B088F-F263-4D40-82AA-532763C00CAD}"/>
              </a:ext>
            </a:extLst>
          </p:cNvPr>
          <p:cNvSpPr txBox="1"/>
          <p:nvPr/>
        </p:nvSpPr>
        <p:spPr>
          <a:xfrm>
            <a:off x="5410200" y="6248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https://</a:t>
            </a:r>
            <a:r>
              <a:rPr lang="en-US" sz="600" dirty="0" err="1">
                <a:solidFill>
                  <a:schemeClr val="bg1"/>
                </a:solidFill>
              </a:rPr>
              <a:t>www.google.com</a:t>
            </a:r>
            <a:r>
              <a:rPr lang="en-US" sz="600" dirty="0">
                <a:solidFill>
                  <a:schemeClr val="bg1"/>
                </a:solidFill>
              </a:rPr>
              <a:t>/</a:t>
            </a:r>
            <a:r>
              <a:rPr lang="en-US" sz="600" dirty="0" err="1">
                <a:solidFill>
                  <a:schemeClr val="bg1"/>
                </a:solidFill>
              </a:rPr>
              <a:t>url?sa</a:t>
            </a:r>
            <a:r>
              <a:rPr lang="en-US" sz="600" dirty="0">
                <a:solidFill>
                  <a:schemeClr val="bg1"/>
                </a:solidFill>
              </a:rPr>
              <a:t>=</a:t>
            </a:r>
            <a:r>
              <a:rPr lang="en-US" sz="600" dirty="0" err="1">
                <a:solidFill>
                  <a:schemeClr val="bg1"/>
                </a:solidFill>
              </a:rPr>
              <a:t>i&amp;url</a:t>
            </a:r>
            <a:r>
              <a:rPr lang="en-US" sz="600" dirty="0">
                <a:solidFill>
                  <a:schemeClr val="bg1"/>
                </a:solidFill>
              </a:rPr>
              <a:t>=https%3A%2F%2Fbiosci.mcdb.ucsb.edu%2Fimmunology%2FImmunodeficiencies%2FHIV-structure.htm&amp;psig=AOvVaw0sKvuP82NwhwRB9s1BdRQU&amp;ust=1603561703542000&amp;source=</a:t>
            </a:r>
            <a:r>
              <a:rPr lang="en-US" sz="600" dirty="0" err="1">
                <a:solidFill>
                  <a:schemeClr val="bg1"/>
                </a:solidFill>
              </a:rPr>
              <a:t>images&amp;cd</a:t>
            </a:r>
            <a:r>
              <a:rPr lang="en-US" sz="600" dirty="0">
                <a:solidFill>
                  <a:schemeClr val="bg1"/>
                </a:solidFill>
              </a:rPr>
              <a:t>=</a:t>
            </a:r>
            <a:r>
              <a:rPr lang="en-US" sz="600" dirty="0" err="1">
                <a:solidFill>
                  <a:schemeClr val="bg1"/>
                </a:solidFill>
              </a:rPr>
              <a:t>vfe&amp;ved</a:t>
            </a:r>
            <a:r>
              <a:rPr lang="en-US" sz="600" dirty="0">
                <a:solidFill>
                  <a:schemeClr val="bg1"/>
                </a:solidFill>
              </a:rPr>
              <a:t>=0CAMQjB1qFwoTCNi9h4Cjy-wCFQAAAAAdAAAAABAD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BE4DD-B049-F744-AC9A-E534ACBBB147}"/>
              </a:ext>
            </a:extLst>
          </p:cNvPr>
          <p:cNvSpPr/>
          <p:nvPr/>
        </p:nvSpPr>
        <p:spPr>
          <a:xfrm>
            <a:off x="1828800" y="846138"/>
            <a:ext cx="609600" cy="67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77F21B-0DAA-B34C-A4F8-CA03CC1D86B0}"/>
              </a:ext>
            </a:extLst>
          </p:cNvPr>
          <p:cNvSpPr/>
          <p:nvPr/>
        </p:nvSpPr>
        <p:spPr>
          <a:xfrm>
            <a:off x="3581400" y="990599"/>
            <a:ext cx="2057400" cy="1350665"/>
          </a:xfrm>
          <a:prstGeom prst="ellipse">
            <a:avLst/>
          </a:prstGeom>
          <a:solidFill>
            <a:srgbClr val="CFB879">
              <a:alpha val="3333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C57F-A0B8-904D-A07E-050582E56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3023-A709-3F46-9B42-BB449A426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i="1" dirty="0"/>
              <a:t>Create a high-throughput pipeline for rationally designing </a:t>
            </a:r>
            <a:r>
              <a:rPr lang="en-US" sz="2000" i="1" dirty="0">
                <a:solidFill>
                  <a:schemeClr val="tx1"/>
                </a:solidFill>
              </a:rPr>
              <a:t>vaccine-candidate, HIV-based proteins (or “antigens”)</a:t>
            </a:r>
            <a:r>
              <a:rPr lang="en-US" sz="2000" i="1" dirty="0"/>
              <a:t> that will lead to the efficient elicitation of high titers of </a:t>
            </a:r>
            <a:r>
              <a:rPr lang="en-US" sz="2000" i="1" dirty="0">
                <a:solidFill>
                  <a:schemeClr val="tx1"/>
                </a:solidFill>
              </a:rPr>
              <a:t>broadly neutralizing antibodies </a:t>
            </a:r>
            <a:r>
              <a:rPr lang="en-US" sz="2000" i="1" dirty="0"/>
              <a:t>against </a:t>
            </a:r>
            <a:r>
              <a:rPr lang="en-US" sz="2000" i="1" dirty="0">
                <a:solidFill>
                  <a:schemeClr val="tx1"/>
                </a:solidFill>
              </a:rPr>
              <a:t>diverse HIV epitopes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399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06C7B5A-B7B6-BF4B-BB15-AC1A92CC3981}" vid="{46F0A71F-8454-CC43-9FE1-28C673E77B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820</Words>
  <Application>Microsoft Macintosh PowerPoint</Application>
  <PresentationFormat>On-screen Show (4:3)</PresentationFormat>
  <Paragraphs>175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Helvetica</vt:lpstr>
      <vt:lpstr>Office Theme</vt:lpstr>
      <vt:lpstr>Research Updates</vt:lpstr>
      <vt:lpstr>Outline</vt:lpstr>
      <vt:lpstr>What is a virus? </vt:lpstr>
      <vt:lpstr>How do viruses attack cells?  </vt:lpstr>
      <vt:lpstr>Genetic Material Released </vt:lpstr>
      <vt:lpstr>Viruses Use Cells’ Machinery</vt:lpstr>
      <vt:lpstr>Virus Exits the Cell </vt:lpstr>
      <vt:lpstr>HIV</vt:lpstr>
      <vt:lpstr>Mission</vt:lpstr>
      <vt:lpstr>In other words... </vt:lpstr>
      <vt:lpstr>Theory - ICM</vt:lpstr>
      <vt:lpstr>Goal 1  </vt:lpstr>
      <vt:lpstr>Goal 2  </vt:lpstr>
      <vt:lpstr>Goal 2  </vt:lpstr>
      <vt:lpstr>How to Determine the Interfacial Residues?</vt:lpstr>
      <vt:lpstr>Thoughts</vt:lpstr>
      <vt:lpstr>Goal 3  </vt:lpstr>
      <vt:lpstr>Data</vt:lpstr>
      <vt:lpstr>PowerPoint Presentation</vt:lpstr>
      <vt:lpstr>Goal 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Updates</dc:title>
  <dc:creator>Emily Rachel Rhodes</dc:creator>
  <cp:lastModifiedBy>Emily Rachel Rhodes</cp:lastModifiedBy>
  <cp:revision>12</cp:revision>
  <dcterms:created xsi:type="dcterms:W3CDTF">2020-10-23T19:07:06Z</dcterms:created>
  <dcterms:modified xsi:type="dcterms:W3CDTF">2020-11-20T19:38:56Z</dcterms:modified>
</cp:coreProperties>
</file>