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7" r:id="rId3"/>
    <p:sldId id="286" r:id="rId4"/>
    <p:sldId id="288" r:id="rId5"/>
    <p:sldId id="284" r:id="rId6"/>
    <p:sldId id="285" r:id="rId7"/>
    <p:sldId id="289" r:id="rId8"/>
    <p:sldId id="291" r:id="rId9"/>
    <p:sldId id="290" r:id="rId10"/>
    <p:sldId id="29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6"/>
    <p:restoredTop sz="95781"/>
  </p:normalViewPr>
  <p:slideViewPr>
    <p:cSldViewPr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1835983/" TargetMode="External"/><Relationship Id="rId2" Type="http://schemas.openxmlformats.org/officeDocument/2006/relationships/hyperlink" Target="http://img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Co-Advising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December 3</a:t>
            </a:r>
            <a:r>
              <a:rPr lang="en-US" baseline="30000" dirty="0"/>
              <a:t>rd</a:t>
            </a:r>
            <a:r>
              <a:rPr lang="en-US" dirty="0"/>
              <a:t>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337CA502-B571-DC42-9FC6-2B0E900CE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0"/>
            <a:ext cx="5676900" cy="5283200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E73B0EF-F6E9-2D43-A887-09D3453C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5283200"/>
            <a:ext cx="64262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2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DAE3-99DD-F543-BB51-6E4DEBD1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6F0C3-E2BE-CA4C-A2AD-2F9AED55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 – Composition Matching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Mascola</a:t>
            </a:r>
            <a:r>
              <a:rPr lang="en-US" dirty="0"/>
              <a:t> - Longitudinal analysis </a:t>
            </a:r>
          </a:p>
          <a:p>
            <a:pPr lvl="1" fontAlgn="ctr"/>
            <a:r>
              <a:rPr lang="en-US" dirty="0"/>
              <a:t>Scoring Function</a:t>
            </a:r>
          </a:p>
          <a:p>
            <a:pPr lvl="1"/>
            <a:endParaRPr lang="en-US" dirty="0"/>
          </a:p>
          <a:p>
            <a:r>
              <a:rPr lang="en-US" dirty="0"/>
              <a:t>Project 2 – Modeling COVID</a:t>
            </a:r>
          </a:p>
          <a:p>
            <a:pPr lvl="1"/>
            <a:r>
              <a:rPr lang="en-US" dirty="0"/>
              <a:t>Two theories</a:t>
            </a:r>
          </a:p>
        </p:txBody>
      </p:sp>
    </p:spTree>
    <p:extLst>
      <p:ext uri="{BB962C8B-B14F-4D97-AF65-F5344CB8AC3E}">
        <p14:creationId xmlns:p14="http://schemas.microsoft.com/office/powerpoint/2010/main" val="203659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1B2C1-6868-3346-827E-9BACB3BF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on this week: (Project 1)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6DF42A-A02F-1C46-BDDD-999698FA7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John </a:t>
            </a:r>
            <a:r>
              <a:rPr lang="en-US" dirty="0" err="1"/>
              <a:t>Mascola’s</a:t>
            </a:r>
            <a:r>
              <a:rPr lang="en-US" dirty="0"/>
              <a:t> Data: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Paper: Broad and potent neutralization of HIV-1 by a gp41-specific human antibody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pubmed.ncbi.nlm.nih.gov</a:t>
            </a:r>
            <a:r>
              <a:rPr lang="en-US" dirty="0"/>
              <a:t>/23151583/</a:t>
            </a:r>
          </a:p>
          <a:p>
            <a:pPr lvl="1"/>
            <a:r>
              <a:rPr lang="en-US" dirty="0"/>
              <a:t>Database: </a:t>
            </a:r>
            <a:r>
              <a:rPr lang="en-US" dirty="0">
                <a:hlinkClick r:id="rId2"/>
              </a:rPr>
              <a:t>http://imgt.org/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Paper: Focused evolution of HIV-1 neutralizing antibodies revealed by structures and deep sequencing</a:t>
            </a:r>
          </a:p>
          <a:p>
            <a:pPr lvl="2"/>
            <a:r>
              <a:rPr lang="en-US" dirty="0">
                <a:hlinkClick r:id="rId3"/>
              </a:rPr>
              <a:t>https://pubmed.ncbi.nlm.nih.gov/21835983/</a:t>
            </a:r>
            <a:endParaRPr lang="en-US" dirty="0"/>
          </a:p>
          <a:p>
            <a:pPr lvl="1"/>
            <a:r>
              <a:rPr lang="en-US" dirty="0"/>
              <a:t>“Associated Data” - tried to access, but I am not sure how to get it</a:t>
            </a:r>
          </a:p>
        </p:txBody>
      </p:sp>
    </p:spTree>
    <p:extLst>
      <p:ext uri="{BB962C8B-B14F-4D97-AF65-F5344CB8AC3E}">
        <p14:creationId xmlns:p14="http://schemas.microsoft.com/office/powerpoint/2010/main" val="333277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480D-3BFF-C14C-8280-636F83B9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on this week: (Project 1)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7ABCCC-F9B4-AF4D-8B88-FDB342E71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Scoring Function:</a:t>
                </a:r>
              </a:p>
              <a:p>
                <a:pPr lvl="1"/>
                <a:r>
                  <a:rPr lang="en-US" dirty="0"/>
                  <a:t>“chi-squared statistic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𝜒</m:t>
                        </m:r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-based formula”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/>
                          </m:ctrlPr>
                        </m:sSubPr>
                        <m:e>
                          <m:r>
                            <a:rPr lang="en-US" sz="1200" i="1"/>
                            <m:t>𝐼𝐶𝑀</m:t>
                          </m:r>
                        </m:e>
                        <m:sub>
                          <m:r>
                            <a:rPr lang="en-US" sz="1200" i="1"/>
                            <m:t>𝑐𝑙𝑜𝑛𝑒</m:t>
                          </m:r>
                          <m:r>
                            <a:rPr lang="en-US" sz="1200" i="1"/>
                            <m:t> </m:t>
                          </m:r>
                          <m:r>
                            <a:rPr lang="en-US" sz="1200" i="1"/>
                            <m:t>𝑗</m:t>
                          </m:r>
                        </m:sub>
                      </m:sSub>
                      <m:r>
                        <a:rPr lang="en-US" sz="1200" i="1"/>
                        <m:t>=1−</m:t>
                      </m:r>
                      <m:d>
                        <m:dPr>
                          <m:endChr m:val=""/>
                          <m:ctrlPr>
                            <a:rPr lang="en-US" sz="1200" i="1"/>
                          </m:ctrlPr>
                        </m:dPr>
                        <m:e>
                          <m:f>
                            <m:fPr>
                              <m:ctrlPr>
                                <a:rPr lang="en-US" sz="1200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/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/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1200" i="1"/>
                                            <m:t>𝑃</m:t>
                                          </m:r>
                                          <m:r>
                                            <a:rPr lang="en-US" sz="1200" i="1"/>
                                            <m:t>,</m:t>
                                          </m:r>
                                          <m:r>
                                            <a:rPr lang="en-US" sz="1200" i="1"/>
                                            <m:t>𝑐𝑙𝑜𝑛𝑒</m:t>
                                          </m:r>
                                          <m:r>
                                            <a:rPr lang="en-US" sz="1200" i="1"/>
                                            <m:t> </m:t>
                                          </m:r>
                                          <m:r>
                                            <a:rPr lang="en-US" sz="1200" i="1"/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i="1"/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/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1200" i="1"/>
                                            <m:t>𝑃</m:t>
                                          </m:r>
                                          <m:r>
                                            <a:rPr lang="en-US" sz="1200" i="1"/>
                                            <m:t>,</m:t>
                                          </m:r>
                                          <m:r>
                                            <a:rPr lang="en-US" sz="1200" i="1"/>
                                            <m:t>𝐴𝑔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200" i="1"/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1200" i="1"/>
                                  </m:ctrlPr>
                                </m:sSubPr>
                                <m:e>
                                  <m:r>
                                    <a:rPr lang="en-US" sz="1200" i="1"/>
                                    <m:t>𝜒</m:t>
                                  </m:r>
                                </m:e>
                                <m:sub>
                                  <m:r>
                                    <a:rPr lang="en-US" sz="1200" i="1"/>
                                    <m:t>𝑖𝑃𝐴𝑔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/>
                            <m:t>+</m:t>
                          </m:r>
                          <m:f>
                            <m:fPr>
                              <m:ctrlPr>
                                <a:rPr lang="en-US" sz="1200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/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/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1200" i="1"/>
                                            <m:t>𝐴𝑝</m:t>
                                          </m:r>
                                          <m:r>
                                            <a:rPr lang="en-US" sz="1200" i="1"/>
                                            <m:t>,</m:t>
                                          </m:r>
                                          <m:r>
                                            <a:rPr lang="en-US" sz="1200" i="1"/>
                                            <m:t>𝑐𝑙𝑜𝑛𝑒</m:t>
                                          </m:r>
                                          <m:r>
                                            <a:rPr lang="en-US" sz="1200" i="1"/>
                                            <m:t> </m:t>
                                          </m:r>
                                          <m:r>
                                            <a:rPr lang="en-US" sz="1200" i="1"/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i="1"/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/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1200" i="1"/>
                                            <m:t>𝐴𝑝</m:t>
                                          </m:r>
                                          <m:r>
                                            <a:rPr lang="en-US" sz="1200" i="1"/>
                                            <m:t>,</m:t>
                                          </m:r>
                                          <m:r>
                                            <a:rPr lang="en-US" sz="1200" i="1"/>
                                            <m:t>𝐴𝑔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200" i="1"/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1200" i="1"/>
                                  </m:ctrlPr>
                                </m:sSubPr>
                                <m:e>
                                  <m:r>
                                    <a:rPr lang="en-US" sz="1200" i="1"/>
                                    <m:t>𝜒</m:t>
                                  </m:r>
                                </m:e>
                                <m:sub>
                                  <m:r>
                                    <a:rPr lang="en-US" sz="1200" i="1"/>
                                    <m:t>𝐴𝑝</m:t>
                                  </m:r>
                                  <m:r>
                                    <a:rPr lang="en-US" sz="1200" i="1"/>
                                    <m:t>,</m:t>
                                  </m:r>
                                  <m:r>
                                    <a:rPr lang="en-US" sz="1200" i="1"/>
                                    <m:t>𝐴𝑔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"/>
                              <m:ctrlPr>
                                <a:rPr lang="en-US" sz="1200" i="1"/>
                              </m:ctrlPr>
                            </m:dPr>
                            <m:e>
                              <m:r>
                                <a:rPr lang="en-US" sz="1200" i="1"/>
                                <m:t>+</m:t>
                              </m:r>
                              <m:f>
                                <m:fPr>
                                  <m:ctrlPr>
                                    <a:rPr lang="en-US" sz="1200" i="1"/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i="1"/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200" i="1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/>
                                                <m:t>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/>
                                                <m:t>𝐴𝑐</m:t>
                                              </m:r>
                                              <m:r>
                                                <a:rPr lang="en-US" sz="1200" i="1"/>
                                                <m:t>,</m:t>
                                              </m:r>
                                              <m:r>
                                                <a:rPr lang="en-US" sz="1200" i="1"/>
                                                <m:t>𝑐𝑙𝑜𝑛𝑒</m:t>
                                              </m:r>
                                              <m:r>
                                                <a:rPr lang="en-US" sz="1200" i="1"/>
                                                <m:t> </m:t>
                                              </m:r>
                                              <m:r>
                                                <a:rPr lang="en-US" sz="1200" i="1"/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/>
                                                <m:t>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/>
                                                <m:t>𝐵</m:t>
                                              </m:r>
                                              <m:r>
                                                <a:rPr lang="en-US" sz="1200" i="1"/>
                                                <m:t>,</m:t>
                                              </m:r>
                                              <m:r>
                                                <a:rPr lang="en-US" sz="1200" i="1"/>
                                                <m:t>𝐴𝑔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i="1"/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/>
                                      </m:ctrlPr>
                                    </m:sSubPr>
                                    <m:e>
                                      <m:r>
                                        <a:rPr lang="en-US" sz="1200" i="1"/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sz="1200" i="1"/>
                                        <m:t>𝐵</m:t>
                                      </m:r>
                                      <m:r>
                                        <a:rPr lang="en-US" sz="1200" i="1"/>
                                        <m:t>,</m:t>
                                      </m:r>
                                      <m:r>
                                        <a:rPr lang="en-US" sz="1200" i="1"/>
                                        <m:t>𝐴𝑔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/>
                                <m:t>+</m:t>
                              </m:r>
                              <m:f>
                                <m:fPr>
                                  <m:ctrlPr>
                                    <a:rPr lang="en-US" sz="1200" i="1"/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i="1"/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200" i="1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/>
                                                <m:t>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/>
                                                <m:t>𝐵</m:t>
                                              </m:r>
                                              <m:r>
                                                <a:rPr lang="en-US" sz="1200" i="1"/>
                                                <m:t>,</m:t>
                                              </m:r>
                                              <m:r>
                                                <a:rPr lang="en-US" sz="1200" i="1"/>
                                                <m:t>𝑐𝑙𝑜𝑛𝑒</m:t>
                                              </m:r>
                                              <m:r>
                                                <a:rPr lang="en-US" sz="1200" i="1"/>
                                                <m:t> </m:t>
                                              </m:r>
                                              <m:r>
                                                <a:rPr lang="en-US" sz="1200" i="1"/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/>
                                                <m:t>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/>
                                                <m:t>𝐴𝑐</m:t>
                                              </m:r>
                                              <m:r>
                                                <a:rPr lang="en-US" sz="1200" i="1"/>
                                                <m:t>,</m:t>
                                              </m:r>
                                              <m:r>
                                                <a:rPr lang="en-US" sz="1200" i="1"/>
                                                <m:t>𝐴𝑔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i="1"/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/>
                                      </m:ctrlPr>
                                    </m:sSubPr>
                                    <m:e>
                                      <m:r>
                                        <a:rPr lang="en-US" sz="1200" i="1"/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sz="1200" i="1"/>
                                        <m:t>𝐴𝑐</m:t>
                                      </m:r>
                                      <m:r>
                                        <a:rPr lang="en-US" sz="1200" i="1"/>
                                        <m:t>,</m:t>
                                      </m:r>
                                      <m:r>
                                        <a:rPr lang="en-US" sz="1200" i="1"/>
                                        <m:t>𝐴𝑔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sz="1200"/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457200" lvl="1" indent="0">
                  <a:buNone/>
                </a:pPr>
                <a:endParaRPr lang="en-US" sz="1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/>
                        <m:t>𝐼𝐶𝑀</m:t>
                      </m:r>
                      <m:r>
                        <a:rPr lang="en-US" sz="1200" i="1"/>
                        <m:t>=</m:t>
                      </m:r>
                      <m:f>
                        <m:fPr>
                          <m:ctrlPr>
                            <a:rPr lang="en-US" sz="1200" i="1"/>
                          </m:ctrlPr>
                        </m:fPr>
                        <m:num>
                          <m:r>
                            <a:rPr lang="en-US" sz="1200" i="1"/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200" i="1"/>
                              </m:ctrlPr>
                            </m:naryPr>
                            <m:sub>
                              <m:r>
                                <a:rPr lang="en-US" sz="1200" i="1"/>
                                <m:t>𝑎𝑙𝑙</m:t>
                              </m:r>
                              <m:r>
                                <a:rPr lang="en-US" sz="1200" i="1"/>
                                <m:t> </m:t>
                              </m:r>
                              <m:r>
                                <a:rPr lang="en-US" sz="1200" i="1"/>
                                <m:t>𝑐𝑙𝑜𝑛𝑒𝑠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200" i="1"/>
                                  </m:ctrlPr>
                                </m:sSubPr>
                                <m:e>
                                  <m:r>
                                    <a:rPr lang="en-US" sz="1200" i="1"/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/>
                                    <m:t>𝐴𝑏𝑠</m:t>
                                  </m:r>
                                  <m:r>
                                    <a:rPr lang="en-US" sz="1200" i="1"/>
                                    <m:t>, </m:t>
                                  </m:r>
                                  <m:r>
                                    <a:rPr lang="en-US" sz="1200" i="1"/>
                                    <m:t>𝑐𝑙𝑜𝑛𝑒</m:t>
                                  </m:r>
                                  <m:r>
                                    <a:rPr lang="en-US" sz="1200" i="1"/>
                                    <m:t> </m:t>
                                  </m:r>
                                  <m:r>
                                    <a:rPr lang="en-US" sz="1200" i="1"/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200" i="1"/>
                          </m:ctrlPr>
                        </m:naryPr>
                        <m:sub>
                          <m:r>
                            <a:rPr lang="en-US" sz="1200" i="1"/>
                            <m:t>𝑎𝑙𝑙</m:t>
                          </m:r>
                          <m:r>
                            <a:rPr lang="en-US" sz="1200" i="1"/>
                            <m:t> </m:t>
                          </m:r>
                          <m:r>
                            <a:rPr lang="en-US" sz="1200" i="1"/>
                            <m:t>𝑐𝑙𝑜𝑛𝑒𝑠</m:t>
                          </m:r>
                          <m:r>
                            <a:rPr lang="en-US" sz="1200" i="1"/>
                            <m:t> </m:t>
                          </m:r>
                          <m:r>
                            <a:rPr lang="en-US" sz="1200" i="1"/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200" i="1"/>
                              </m:ctrlPr>
                            </m:sSubPr>
                            <m:e>
                              <m:r>
                                <a:rPr lang="en-US" sz="1200" i="1"/>
                                <m:t>𝐼𝐶𝑀</m:t>
                              </m:r>
                            </m:e>
                            <m:sub>
                              <m:r>
                                <a:rPr lang="en-US" sz="1200" i="1"/>
                                <m:t>𝑐𝑙𝑜𝑛𝑒</m:t>
                              </m:r>
                              <m:r>
                                <a:rPr lang="en-US" sz="1200" i="1"/>
                                <m:t> </m:t>
                              </m:r>
                              <m:r>
                                <a:rPr lang="en-US" sz="1200" i="1"/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/>
                              </m:ctrlPr>
                            </m:sSubPr>
                            <m:e>
                              <m:r>
                                <a:rPr lang="en-US" sz="1200" i="1"/>
                                <m:t>𝑁</m:t>
                              </m:r>
                            </m:e>
                            <m:sub>
                              <m:r>
                                <a:rPr lang="en-US" sz="1200" i="1"/>
                                <m:t>𝐴𝑏𝑠</m:t>
                              </m:r>
                              <m:r>
                                <a:rPr lang="en-US" sz="1200" i="1"/>
                                <m:t>, </m:t>
                              </m:r>
                              <m:r>
                                <a:rPr lang="en-US" sz="1200" i="1"/>
                                <m:t>𝑐𝑙𝑜𝑛𝑒</m:t>
                              </m:r>
                              <m:r>
                                <a:rPr lang="en-US" sz="1200" i="1"/>
                                <m:t> </m:t>
                              </m:r>
                              <m:r>
                                <a:rPr lang="en-US" sz="1200" i="1"/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200" i="1"/>
                        <m:t> </m:t>
                      </m:r>
                    </m:oMath>
                  </m:oMathPara>
                </a14:m>
                <a:endParaRPr lang="en-US" sz="1200" dirty="0"/>
              </a:p>
              <a:p>
                <a:pPr marL="457200" lvl="1" indent="0">
                  <a:buNone/>
                </a:pPr>
                <a:r>
                  <a:rPr lang="en-US" dirty="0"/>
                  <a:t>- Kayla: could we go over this function and how it works?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7ABCCC-F9B4-AF4D-8B88-FDB342E71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81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27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4C5-3274-FF43-AAD5-A91A1A7A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on this week: (Project 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208B-022D-EF44-80AC-583F42E5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of antibodies that are neutralizing sars-cov-2</a:t>
            </a:r>
          </a:p>
          <a:p>
            <a:pPr lvl="1"/>
            <a:r>
              <a:rPr lang="en-US" dirty="0"/>
              <a:t>Not enough antibodies</a:t>
            </a:r>
          </a:p>
          <a:p>
            <a:pPr lvl="1"/>
            <a:r>
              <a:rPr lang="en-US" dirty="0"/>
              <a:t>Not a long enough equilibrium time</a:t>
            </a:r>
          </a:p>
        </p:txBody>
      </p:sp>
    </p:spTree>
    <p:extLst>
      <p:ext uri="{BB962C8B-B14F-4D97-AF65-F5344CB8AC3E}">
        <p14:creationId xmlns:p14="http://schemas.microsoft.com/office/powerpoint/2010/main" val="238503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39560F-C39E-8E4A-9837-F60DDF03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OneNote + </a:t>
            </a:r>
            <a:r>
              <a:rPr lang="en-US" dirty="0" err="1"/>
              <a:t>MatLab</a:t>
            </a:r>
            <a:r>
              <a:rPr lang="en-US" dirty="0"/>
              <a:t> Scripts</a:t>
            </a:r>
          </a:p>
        </p:txBody>
      </p:sp>
    </p:spTree>
    <p:extLst>
      <p:ext uri="{BB962C8B-B14F-4D97-AF65-F5344CB8AC3E}">
        <p14:creationId xmlns:p14="http://schemas.microsoft.com/office/powerpoint/2010/main" val="311687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77179F6-5721-8B4E-AD21-98DF70D826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30"/>
          <a:stretch/>
        </p:blipFill>
        <p:spPr>
          <a:xfrm>
            <a:off x="44086" y="1066800"/>
            <a:ext cx="9055828" cy="40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1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4B77A4B-BEFE-BE4C-A52B-FBE3CFA4A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00" y="1676400"/>
            <a:ext cx="7417799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6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36E10796-BFFA-4B40-8A8E-04A49FEC8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6"/>
          <a:stretch/>
        </p:blipFill>
        <p:spPr>
          <a:xfrm>
            <a:off x="1007422" y="152400"/>
            <a:ext cx="7202181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1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06C7B5A-B7B6-BF4B-BB15-AC1A92CC3981}" vid="{46F0A71F-8454-CC43-9FE1-28C673E77B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194</Words>
  <Application>Microsoft Macintosh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Helvetica</vt:lpstr>
      <vt:lpstr>Office Theme</vt:lpstr>
      <vt:lpstr>Co-Advising Meeting</vt:lpstr>
      <vt:lpstr>Projects</vt:lpstr>
      <vt:lpstr>Worked on this week: (Project 1) </vt:lpstr>
      <vt:lpstr>Worked on this week: (Project 1) </vt:lpstr>
      <vt:lpstr>Worked on this week: (Project 2) </vt:lpstr>
      <vt:lpstr>OneNote + MatLab Scripts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Co-Advising Meeting</dc:title>
  <dc:creator>Emily Rachel Rhodes</dc:creator>
  <cp:lastModifiedBy>Emily Rachel Rhodes</cp:lastModifiedBy>
  <cp:revision>4</cp:revision>
  <dcterms:created xsi:type="dcterms:W3CDTF">2020-12-03T18:50:03Z</dcterms:created>
  <dcterms:modified xsi:type="dcterms:W3CDTF">2020-12-03T19:18:29Z</dcterms:modified>
</cp:coreProperties>
</file>