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87" r:id="rId3"/>
    <p:sldId id="306" r:id="rId4"/>
    <p:sldId id="302" r:id="rId5"/>
    <p:sldId id="304" r:id="rId6"/>
    <p:sldId id="305" r:id="rId7"/>
    <p:sldId id="307" r:id="rId8"/>
    <p:sldId id="303" r:id="rId9"/>
    <p:sldId id="308" r:id="rId10"/>
    <p:sldId id="309" r:id="rId11"/>
    <p:sldId id="298" r:id="rId12"/>
    <p:sldId id="299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B879"/>
    <a:srgbClr val="D3B979"/>
    <a:srgbClr val="D2C121"/>
    <a:srgbClr val="D2BF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45"/>
    <p:restoredTop sz="95781"/>
  </p:normalViewPr>
  <p:slideViewPr>
    <p:cSldViewPr>
      <p:cViewPr varScale="1">
        <p:scale>
          <a:sx n="127" d="100"/>
          <a:sy n="127" d="100"/>
        </p:scale>
        <p:origin x="1200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\emilyrhodes\Downloads\Table%20S2%2020201126_final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emilyrhodes/Downloads/Table%20S2%2020201126_final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'Plots to Determine Outliers'!$P$6</c:f>
              <c:strCache>
                <c:ptCount val="1"/>
                <c:pt idx="0">
                  <c:v>Pseudovirus Neut IC50 (µg/mL)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strRef>
              <c:f>'Plots to Determine Outliers'!$E$7:$E$106</c:f>
              <c:strCache>
                <c:ptCount val="100"/>
                <c:pt idx="0">
                  <c:v>IGHV3-53*04</c:v>
                </c:pt>
                <c:pt idx="1">
                  <c:v>IGHV3-53*04</c:v>
                </c:pt>
                <c:pt idx="2">
                  <c:v>IGHV3-66*02</c:v>
                </c:pt>
                <c:pt idx="3">
                  <c:v>IGHV3-53*01</c:v>
                </c:pt>
                <c:pt idx="4">
                  <c:v>IGHV3-66*01</c:v>
                </c:pt>
                <c:pt idx="5">
                  <c:v>IGHV3-66*01</c:v>
                </c:pt>
                <c:pt idx="6">
                  <c:v>IGHV3-53</c:v>
                </c:pt>
                <c:pt idx="7">
                  <c:v>IGHV3-53*01</c:v>
                </c:pt>
                <c:pt idx="8">
                  <c:v>IGHV3-53*01</c:v>
                </c:pt>
                <c:pt idx="9">
                  <c:v>IGHV3-66*01</c:v>
                </c:pt>
                <c:pt idx="10">
                  <c:v>IGHV3-66*02</c:v>
                </c:pt>
                <c:pt idx="11">
                  <c:v>IGHV3-66*01</c:v>
                </c:pt>
                <c:pt idx="12">
                  <c:v>IGHV3-53*01</c:v>
                </c:pt>
                <c:pt idx="13">
                  <c:v>IGHV3-53*02</c:v>
                </c:pt>
                <c:pt idx="14">
                  <c:v>IGHV3-53*03</c:v>
                </c:pt>
                <c:pt idx="15">
                  <c:v>IGHV3-53*04</c:v>
                </c:pt>
                <c:pt idx="16">
                  <c:v>IGHV3-53</c:v>
                </c:pt>
                <c:pt idx="17">
                  <c:v>IGHV3-53</c:v>
                </c:pt>
                <c:pt idx="18">
                  <c:v>IGHV3-53</c:v>
                </c:pt>
                <c:pt idx="19">
                  <c:v>IGHV3-53</c:v>
                </c:pt>
                <c:pt idx="20">
                  <c:v>IGHV3-53</c:v>
                </c:pt>
                <c:pt idx="21">
                  <c:v>IGHV3-66</c:v>
                </c:pt>
                <c:pt idx="22">
                  <c:v>IGHV3-66</c:v>
                </c:pt>
                <c:pt idx="23">
                  <c:v>IGHV3-53</c:v>
                </c:pt>
                <c:pt idx="24">
                  <c:v>IGHV3-53</c:v>
                </c:pt>
                <c:pt idx="25">
                  <c:v>IGHV3-53</c:v>
                </c:pt>
                <c:pt idx="26">
                  <c:v>IGHV3-53</c:v>
                </c:pt>
                <c:pt idx="27">
                  <c:v>IGHV3-66</c:v>
                </c:pt>
                <c:pt idx="28">
                  <c:v>IGHV3-66</c:v>
                </c:pt>
                <c:pt idx="29">
                  <c:v>IGHV3-53</c:v>
                </c:pt>
                <c:pt idx="30">
                  <c:v>IGHV3-53</c:v>
                </c:pt>
                <c:pt idx="31">
                  <c:v>IGHV3-53</c:v>
                </c:pt>
                <c:pt idx="32">
                  <c:v>IGHV3-66</c:v>
                </c:pt>
                <c:pt idx="33">
                  <c:v>IGHV3-66</c:v>
                </c:pt>
                <c:pt idx="34">
                  <c:v>IGHV3-53</c:v>
                </c:pt>
                <c:pt idx="35">
                  <c:v>IGHV3-53</c:v>
                </c:pt>
                <c:pt idx="36">
                  <c:v>IGHV3-53</c:v>
                </c:pt>
                <c:pt idx="37">
                  <c:v>IGHV3-66</c:v>
                </c:pt>
                <c:pt idx="38">
                  <c:v>IGHV3-53</c:v>
                </c:pt>
                <c:pt idx="39">
                  <c:v>IGHV3-53</c:v>
                </c:pt>
                <c:pt idx="40">
                  <c:v>IGHV3-53</c:v>
                </c:pt>
                <c:pt idx="41">
                  <c:v>IGHV3-53</c:v>
                </c:pt>
                <c:pt idx="42">
                  <c:v>IGHV3-66</c:v>
                </c:pt>
                <c:pt idx="43">
                  <c:v>IGHV3-53</c:v>
                </c:pt>
                <c:pt idx="44">
                  <c:v>IGHV3-53</c:v>
                </c:pt>
                <c:pt idx="45">
                  <c:v>IGHV3-53</c:v>
                </c:pt>
                <c:pt idx="46">
                  <c:v>IGHV3-53</c:v>
                </c:pt>
                <c:pt idx="47">
                  <c:v>IGHV3-53</c:v>
                </c:pt>
                <c:pt idx="48">
                  <c:v>IGHV3-53</c:v>
                </c:pt>
                <c:pt idx="49">
                  <c:v>IGHV3-66</c:v>
                </c:pt>
                <c:pt idx="50">
                  <c:v>IGHV3-53</c:v>
                </c:pt>
                <c:pt idx="51">
                  <c:v>IGHV3-53</c:v>
                </c:pt>
                <c:pt idx="52">
                  <c:v>IGHV3-53</c:v>
                </c:pt>
                <c:pt idx="53">
                  <c:v>IGHV3-53</c:v>
                </c:pt>
                <c:pt idx="54">
                  <c:v>IGHV3-53</c:v>
                </c:pt>
                <c:pt idx="55">
                  <c:v>IGHV3-53</c:v>
                </c:pt>
                <c:pt idx="56">
                  <c:v>IGHV3-66*01, or *04</c:v>
                </c:pt>
                <c:pt idx="57">
                  <c:v>IGHV3-66*01, or *04</c:v>
                </c:pt>
                <c:pt idx="58">
                  <c:v>IGHV3-53*01</c:v>
                </c:pt>
                <c:pt idx="59">
                  <c:v>IGHV3-53*01</c:v>
                </c:pt>
                <c:pt idx="60">
                  <c:v>IGHV3-53*01</c:v>
                </c:pt>
                <c:pt idx="61">
                  <c:v>IGHV3-53*01</c:v>
                </c:pt>
                <c:pt idx="62">
                  <c:v>IGHV3-53*01</c:v>
                </c:pt>
                <c:pt idx="63">
                  <c:v>IGHV3-53*01</c:v>
                </c:pt>
                <c:pt idx="64">
                  <c:v>IGHV3-53*01</c:v>
                </c:pt>
                <c:pt idx="65">
                  <c:v>IGHV3-53*01</c:v>
                </c:pt>
                <c:pt idx="66">
                  <c:v>IGHV3-53*01</c:v>
                </c:pt>
                <c:pt idx="67">
                  <c:v>IGHV3-53*01</c:v>
                </c:pt>
                <c:pt idx="68">
                  <c:v>IGHV3-53*01</c:v>
                </c:pt>
                <c:pt idx="69">
                  <c:v>IGHV3-53*01</c:v>
                </c:pt>
                <c:pt idx="70">
                  <c:v>IGHV3-66*01</c:v>
                </c:pt>
                <c:pt idx="71">
                  <c:v>IGHV3-66*01</c:v>
                </c:pt>
                <c:pt idx="72">
                  <c:v>IGHV3-66*01</c:v>
                </c:pt>
                <c:pt idx="73">
                  <c:v>IGHV3-66*01</c:v>
                </c:pt>
                <c:pt idx="74">
                  <c:v>IGHV3-66*02</c:v>
                </c:pt>
                <c:pt idx="75">
                  <c:v>IGHV3-53</c:v>
                </c:pt>
                <c:pt idx="76">
                  <c:v>IGHV3-53</c:v>
                </c:pt>
                <c:pt idx="77">
                  <c:v>IGHV3-53</c:v>
                </c:pt>
                <c:pt idx="78">
                  <c:v>IGHV3-53</c:v>
                </c:pt>
                <c:pt idx="79">
                  <c:v>IGHV3-53</c:v>
                </c:pt>
                <c:pt idx="80">
                  <c:v>IGHV3-66</c:v>
                </c:pt>
                <c:pt idx="81">
                  <c:v>IGHV3-66</c:v>
                </c:pt>
                <c:pt idx="82">
                  <c:v>IGHV3-53</c:v>
                </c:pt>
                <c:pt idx="83">
                  <c:v>IGHV3-53</c:v>
                </c:pt>
                <c:pt idx="84">
                  <c:v>IGHV3-53</c:v>
                </c:pt>
                <c:pt idx="85">
                  <c:v>IGHV3-53</c:v>
                </c:pt>
                <c:pt idx="86">
                  <c:v>IGHV3-66</c:v>
                </c:pt>
                <c:pt idx="87">
                  <c:v>IGHV3-53</c:v>
                </c:pt>
                <c:pt idx="88">
                  <c:v>IGHV3-53</c:v>
                </c:pt>
                <c:pt idx="89">
                  <c:v>IGHV3-66</c:v>
                </c:pt>
                <c:pt idx="90">
                  <c:v>IGHV3-66</c:v>
                </c:pt>
                <c:pt idx="91">
                  <c:v>IGHV3-66</c:v>
                </c:pt>
                <c:pt idx="92">
                  <c:v>IGHV3-53</c:v>
                </c:pt>
                <c:pt idx="93">
                  <c:v>IGHV3-53</c:v>
                </c:pt>
                <c:pt idx="94">
                  <c:v>IGHV3-53</c:v>
                </c:pt>
                <c:pt idx="95">
                  <c:v>IGHV3-66</c:v>
                </c:pt>
                <c:pt idx="96">
                  <c:v>IGHV3-66</c:v>
                </c:pt>
                <c:pt idx="97">
                  <c:v>IGHV3-66</c:v>
                </c:pt>
                <c:pt idx="98">
                  <c:v>IGHV3-53</c:v>
                </c:pt>
                <c:pt idx="99">
                  <c:v>IGHV3-53</c:v>
                </c:pt>
              </c:strCache>
            </c:strRef>
          </c:xVal>
          <c:yVal>
            <c:numRef>
              <c:f>'Plots to Determine Outliers'!$P$7:$P$106</c:f>
              <c:numCache>
                <c:formatCode>General</c:formatCode>
                <c:ptCount val="100"/>
                <c:pt idx="0">
                  <c:v>7.0000000000000007E-2</c:v>
                </c:pt>
                <c:pt idx="1">
                  <c:v>0</c:v>
                </c:pt>
                <c:pt idx="2">
                  <c:v>170</c:v>
                </c:pt>
                <c:pt idx="3">
                  <c:v>2.6100000000000002E-2</c:v>
                </c:pt>
                <c:pt idx="4">
                  <c:v>4.1000000000000002E-2</c:v>
                </c:pt>
                <c:pt idx="5">
                  <c:v>0</c:v>
                </c:pt>
                <c:pt idx="6">
                  <c:v>0.127</c:v>
                </c:pt>
                <c:pt idx="7">
                  <c:v>16.5</c:v>
                </c:pt>
                <c:pt idx="8">
                  <c:v>0.03</c:v>
                </c:pt>
                <c:pt idx="9">
                  <c:v>9.2200000000000004E-2</c:v>
                </c:pt>
                <c:pt idx="10">
                  <c:v>9.7299999999999998E-2</c:v>
                </c:pt>
                <c:pt idx="11">
                  <c:v>9.9099999999999994E-2</c:v>
                </c:pt>
                <c:pt idx="12">
                  <c:v>1.9E-2</c:v>
                </c:pt>
                <c:pt idx="13">
                  <c:v>0.22</c:v>
                </c:pt>
                <c:pt idx="14">
                  <c:v>1.7999999999999999E-2</c:v>
                </c:pt>
                <c:pt idx="15" formatCode="0.00">
                  <c:v>0.1</c:v>
                </c:pt>
                <c:pt idx="16">
                  <c:v>0.22</c:v>
                </c:pt>
                <c:pt idx="17">
                  <c:v>2.9000000000000001E-2</c:v>
                </c:pt>
                <c:pt idx="18">
                  <c:v>0</c:v>
                </c:pt>
                <c:pt idx="19">
                  <c:v>0.72799999999999998</c:v>
                </c:pt>
                <c:pt idx="20">
                  <c:v>3.5999999999999997E-2</c:v>
                </c:pt>
                <c:pt idx="21">
                  <c:v>0</c:v>
                </c:pt>
                <c:pt idx="22">
                  <c:v>8.0000000000000002E-3</c:v>
                </c:pt>
                <c:pt idx="23" formatCode="0.000">
                  <c:v>3.6999999999999998E-2</c:v>
                </c:pt>
                <c:pt idx="24">
                  <c:v>1.0999999999999999E-2</c:v>
                </c:pt>
                <c:pt idx="25">
                  <c:v>5.0000000000000001E-3</c:v>
                </c:pt>
                <c:pt idx="26">
                  <c:v>6.0000000000000001E-3</c:v>
                </c:pt>
                <c:pt idx="27">
                  <c:v>1.7999999999999999E-2</c:v>
                </c:pt>
                <c:pt idx="28">
                  <c:v>8.9999999999999993E-3</c:v>
                </c:pt>
                <c:pt idx="29">
                  <c:v>4.0000000000000001E-3</c:v>
                </c:pt>
                <c:pt idx="30">
                  <c:v>1.7000000000000001E-2</c:v>
                </c:pt>
                <c:pt idx="31">
                  <c:v>2.4E-2</c:v>
                </c:pt>
                <c:pt idx="32">
                  <c:v>18</c:v>
                </c:pt>
                <c:pt idx="33">
                  <c:v>9.1999999999999998E-2</c:v>
                </c:pt>
                <c:pt idx="34">
                  <c:v>1.7999999999999999E-2</c:v>
                </c:pt>
                <c:pt idx="35">
                  <c:v>0</c:v>
                </c:pt>
                <c:pt idx="36">
                  <c:v>1.6E-2</c:v>
                </c:pt>
                <c:pt idx="37">
                  <c:v>3.3000000000000002E-2</c:v>
                </c:pt>
                <c:pt idx="38">
                  <c:v>1.2E-2</c:v>
                </c:pt>
                <c:pt idx="39">
                  <c:v>0.55000000000000004</c:v>
                </c:pt>
                <c:pt idx="40">
                  <c:v>7.0000000000000007E-2</c:v>
                </c:pt>
                <c:pt idx="41">
                  <c:v>1.4999999999999999E-2</c:v>
                </c:pt>
                <c:pt idx="42">
                  <c:v>2.1999999999999999E-2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0.03</c:v>
                </c:pt>
                <c:pt idx="57">
                  <c:v>0</c:v>
                </c:pt>
                <c:pt idx="58" formatCode="0.000">
                  <c:v>0.31379000000000001</c:v>
                </c:pt>
                <c:pt idx="59" formatCode="0.000">
                  <c:v>8.2000000000000007E-3</c:v>
                </c:pt>
                <c:pt idx="60" formatCode="0.000">
                  <c:v>3.4029999999999998E-2</c:v>
                </c:pt>
                <c:pt idx="61">
                  <c:v>0</c:v>
                </c:pt>
                <c:pt idx="62" formatCode="0.000">
                  <c:v>1.3259999999999999E-2</c:v>
                </c:pt>
                <c:pt idx="63" formatCode="0.000">
                  <c:v>2.2800000000000001E-2</c:v>
                </c:pt>
                <c:pt idx="64" formatCode="0.000">
                  <c:v>0.14921999999999999</c:v>
                </c:pt>
                <c:pt idx="65" formatCode="0.000">
                  <c:v>6.9100000000000003E-3</c:v>
                </c:pt>
                <c:pt idx="66" formatCode="0.000">
                  <c:v>3.0400000000000002E-3</c:v>
                </c:pt>
                <c:pt idx="67" formatCode="0.000">
                  <c:v>7.0709999999999995E-2</c:v>
                </c:pt>
                <c:pt idx="68" formatCode="0.000">
                  <c:v>1.0999999999999999E-2</c:v>
                </c:pt>
                <c:pt idx="69" formatCode="0.000">
                  <c:v>5.0729999999999997E-2</c:v>
                </c:pt>
                <c:pt idx="70" formatCode="0.000">
                  <c:v>2.3879999999999998E-2</c:v>
                </c:pt>
                <c:pt idx="71">
                  <c:v>0</c:v>
                </c:pt>
                <c:pt idx="72">
                  <c:v>0</c:v>
                </c:pt>
                <c:pt idx="73" formatCode="0.000">
                  <c:v>0.23915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A7F-614E-94E5-97284D02224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81698672"/>
        <c:axId val="1381066544"/>
      </c:scatterChart>
      <c:valAx>
        <c:axId val="138169867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81066544"/>
        <c:crosses val="autoZero"/>
        <c:crossBetween val="midCat"/>
      </c:valAx>
      <c:valAx>
        <c:axId val="1381066544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8169867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'Plots to Determine Outliers'!$O$6</c:f>
              <c:strCache>
                <c:ptCount val="1"/>
                <c:pt idx="0">
                  <c:v>Authentic Neut IC50 (µg/mL)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strRef>
              <c:f>'Plots to Determine Outliers'!$E$7:$E$106</c:f>
              <c:strCache>
                <c:ptCount val="100"/>
                <c:pt idx="0">
                  <c:v>IGHV3-53*04</c:v>
                </c:pt>
                <c:pt idx="1">
                  <c:v>IGHV3-53*04</c:v>
                </c:pt>
                <c:pt idx="2">
                  <c:v>IGHV3-66*02</c:v>
                </c:pt>
                <c:pt idx="3">
                  <c:v>IGHV3-53*01</c:v>
                </c:pt>
                <c:pt idx="4">
                  <c:v>IGHV3-66*01</c:v>
                </c:pt>
                <c:pt idx="5">
                  <c:v>IGHV3-66*01</c:v>
                </c:pt>
                <c:pt idx="6">
                  <c:v>IGHV3-53</c:v>
                </c:pt>
                <c:pt idx="7">
                  <c:v>IGHV3-53*01</c:v>
                </c:pt>
                <c:pt idx="8">
                  <c:v>IGHV3-53*01</c:v>
                </c:pt>
                <c:pt idx="9">
                  <c:v>IGHV3-66*01</c:v>
                </c:pt>
                <c:pt idx="10">
                  <c:v>IGHV3-66*02</c:v>
                </c:pt>
                <c:pt idx="11">
                  <c:v>IGHV3-66*01</c:v>
                </c:pt>
                <c:pt idx="12">
                  <c:v>IGHV3-53*01</c:v>
                </c:pt>
                <c:pt idx="13">
                  <c:v>IGHV3-53*02</c:v>
                </c:pt>
                <c:pt idx="14">
                  <c:v>IGHV3-53*03</c:v>
                </c:pt>
                <c:pt idx="15">
                  <c:v>IGHV3-53*04</c:v>
                </c:pt>
                <c:pt idx="16">
                  <c:v>IGHV3-53</c:v>
                </c:pt>
                <c:pt idx="17">
                  <c:v>IGHV3-53</c:v>
                </c:pt>
                <c:pt idx="18">
                  <c:v>IGHV3-53</c:v>
                </c:pt>
                <c:pt idx="19">
                  <c:v>IGHV3-53</c:v>
                </c:pt>
                <c:pt idx="20">
                  <c:v>IGHV3-53</c:v>
                </c:pt>
                <c:pt idx="21">
                  <c:v>IGHV3-66</c:v>
                </c:pt>
                <c:pt idx="22">
                  <c:v>IGHV3-66</c:v>
                </c:pt>
                <c:pt idx="23">
                  <c:v>IGHV3-53</c:v>
                </c:pt>
                <c:pt idx="24">
                  <c:v>IGHV3-53</c:v>
                </c:pt>
                <c:pt idx="25">
                  <c:v>IGHV3-53</c:v>
                </c:pt>
                <c:pt idx="26">
                  <c:v>IGHV3-53</c:v>
                </c:pt>
                <c:pt idx="27">
                  <c:v>IGHV3-66</c:v>
                </c:pt>
                <c:pt idx="28">
                  <c:v>IGHV3-66</c:v>
                </c:pt>
                <c:pt idx="29">
                  <c:v>IGHV3-53</c:v>
                </c:pt>
                <c:pt idx="30">
                  <c:v>IGHV3-53</c:v>
                </c:pt>
                <c:pt idx="31">
                  <c:v>IGHV3-53</c:v>
                </c:pt>
                <c:pt idx="32">
                  <c:v>IGHV3-66</c:v>
                </c:pt>
                <c:pt idx="33">
                  <c:v>IGHV3-66</c:v>
                </c:pt>
                <c:pt idx="34">
                  <c:v>IGHV3-53</c:v>
                </c:pt>
                <c:pt idx="35">
                  <c:v>IGHV3-53</c:v>
                </c:pt>
                <c:pt idx="36">
                  <c:v>IGHV3-53</c:v>
                </c:pt>
                <c:pt idx="37">
                  <c:v>IGHV3-66</c:v>
                </c:pt>
                <c:pt idx="38">
                  <c:v>IGHV3-53</c:v>
                </c:pt>
                <c:pt idx="39">
                  <c:v>IGHV3-53</c:v>
                </c:pt>
                <c:pt idx="40">
                  <c:v>IGHV3-53</c:v>
                </c:pt>
                <c:pt idx="41">
                  <c:v>IGHV3-53</c:v>
                </c:pt>
                <c:pt idx="42">
                  <c:v>IGHV3-66</c:v>
                </c:pt>
                <c:pt idx="43">
                  <c:v>IGHV3-53</c:v>
                </c:pt>
                <c:pt idx="44">
                  <c:v>IGHV3-53</c:v>
                </c:pt>
                <c:pt idx="45">
                  <c:v>IGHV3-53</c:v>
                </c:pt>
                <c:pt idx="46">
                  <c:v>IGHV3-53</c:v>
                </c:pt>
                <c:pt idx="47">
                  <c:v>IGHV3-53</c:v>
                </c:pt>
                <c:pt idx="48">
                  <c:v>IGHV3-53</c:v>
                </c:pt>
                <c:pt idx="49">
                  <c:v>IGHV3-66</c:v>
                </c:pt>
                <c:pt idx="50">
                  <c:v>IGHV3-53</c:v>
                </c:pt>
                <c:pt idx="51">
                  <c:v>IGHV3-53</c:v>
                </c:pt>
                <c:pt idx="52">
                  <c:v>IGHV3-53</c:v>
                </c:pt>
                <c:pt idx="53">
                  <c:v>IGHV3-53</c:v>
                </c:pt>
                <c:pt idx="54">
                  <c:v>IGHV3-53</c:v>
                </c:pt>
                <c:pt idx="55">
                  <c:v>IGHV3-53</c:v>
                </c:pt>
                <c:pt idx="56">
                  <c:v>IGHV3-66*01, or *04</c:v>
                </c:pt>
                <c:pt idx="57">
                  <c:v>IGHV3-66*01, or *04</c:v>
                </c:pt>
                <c:pt idx="58">
                  <c:v>IGHV3-53*01</c:v>
                </c:pt>
                <c:pt idx="59">
                  <c:v>IGHV3-53*01</c:v>
                </c:pt>
                <c:pt idx="60">
                  <c:v>IGHV3-53*01</c:v>
                </c:pt>
                <c:pt idx="61">
                  <c:v>IGHV3-53*01</c:v>
                </c:pt>
                <c:pt idx="62">
                  <c:v>IGHV3-53*01</c:v>
                </c:pt>
                <c:pt idx="63">
                  <c:v>IGHV3-53*01</c:v>
                </c:pt>
                <c:pt idx="64">
                  <c:v>IGHV3-53*01</c:v>
                </c:pt>
                <c:pt idx="65">
                  <c:v>IGHV3-53*01</c:v>
                </c:pt>
                <c:pt idx="66">
                  <c:v>IGHV3-53*01</c:v>
                </c:pt>
                <c:pt idx="67">
                  <c:v>IGHV3-53*01</c:v>
                </c:pt>
                <c:pt idx="68">
                  <c:v>IGHV3-53*01</c:v>
                </c:pt>
                <c:pt idx="69">
                  <c:v>IGHV3-53*01</c:v>
                </c:pt>
                <c:pt idx="70">
                  <c:v>IGHV3-66*01</c:v>
                </c:pt>
                <c:pt idx="71">
                  <c:v>IGHV3-66*01</c:v>
                </c:pt>
                <c:pt idx="72">
                  <c:v>IGHV3-66*01</c:v>
                </c:pt>
                <c:pt idx="73">
                  <c:v>IGHV3-66*01</c:v>
                </c:pt>
                <c:pt idx="74">
                  <c:v>IGHV3-66*02</c:v>
                </c:pt>
                <c:pt idx="75">
                  <c:v>IGHV3-53</c:v>
                </c:pt>
                <c:pt idx="76">
                  <c:v>IGHV3-53</c:v>
                </c:pt>
                <c:pt idx="77">
                  <c:v>IGHV3-53</c:v>
                </c:pt>
                <c:pt idx="78">
                  <c:v>IGHV3-53</c:v>
                </c:pt>
                <c:pt idx="79">
                  <c:v>IGHV3-53</c:v>
                </c:pt>
                <c:pt idx="80">
                  <c:v>IGHV3-66</c:v>
                </c:pt>
                <c:pt idx="81">
                  <c:v>IGHV3-66</c:v>
                </c:pt>
                <c:pt idx="82">
                  <c:v>IGHV3-53</c:v>
                </c:pt>
                <c:pt idx="83">
                  <c:v>IGHV3-53</c:v>
                </c:pt>
                <c:pt idx="84">
                  <c:v>IGHV3-53</c:v>
                </c:pt>
                <c:pt idx="85">
                  <c:v>IGHV3-53</c:v>
                </c:pt>
                <c:pt idx="86">
                  <c:v>IGHV3-66</c:v>
                </c:pt>
                <c:pt idx="87">
                  <c:v>IGHV3-53</c:v>
                </c:pt>
                <c:pt idx="88">
                  <c:v>IGHV3-53</c:v>
                </c:pt>
                <c:pt idx="89">
                  <c:v>IGHV3-66</c:v>
                </c:pt>
                <c:pt idx="90">
                  <c:v>IGHV3-66</c:v>
                </c:pt>
                <c:pt idx="91">
                  <c:v>IGHV3-66</c:v>
                </c:pt>
                <c:pt idx="92">
                  <c:v>IGHV3-53</c:v>
                </c:pt>
                <c:pt idx="93">
                  <c:v>IGHV3-53</c:v>
                </c:pt>
                <c:pt idx="94">
                  <c:v>IGHV3-53</c:v>
                </c:pt>
                <c:pt idx="95">
                  <c:v>IGHV3-66</c:v>
                </c:pt>
                <c:pt idx="96">
                  <c:v>IGHV3-66</c:v>
                </c:pt>
                <c:pt idx="97">
                  <c:v>IGHV3-66</c:v>
                </c:pt>
                <c:pt idx="98">
                  <c:v>IGHV3-53</c:v>
                </c:pt>
                <c:pt idx="99">
                  <c:v>IGHV3-53</c:v>
                </c:pt>
              </c:strCache>
            </c:strRef>
          </c:xVal>
          <c:yVal>
            <c:numRef>
              <c:f>'Plots to Determine Outliers'!$O$7:$O$106</c:f>
              <c:numCache>
                <c:formatCode>0.000</c:formatCode>
                <c:ptCount val="100"/>
                <c:pt idx="0">
                  <c:v>0.14199999999999999</c:v>
                </c:pt>
                <c:pt idx="1">
                  <c:v>0.17699999999999999</c:v>
                </c:pt>
                <c:pt idx="2" formatCode="General">
                  <c:v>0</c:v>
                </c:pt>
                <c:pt idx="3" formatCode="General">
                  <c:v>0</c:v>
                </c:pt>
                <c:pt idx="4" formatCode="General">
                  <c:v>3.5999999999999997E-2</c:v>
                </c:pt>
                <c:pt idx="5" formatCode="General">
                  <c:v>0</c:v>
                </c:pt>
                <c:pt idx="6" formatCode="General">
                  <c:v>8.0000000000000002E-3</c:v>
                </c:pt>
                <c:pt idx="7" formatCode="General">
                  <c:v>0</c:v>
                </c:pt>
                <c:pt idx="8" formatCode="General">
                  <c:v>0</c:v>
                </c:pt>
                <c:pt idx="9" formatCode="General">
                  <c:v>0</c:v>
                </c:pt>
                <c:pt idx="10" formatCode="General">
                  <c:v>0</c:v>
                </c:pt>
                <c:pt idx="11" formatCode="General">
                  <c:v>0</c:v>
                </c:pt>
                <c:pt idx="12" formatCode="General">
                  <c:v>2.1999999999999999E-2</c:v>
                </c:pt>
                <c:pt idx="13" formatCode="General">
                  <c:v>1.6E-2</c:v>
                </c:pt>
                <c:pt idx="14" formatCode="General">
                  <c:v>2.5999999999999999E-2</c:v>
                </c:pt>
                <c:pt idx="15">
                  <c:v>0.09</c:v>
                </c:pt>
                <c:pt idx="16">
                  <c:v>2.5470000000000002</c:v>
                </c:pt>
                <c:pt idx="17">
                  <c:v>2.5000000000000001E-2</c:v>
                </c:pt>
                <c:pt idx="18" formatCode="General">
                  <c:v>0</c:v>
                </c:pt>
                <c:pt idx="19">
                  <c:v>1.4650000000000001</c:v>
                </c:pt>
                <c:pt idx="20">
                  <c:v>5.3999999999999999E-2</c:v>
                </c:pt>
                <c:pt idx="21" formatCode="General">
                  <c:v>0</c:v>
                </c:pt>
                <c:pt idx="22">
                  <c:v>7.0000000000000001E-3</c:v>
                </c:pt>
                <c:pt idx="23" formatCode="General">
                  <c:v>0</c:v>
                </c:pt>
                <c:pt idx="24" formatCode="General">
                  <c:v>0</c:v>
                </c:pt>
                <c:pt idx="25" formatCode="General">
                  <c:v>0</c:v>
                </c:pt>
                <c:pt idx="26" formatCode="General">
                  <c:v>0</c:v>
                </c:pt>
                <c:pt idx="27" formatCode="General">
                  <c:v>0</c:v>
                </c:pt>
                <c:pt idx="28" formatCode="General">
                  <c:v>0</c:v>
                </c:pt>
                <c:pt idx="29" formatCode="General">
                  <c:v>0</c:v>
                </c:pt>
                <c:pt idx="30" formatCode="General">
                  <c:v>0</c:v>
                </c:pt>
                <c:pt idx="31" formatCode="General">
                  <c:v>0</c:v>
                </c:pt>
                <c:pt idx="32" formatCode="General">
                  <c:v>0</c:v>
                </c:pt>
                <c:pt idx="33" formatCode="General">
                  <c:v>0</c:v>
                </c:pt>
                <c:pt idx="34" formatCode="General">
                  <c:v>0</c:v>
                </c:pt>
                <c:pt idx="35" formatCode="General">
                  <c:v>0</c:v>
                </c:pt>
                <c:pt idx="36">
                  <c:v>0.14000000000000001</c:v>
                </c:pt>
                <c:pt idx="37" formatCode="General">
                  <c:v>0</c:v>
                </c:pt>
                <c:pt idx="38" formatCode="General">
                  <c:v>0</c:v>
                </c:pt>
                <c:pt idx="39" formatCode="General">
                  <c:v>0</c:v>
                </c:pt>
                <c:pt idx="40" formatCode="General">
                  <c:v>0</c:v>
                </c:pt>
                <c:pt idx="41">
                  <c:v>0.28999999999999998</c:v>
                </c:pt>
                <c:pt idx="42">
                  <c:v>0.2</c:v>
                </c:pt>
                <c:pt idx="43" formatCode="General">
                  <c:v>0</c:v>
                </c:pt>
                <c:pt idx="44" formatCode="General">
                  <c:v>0</c:v>
                </c:pt>
                <c:pt idx="45" formatCode="General">
                  <c:v>0</c:v>
                </c:pt>
                <c:pt idx="46" formatCode="General">
                  <c:v>0</c:v>
                </c:pt>
                <c:pt idx="47" formatCode="General">
                  <c:v>0</c:v>
                </c:pt>
                <c:pt idx="48" formatCode="General">
                  <c:v>0</c:v>
                </c:pt>
                <c:pt idx="49" formatCode="General">
                  <c:v>0</c:v>
                </c:pt>
                <c:pt idx="50" formatCode="General">
                  <c:v>0</c:v>
                </c:pt>
                <c:pt idx="51" formatCode="General">
                  <c:v>0</c:v>
                </c:pt>
                <c:pt idx="52" formatCode="General">
                  <c:v>0</c:v>
                </c:pt>
                <c:pt idx="53" formatCode="General">
                  <c:v>0</c:v>
                </c:pt>
                <c:pt idx="54" formatCode="General">
                  <c:v>0</c:v>
                </c:pt>
                <c:pt idx="55" formatCode="General">
                  <c:v>0</c:v>
                </c:pt>
                <c:pt idx="56" formatCode="0.00">
                  <c:v>0.03</c:v>
                </c:pt>
                <c:pt idx="57" formatCode="General">
                  <c:v>0</c:v>
                </c:pt>
                <c:pt idx="58" formatCode="General">
                  <c:v>0</c:v>
                </c:pt>
                <c:pt idx="59" formatCode="General">
                  <c:v>0</c:v>
                </c:pt>
                <c:pt idx="60" formatCode="General">
                  <c:v>0</c:v>
                </c:pt>
                <c:pt idx="61" formatCode="General">
                  <c:v>0</c:v>
                </c:pt>
                <c:pt idx="62" formatCode="General">
                  <c:v>0</c:v>
                </c:pt>
                <c:pt idx="63" formatCode="General">
                  <c:v>0</c:v>
                </c:pt>
                <c:pt idx="64" formatCode="General">
                  <c:v>0</c:v>
                </c:pt>
                <c:pt idx="65">
                  <c:v>2.5500000000000002E-3</c:v>
                </c:pt>
                <c:pt idx="66" formatCode="General">
                  <c:v>0</c:v>
                </c:pt>
                <c:pt idx="67" formatCode="General">
                  <c:v>0</c:v>
                </c:pt>
                <c:pt idx="68" formatCode="General">
                  <c:v>0</c:v>
                </c:pt>
                <c:pt idx="69" formatCode="General">
                  <c:v>0</c:v>
                </c:pt>
                <c:pt idx="70" formatCode="General">
                  <c:v>0</c:v>
                </c:pt>
                <c:pt idx="71" formatCode="General">
                  <c:v>0</c:v>
                </c:pt>
                <c:pt idx="72" formatCode="General">
                  <c:v>0</c:v>
                </c:pt>
                <c:pt idx="73" formatCode="General">
                  <c:v>0</c:v>
                </c:pt>
                <c:pt idx="74" formatCode="General">
                  <c:v>0</c:v>
                </c:pt>
                <c:pt idx="75" formatCode="General">
                  <c:v>0</c:v>
                </c:pt>
                <c:pt idx="76" formatCode="General">
                  <c:v>0</c:v>
                </c:pt>
                <c:pt idx="77" formatCode="General">
                  <c:v>0.47799999999999998</c:v>
                </c:pt>
                <c:pt idx="78" formatCode="General">
                  <c:v>0</c:v>
                </c:pt>
                <c:pt idx="79" formatCode="General">
                  <c:v>1.0409999999999999</c:v>
                </c:pt>
                <c:pt idx="80" formatCode="General">
                  <c:v>0</c:v>
                </c:pt>
                <c:pt idx="81" formatCode="General">
                  <c:v>0</c:v>
                </c:pt>
                <c:pt idx="82" formatCode="General">
                  <c:v>0</c:v>
                </c:pt>
                <c:pt idx="83" formatCode="General">
                  <c:v>0.55500000000000005</c:v>
                </c:pt>
                <c:pt idx="84" formatCode="General">
                  <c:v>1.02</c:v>
                </c:pt>
                <c:pt idx="85" formatCode="General">
                  <c:v>0</c:v>
                </c:pt>
                <c:pt idx="86" formatCode="General">
                  <c:v>0</c:v>
                </c:pt>
                <c:pt idx="87" formatCode="General">
                  <c:v>0</c:v>
                </c:pt>
                <c:pt idx="88" formatCode="General">
                  <c:v>0.34899999999999998</c:v>
                </c:pt>
                <c:pt idx="89" formatCode="General">
                  <c:v>7.0000000000000007E-2</c:v>
                </c:pt>
                <c:pt idx="90" formatCode="General">
                  <c:v>0.33200000000000002</c:v>
                </c:pt>
                <c:pt idx="91" formatCode="General">
                  <c:v>0.19</c:v>
                </c:pt>
                <c:pt idx="92" formatCode="General">
                  <c:v>0</c:v>
                </c:pt>
                <c:pt idx="93" formatCode="General">
                  <c:v>0.35599999999999998</c:v>
                </c:pt>
                <c:pt idx="94" formatCode="General">
                  <c:v>1.105</c:v>
                </c:pt>
                <c:pt idx="95" formatCode="General">
                  <c:v>0</c:v>
                </c:pt>
                <c:pt idx="96" formatCode="General">
                  <c:v>0</c:v>
                </c:pt>
                <c:pt idx="97" formatCode="General">
                  <c:v>0</c:v>
                </c:pt>
                <c:pt idx="98" formatCode="General">
                  <c:v>0</c:v>
                </c:pt>
                <c:pt idx="99" formatCode="General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32CB-1A4E-A2C1-D2271D3FCA9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81698672"/>
        <c:axId val="1381066544"/>
      </c:scatterChart>
      <c:valAx>
        <c:axId val="138169867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81066544"/>
        <c:crosses val="autoZero"/>
        <c:crossBetween val="midCat"/>
      </c:valAx>
      <c:valAx>
        <c:axId val="1381066544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8169867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422CEA-2134-C54D-B545-5847DA6C4A8E}" type="datetimeFigureOut">
              <a:rPr lang="en-US" smtClean="0"/>
              <a:t>1/5/21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668E4A-974F-5D4D-83CB-20C08280C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806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solidFill>
                  <a:schemeClr val="bg1"/>
                </a:solidFill>
                <a:latin typeface="Helvetica" pitchFamily="2" charset="0"/>
              </a:defRPr>
            </a:lvl1pPr>
          </a:lstStyle>
          <a:p>
            <a:r>
              <a:rPr lang="en-US" dirty="0" err="1"/>
              <a:t>www.colorado.edu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9ADDE-98E8-4149-84E6-9A28F99CE161}" type="datetimeFigureOut">
              <a:rPr lang="en-US" smtClean="0"/>
              <a:pPr/>
              <a:t>1/5/21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9ADDE-98E8-4149-84E6-9A28F99CE161}" type="datetimeFigureOut">
              <a:rPr lang="en-US" smtClean="0"/>
              <a:pPr/>
              <a:t>1/5/21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9ADDE-98E8-4149-84E6-9A28F99CE161}" type="datetimeFigureOut">
              <a:rPr lang="en-US" smtClean="0"/>
              <a:pPr/>
              <a:t>1/5/21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9ADDE-98E8-4149-84E6-9A28F99CE161}" type="datetimeFigureOut">
              <a:rPr lang="en-US" smtClean="0"/>
              <a:pPr/>
              <a:t>1/5/21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9ADDE-98E8-4149-84E6-9A28F99CE161}" type="datetimeFigureOut">
              <a:rPr lang="en-US" smtClean="0"/>
              <a:pPr/>
              <a:t>1/5/21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9ADDE-98E8-4149-84E6-9A28F99CE161}" type="datetimeFigureOut">
              <a:rPr lang="en-US" smtClean="0"/>
              <a:pPr/>
              <a:t>1/5/21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9ADDE-98E8-4149-84E6-9A28F99CE161}" type="datetimeFigureOut">
              <a:rPr lang="en-US" smtClean="0"/>
              <a:pPr/>
              <a:t>1/5/21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9ADDE-98E8-4149-84E6-9A28F99CE161}" type="datetimeFigureOut">
              <a:rPr lang="en-US" smtClean="0"/>
              <a:pPr/>
              <a:t>1/5/21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9ADDE-98E8-4149-84E6-9A28F99CE161}" type="datetimeFigureOut">
              <a:rPr lang="en-US" smtClean="0"/>
              <a:pPr/>
              <a:t>1/5/21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49ADDE-98E8-4149-84E6-9A28F99CE161}" type="datetimeFigureOut">
              <a:rPr lang="en-US" smtClean="0"/>
              <a:pPr/>
              <a:t>1/5/21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6019800"/>
            <a:ext cx="9144000" cy="838200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3FD0D44-7980-D646-8A12-A5DE7C29C48C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6248264"/>
            <a:ext cx="2895600" cy="43789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Arial Black"/>
          <a:ea typeface="+mn-ea"/>
          <a:cs typeface="Arial Black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1" i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sprenger-research-group.github.io/SprengerLab.github.io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BF42D21-39B1-084D-AA66-6EBB2309BC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3300" y="5410200"/>
            <a:ext cx="2057400" cy="105613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BC89132-32A6-074C-946C-17B2E08E6B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Weekly Updates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9D2D39-6A29-DC44-BAFB-FE27A656D3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Emily Rhodes</a:t>
            </a:r>
          </a:p>
          <a:p>
            <a:r>
              <a:rPr lang="en-US" dirty="0"/>
              <a:t>January 5</a:t>
            </a:r>
            <a:r>
              <a:rPr lang="en-US" baseline="30000" dirty="0"/>
              <a:t>th</a:t>
            </a:r>
            <a:r>
              <a:rPr lang="en-US" dirty="0"/>
              <a:t>, 2021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1A98C-6711-1E47-A2C4-1880B49E0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4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49C521-990D-C14A-B4FD-087F64409A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Questions:</a:t>
            </a:r>
          </a:p>
          <a:p>
            <a:pPr lvl="1"/>
            <a:r>
              <a:rPr lang="en-US" dirty="0"/>
              <a:t>If you are selecting BCR based on the activation energy, but the activation energy decreases with more mutations, then are you simply selecting BCRs with the fewest mutations? </a:t>
            </a:r>
          </a:p>
          <a:p>
            <a:pPr lvl="2"/>
            <a:r>
              <a:rPr lang="en-US" dirty="0"/>
              <a:t>Is wildtype always the best? </a:t>
            </a:r>
          </a:p>
          <a:p>
            <a:pPr lvl="1"/>
            <a:r>
              <a:rPr lang="en-US" dirty="0"/>
              <a:t>Why is only the </a:t>
            </a:r>
            <a:r>
              <a:rPr lang="en-US" dirty="0" err="1"/>
              <a:t>K_off</a:t>
            </a:r>
            <a:r>
              <a:rPr lang="en-US" dirty="0"/>
              <a:t> value changed? How would the study be impacted if the </a:t>
            </a:r>
            <a:r>
              <a:rPr lang="en-US" dirty="0" err="1"/>
              <a:t>K_on</a:t>
            </a:r>
            <a:r>
              <a:rPr lang="en-US" dirty="0"/>
              <a:t> value were changed instead? </a:t>
            </a:r>
          </a:p>
        </p:txBody>
      </p:sp>
    </p:spTree>
    <p:extLst>
      <p:ext uri="{BB962C8B-B14F-4D97-AF65-F5344CB8AC3E}">
        <p14:creationId xmlns:p14="http://schemas.microsoft.com/office/powerpoint/2010/main" val="38568870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ECE29-BC98-E64B-BC69-9EF17AC6A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C1493-6BF8-384E-8115-891D091CE8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Plan: </a:t>
            </a:r>
          </a:p>
          <a:p>
            <a:pPr lvl="1"/>
            <a:r>
              <a:rPr lang="en-US" dirty="0"/>
              <a:t>Perform studies with 0 RBD in up conformation and 3 RBD in up conformation </a:t>
            </a:r>
          </a:p>
          <a:p>
            <a:pPr lvl="1"/>
            <a:r>
              <a:rPr lang="en-US" dirty="0"/>
              <a:t>Use this study to predict how people are able to develop antibodies themselves? </a:t>
            </a:r>
          </a:p>
          <a:p>
            <a:endParaRPr lang="en-US" dirty="0"/>
          </a:p>
          <a:p>
            <a:r>
              <a:rPr lang="en-US" dirty="0"/>
              <a:t>Unsure how to take Whitehead’s Thoughts: </a:t>
            </a:r>
          </a:p>
          <a:p>
            <a:pPr lvl="1"/>
            <a:r>
              <a:rPr lang="en-US" dirty="0"/>
              <a:t>Beta coronaviruses? </a:t>
            </a:r>
          </a:p>
          <a:p>
            <a:pPr lvl="1"/>
            <a:r>
              <a:rPr lang="en-US" dirty="0"/>
              <a:t>Structural insights into potential mutations</a:t>
            </a:r>
          </a:p>
          <a:p>
            <a:pPr lvl="1"/>
            <a:r>
              <a:rPr lang="en-US" dirty="0"/>
              <a:t>Mutations can be generalizable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728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ECE29-BC98-E64B-BC69-9EF17AC6A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C1493-6BF8-384E-8115-891D091CE8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GitHub Website </a:t>
            </a:r>
          </a:p>
          <a:p>
            <a:pPr lvl="1"/>
            <a:r>
              <a:rPr lang="en-US" u="sng" dirty="0">
                <a:hlinkClick r:id="rId2"/>
              </a:rPr>
              <a:t>https://sprenger-research-group.github.io/SprengerLab.github.io/</a:t>
            </a:r>
            <a:endParaRPr lang="en-US" u="sng" dirty="0"/>
          </a:p>
          <a:p>
            <a:pPr lvl="1"/>
            <a:endParaRPr lang="en-US" u="sng" dirty="0"/>
          </a:p>
          <a:p>
            <a:r>
              <a:rPr lang="en-US" dirty="0"/>
              <a:t>Still working on how to design and use GitHub to create a website </a:t>
            </a:r>
          </a:p>
          <a:p>
            <a:pPr lvl="1"/>
            <a:r>
              <a:rPr lang="en-US" dirty="0"/>
              <a:t>Watch tutorials </a:t>
            </a:r>
          </a:p>
          <a:p>
            <a:pPr lvl="1"/>
            <a:r>
              <a:rPr lang="en-US" dirty="0"/>
              <a:t>Testing code </a:t>
            </a:r>
          </a:p>
        </p:txBody>
      </p:sp>
    </p:spTree>
    <p:extLst>
      <p:ext uri="{BB962C8B-B14F-4D97-AF65-F5344CB8AC3E}">
        <p14:creationId xmlns:p14="http://schemas.microsoft.com/office/powerpoint/2010/main" val="3134178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FDAE3-99DD-F543-BB51-6E4DEBD14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6F0C3-E2BE-CA4C-A2AD-2F9AED552A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Project 1 – Composition Matching</a:t>
            </a:r>
          </a:p>
          <a:p>
            <a:pPr lvl="1"/>
            <a:r>
              <a:rPr lang="en-US" dirty="0"/>
              <a:t>Scoring Function</a:t>
            </a:r>
          </a:p>
          <a:p>
            <a:pPr lvl="1"/>
            <a:endParaRPr lang="en-US" dirty="0"/>
          </a:p>
          <a:p>
            <a:r>
              <a:rPr lang="en-US" dirty="0">
                <a:highlight>
                  <a:srgbClr val="CFB879"/>
                </a:highlight>
              </a:rPr>
              <a:t>Project 2 – Modeling COVID</a:t>
            </a:r>
          </a:p>
          <a:p>
            <a:pPr lvl="1"/>
            <a:r>
              <a:rPr lang="en-US" dirty="0">
                <a:highlight>
                  <a:srgbClr val="CFB879"/>
                </a:highlight>
              </a:rPr>
              <a:t>Draft sent </a:t>
            </a:r>
          </a:p>
          <a:p>
            <a:pPr lvl="1"/>
            <a:endParaRPr lang="en-US" dirty="0"/>
          </a:p>
          <a:p>
            <a:r>
              <a:rPr lang="en-US" dirty="0"/>
              <a:t>Project 3 – Review Paper</a:t>
            </a:r>
          </a:p>
          <a:p>
            <a:endParaRPr lang="en-US" dirty="0"/>
          </a:p>
          <a:p>
            <a:r>
              <a:rPr lang="en-US" dirty="0">
                <a:highlight>
                  <a:srgbClr val="CFB879"/>
                </a:highlight>
              </a:rPr>
              <a:t>Project 4 – Computational COVID Paper</a:t>
            </a:r>
          </a:p>
          <a:p>
            <a:endParaRPr lang="en-US" dirty="0"/>
          </a:p>
          <a:p>
            <a:r>
              <a:rPr lang="en-US" dirty="0"/>
              <a:t>Project 5 – Website </a:t>
            </a:r>
          </a:p>
        </p:txBody>
      </p:sp>
    </p:spTree>
    <p:extLst>
      <p:ext uri="{BB962C8B-B14F-4D97-AF65-F5344CB8AC3E}">
        <p14:creationId xmlns:p14="http://schemas.microsoft.com/office/powerpoint/2010/main" val="2036593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753B0-CC29-A34F-9557-35CB577FC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E0DE2-622E-B046-82A2-B6659F46D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 hold</a:t>
            </a:r>
          </a:p>
        </p:txBody>
      </p:sp>
    </p:spTree>
    <p:extLst>
      <p:ext uri="{BB962C8B-B14F-4D97-AF65-F5344CB8AC3E}">
        <p14:creationId xmlns:p14="http://schemas.microsoft.com/office/powerpoint/2010/main" val="3190391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2480D-3BFF-C14C-8280-636F83B9C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anchor="ctr">
            <a:normAutofit/>
          </a:bodyPr>
          <a:lstStyle/>
          <a:p>
            <a:r>
              <a:rPr lang="en-US" dirty="0"/>
              <a:t>Project 2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209B3AC6-59CC-6E47-99E6-0BFC8D77C8C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61492059"/>
              </p:ext>
            </p:extLst>
          </p:nvPr>
        </p:nvGraphicFramePr>
        <p:xfrm>
          <a:off x="457200" y="12954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Oval 6">
            <a:extLst>
              <a:ext uri="{FF2B5EF4-FFF2-40B4-BE49-F238E27FC236}">
                <a16:creationId xmlns:a16="http://schemas.microsoft.com/office/drawing/2014/main" id="{71B0813D-5430-C640-B443-D7DE631A763C}"/>
              </a:ext>
            </a:extLst>
          </p:cNvPr>
          <p:cNvSpPr/>
          <p:nvPr/>
        </p:nvSpPr>
        <p:spPr>
          <a:xfrm>
            <a:off x="685800" y="2057400"/>
            <a:ext cx="2590800" cy="1219200"/>
          </a:xfrm>
          <a:prstGeom prst="ellipse">
            <a:avLst/>
          </a:prstGeom>
          <a:solidFill>
            <a:srgbClr val="CFB879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926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F3248C4E-A8EE-1A4A-80D1-4150BA339A2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60969481"/>
              </p:ext>
            </p:extLst>
          </p:nvPr>
        </p:nvGraphicFramePr>
        <p:xfrm>
          <a:off x="355599" y="1058333"/>
          <a:ext cx="8432802" cy="47413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CA62480D-3BFF-C14C-8280-636F83B9C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anchor="ctr">
            <a:normAutofit/>
          </a:bodyPr>
          <a:lstStyle/>
          <a:p>
            <a:r>
              <a:rPr lang="en-US" dirty="0"/>
              <a:t>Project 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1B0813D-5430-C640-B443-D7DE631A763C}"/>
              </a:ext>
            </a:extLst>
          </p:cNvPr>
          <p:cNvSpPr/>
          <p:nvPr/>
        </p:nvSpPr>
        <p:spPr>
          <a:xfrm>
            <a:off x="762000" y="1779852"/>
            <a:ext cx="2590800" cy="1219200"/>
          </a:xfrm>
          <a:prstGeom prst="ellipse">
            <a:avLst/>
          </a:prstGeom>
          <a:solidFill>
            <a:srgbClr val="CFB879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956F25F-AFF2-E240-A571-FC578B227D2E}"/>
              </a:ext>
            </a:extLst>
          </p:cNvPr>
          <p:cNvSpPr/>
          <p:nvPr/>
        </p:nvSpPr>
        <p:spPr>
          <a:xfrm>
            <a:off x="4800600" y="4876800"/>
            <a:ext cx="685800" cy="677334"/>
          </a:xfrm>
          <a:prstGeom prst="ellipse">
            <a:avLst/>
          </a:prstGeom>
          <a:solidFill>
            <a:srgbClr val="CFB879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62391D9-87E5-144F-A81C-6541273CBD8D}"/>
              </a:ext>
            </a:extLst>
          </p:cNvPr>
          <p:cNvSpPr/>
          <p:nvPr/>
        </p:nvSpPr>
        <p:spPr>
          <a:xfrm>
            <a:off x="2034251" y="4419600"/>
            <a:ext cx="685800" cy="677334"/>
          </a:xfrm>
          <a:prstGeom prst="ellipse">
            <a:avLst/>
          </a:prstGeom>
          <a:solidFill>
            <a:srgbClr val="CFB879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EAD401D-8ECF-384E-A9E2-913C0D5AC25C}"/>
              </a:ext>
            </a:extLst>
          </p:cNvPr>
          <p:cNvSpPr/>
          <p:nvPr/>
        </p:nvSpPr>
        <p:spPr>
          <a:xfrm>
            <a:off x="990600" y="4387180"/>
            <a:ext cx="685800" cy="677334"/>
          </a:xfrm>
          <a:prstGeom prst="ellipse">
            <a:avLst/>
          </a:prstGeom>
          <a:solidFill>
            <a:srgbClr val="CFB879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622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37565-2798-0640-9CCC-A2A99D738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349C7-4451-014F-98A6-11F3DCE6AD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Meta-Analysis key take away: </a:t>
            </a:r>
          </a:p>
          <a:p>
            <a:pPr lvl="1"/>
            <a:r>
              <a:rPr lang="en-US" dirty="0"/>
              <a:t>There are outliers and there is not always a consistent value for the threshold cutoff</a:t>
            </a:r>
          </a:p>
          <a:p>
            <a:pPr lvl="1"/>
            <a:endParaRPr lang="en-US" dirty="0"/>
          </a:p>
          <a:p>
            <a:r>
              <a:rPr lang="en-US" dirty="0"/>
              <a:t>Theory: </a:t>
            </a:r>
          </a:p>
          <a:p>
            <a:pPr lvl="1"/>
            <a:r>
              <a:rPr lang="en-US" dirty="0"/>
              <a:t>Are the IC50s (threshold cutoff values) directly related/corresponding to the association and dissociation rates? </a:t>
            </a:r>
          </a:p>
        </p:txBody>
      </p:sp>
    </p:spTree>
    <p:extLst>
      <p:ext uri="{BB962C8B-B14F-4D97-AF65-F5344CB8AC3E}">
        <p14:creationId xmlns:p14="http://schemas.microsoft.com/office/powerpoint/2010/main" val="1408343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E14CA-7698-A04E-B48D-85AA9D01A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2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43D998-2F36-CB42-A4E0-3D9EFBDE74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Plan </a:t>
            </a:r>
          </a:p>
          <a:p>
            <a:pPr lvl="1"/>
            <a:r>
              <a:rPr lang="en-US" dirty="0"/>
              <a:t>Add in time dependence data from the papers I have</a:t>
            </a:r>
          </a:p>
          <a:p>
            <a:pPr lvl="1"/>
            <a:r>
              <a:rPr lang="en-US" dirty="0"/>
              <a:t>Using time to neutralize and the IC50 values, fit the infectivity</a:t>
            </a:r>
          </a:p>
          <a:p>
            <a:pPr lvl="2"/>
            <a:r>
              <a:rPr lang="en-US" dirty="0"/>
              <a:t>Assume infectivity is 0 at neutralization and adjust the infectivity function to match this finding</a:t>
            </a:r>
          </a:p>
          <a:p>
            <a:pPr lvl="1"/>
            <a:r>
              <a:rPr lang="en-US" dirty="0"/>
              <a:t>Using fit infectivity function, model infectivity for antibodies without time dependent data</a:t>
            </a:r>
          </a:p>
        </p:txBody>
      </p:sp>
    </p:spTree>
    <p:extLst>
      <p:ext uri="{BB962C8B-B14F-4D97-AF65-F5344CB8AC3E}">
        <p14:creationId xmlns:p14="http://schemas.microsoft.com/office/powerpoint/2010/main" val="17079366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2480D-3BFF-C14C-8280-636F83B9C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7ABCCC-F9B4-AF4D-8B88-FDB342E719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On Hold</a:t>
            </a:r>
          </a:p>
          <a:p>
            <a:r>
              <a:rPr lang="en-US" dirty="0"/>
              <a:t>Reading and organizing papers</a:t>
            </a:r>
          </a:p>
        </p:txBody>
      </p:sp>
    </p:spTree>
    <p:extLst>
      <p:ext uri="{BB962C8B-B14F-4D97-AF65-F5344CB8AC3E}">
        <p14:creationId xmlns:p14="http://schemas.microsoft.com/office/powerpoint/2010/main" val="35890075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1A98C-6711-1E47-A2C4-1880B49E0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4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49C521-990D-C14A-B4FD-087F64409A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Questions:</a:t>
            </a:r>
          </a:p>
          <a:p>
            <a:pPr lvl="1"/>
            <a:r>
              <a:rPr lang="en-US" dirty="0"/>
              <a:t>Would the optimum concentration change with changing association rate? </a:t>
            </a:r>
          </a:p>
          <a:p>
            <a:pPr lvl="2"/>
            <a:r>
              <a:rPr lang="en-US" dirty="0"/>
              <a:t>Was this accounted for or was the same concentration used throughout? </a:t>
            </a:r>
          </a:p>
          <a:p>
            <a:pPr lvl="1"/>
            <a:r>
              <a:rPr lang="en-US" dirty="0"/>
              <a:t>Can I learn how to align the antibody to the RBD complex? </a:t>
            </a:r>
          </a:p>
          <a:p>
            <a:pPr lvl="1"/>
            <a:r>
              <a:rPr lang="en-US" dirty="0"/>
              <a:t>What are the values of the BCR (B Cell Receptor) strings initially? Do they change with time? </a:t>
            </a:r>
          </a:p>
        </p:txBody>
      </p:sp>
    </p:spTree>
    <p:extLst>
      <p:ext uri="{BB962C8B-B14F-4D97-AF65-F5344CB8AC3E}">
        <p14:creationId xmlns:p14="http://schemas.microsoft.com/office/powerpoint/2010/main" val="1495233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506C7B5A-B7B6-BF4B-BB15-AC1A92CC3981}" vid="{46F0A71F-8454-CC43-9FE1-28C673E77B1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2887</TotalTime>
  <Words>379</Words>
  <Application>Microsoft Macintosh PowerPoint</Application>
  <PresentationFormat>On-screen Show (4:3)</PresentationFormat>
  <Paragraphs>63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Arial Black</vt:lpstr>
      <vt:lpstr>Calibri</vt:lpstr>
      <vt:lpstr>Helvetica</vt:lpstr>
      <vt:lpstr>Office Theme</vt:lpstr>
      <vt:lpstr>Weekly Updates</vt:lpstr>
      <vt:lpstr>Projects</vt:lpstr>
      <vt:lpstr>Project 1</vt:lpstr>
      <vt:lpstr>Project 2</vt:lpstr>
      <vt:lpstr>Project 2</vt:lpstr>
      <vt:lpstr>Project 2</vt:lpstr>
      <vt:lpstr>Project 2 </vt:lpstr>
      <vt:lpstr>Project 3</vt:lpstr>
      <vt:lpstr>Project 4 </vt:lpstr>
      <vt:lpstr>Project 4 </vt:lpstr>
      <vt:lpstr>Project 4</vt:lpstr>
      <vt:lpstr>Project 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Updates</dc:title>
  <dc:creator>Emily Rachel Rhodes</dc:creator>
  <cp:lastModifiedBy>Emily Rachel Rhodes</cp:lastModifiedBy>
  <cp:revision>3</cp:revision>
  <dcterms:created xsi:type="dcterms:W3CDTF">2021-01-05T17:12:27Z</dcterms:created>
  <dcterms:modified xsi:type="dcterms:W3CDTF">2021-01-07T17:19:49Z</dcterms:modified>
</cp:coreProperties>
</file>