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65" r:id="rId5"/>
    <p:sldId id="272" r:id="rId6"/>
    <p:sldId id="268" r:id="rId7"/>
    <p:sldId id="271" r:id="rId8"/>
    <p:sldId id="270" r:id="rId9"/>
    <p:sldId id="274"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Rachel Rhodes" initials="ERR" lastIdx="1" clrIdx="0">
    <p:extLst>
      <p:ext uri="{19B8F6BF-5375-455C-9EA6-DF929625EA0E}">
        <p15:presenceInfo xmlns:p15="http://schemas.microsoft.com/office/powerpoint/2012/main" userId="S::emrh4010@colorado.edu::034ea795-a16d-493b-96d4-ebec3b044e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5"/>
    <p:restoredTop sz="93632"/>
  </p:normalViewPr>
  <p:slideViewPr>
    <p:cSldViewPr>
      <p:cViewPr varScale="1">
        <p:scale>
          <a:sx n="127" d="100"/>
          <a:sy n="127" d="100"/>
        </p:scale>
        <p:origin x="133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2/26/21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 Finished last run, need to start next step</a:t>
            </a:r>
          </a:p>
          <a:p>
            <a:r>
              <a:rPr lang="en-US" dirty="0"/>
              <a:t>Red = failed</a:t>
            </a:r>
          </a:p>
          <a:p>
            <a:r>
              <a:rPr lang="en-US" dirty="0"/>
              <a:t>Yellow = waiting</a:t>
            </a:r>
          </a:p>
          <a:p>
            <a:r>
              <a:rPr lang="en-US" dirty="0"/>
              <a:t>Green = running</a:t>
            </a:r>
          </a:p>
          <a:p>
            <a:endParaRPr lang="en-US" dirty="0"/>
          </a:p>
          <a:p>
            <a:r>
              <a:rPr lang="en-US" dirty="0"/>
              <a:t>Send updated table to Kayla </a:t>
            </a:r>
          </a:p>
          <a:p>
            <a:r>
              <a:rPr lang="en-US" dirty="0"/>
              <a:t>- Keep track of job time </a:t>
            </a:r>
          </a:p>
        </p:txBody>
      </p:sp>
      <p:sp>
        <p:nvSpPr>
          <p:cNvPr id="4" name="Slide Number Placeholder 3"/>
          <p:cNvSpPr>
            <a:spLocks noGrp="1"/>
          </p:cNvSpPr>
          <p:nvPr>
            <p:ph type="sldNum" sz="quarter" idx="5"/>
          </p:nvPr>
        </p:nvSpPr>
        <p:spPr/>
        <p:txBody>
          <a:bodyPr/>
          <a:lstStyle/>
          <a:p>
            <a:fld id="{BC668E4A-974F-5D4D-83CB-20C08280C35E}" type="slidenum">
              <a:rPr lang="en-US" smtClean="0"/>
              <a:t>2</a:t>
            </a:fld>
            <a:endParaRPr lang="en-US"/>
          </a:p>
        </p:txBody>
      </p:sp>
    </p:spTree>
    <p:extLst>
      <p:ext uri="{BB962C8B-B14F-4D97-AF65-F5344CB8AC3E}">
        <p14:creationId xmlns:p14="http://schemas.microsoft.com/office/powerpoint/2010/main" val="362772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3</a:t>
            </a:fld>
            <a:endParaRPr lang="en-US"/>
          </a:p>
        </p:txBody>
      </p:sp>
    </p:spTree>
    <p:extLst>
      <p:ext uri="{BB962C8B-B14F-4D97-AF65-F5344CB8AC3E}">
        <p14:creationId xmlns:p14="http://schemas.microsoft.com/office/powerpoint/2010/main" val="209458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5</a:t>
            </a:fld>
            <a:endParaRPr lang="en-US"/>
          </a:p>
        </p:txBody>
      </p:sp>
    </p:spTree>
    <p:extLst>
      <p:ext uri="{BB962C8B-B14F-4D97-AF65-F5344CB8AC3E}">
        <p14:creationId xmlns:p14="http://schemas.microsoft.com/office/powerpoint/2010/main" val="317768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7</a:t>
            </a:fld>
            <a:endParaRPr lang="en-US"/>
          </a:p>
        </p:txBody>
      </p:sp>
    </p:spTree>
    <p:extLst>
      <p:ext uri="{BB962C8B-B14F-4D97-AF65-F5344CB8AC3E}">
        <p14:creationId xmlns:p14="http://schemas.microsoft.com/office/powerpoint/2010/main" val="3746363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RMSD Calculations (RMSD vs. time for a couple) </a:t>
            </a:r>
          </a:p>
          <a:p>
            <a:endParaRPr lang="en-US" dirty="0"/>
          </a:p>
          <a:p>
            <a:r>
              <a:rPr lang="en-US" dirty="0"/>
              <a:t>VMD – analysis RMSD: </a:t>
            </a:r>
            <a:r>
              <a:rPr lang="en-US" dirty="0" err="1"/>
              <a:t>gromacs</a:t>
            </a:r>
            <a:endParaRPr lang="en-US" dirty="0"/>
          </a:p>
          <a:p>
            <a:r>
              <a:rPr lang="en-US" dirty="0" err="1"/>
              <a:t>G_rmsd</a:t>
            </a:r>
            <a:r>
              <a:rPr lang="en-US" dirty="0"/>
              <a:t> </a:t>
            </a:r>
          </a:p>
        </p:txBody>
      </p:sp>
      <p:sp>
        <p:nvSpPr>
          <p:cNvPr id="4" name="Slide Number Placeholder 3"/>
          <p:cNvSpPr>
            <a:spLocks noGrp="1"/>
          </p:cNvSpPr>
          <p:nvPr>
            <p:ph type="sldNum" sz="quarter" idx="5"/>
          </p:nvPr>
        </p:nvSpPr>
        <p:spPr/>
        <p:txBody>
          <a:bodyPr/>
          <a:lstStyle/>
          <a:p>
            <a:fld id="{BC668E4A-974F-5D4D-83CB-20C08280C35E}" type="slidenum">
              <a:rPr lang="en-US" smtClean="0"/>
              <a:t>8</a:t>
            </a:fld>
            <a:endParaRPr lang="en-US"/>
          </a:p>
        </p:txBody>
      </p:sp>
    </p:spTree>
    <p:extLst>
      <p:ext uri="{BB962C8B-B14F-4D97-AF65-F5344CB8AC3E}">
        <p14:creationId xmlns:p14="http://schemas.microsoft.com/office/powerpoint/2010/main" val="1010416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DA624D-2E17-4342-836E-71ABD23E16DA}" type="datetime1">
              <a:rPr lang="en-US" smtClean="0"/>
              <a:t>2/26/21</a:t>
            </a:fld>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329774-7BFA-2B46-9164-BB83C5C0C417}"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20BE7-A5C5-9249-9037-8ACB2BCEBBDA}"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0DAE0-167C-E244-AE75-755727B4BFA0}"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BB8E0-CBFA-FC4A-AD97-50731D705069}"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BFCDB0-7162-1D45-AB97-8B8A3ADC1110}"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7E8EB-CBB6-1047-939C-60CDFDC42FD6}" type="datetime1">
              <a:rPr lang="en-US" smtClean="0"/>
              <a:t>2/26/21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EA744-C10E-944E-932B-DFB1BC4B0793}" type="datetime1">
              <a:rPr lang="en-US" smtClean="0"/>
              <a:t>2/26/21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AD325-3520-DD4F-BF35-A2D53BC8878C}"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7DACA1-86EE-4C4D-9C7E-5B68DA790A24}"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E6322-EA0F-1E47-B778-C2F5BEC8CF0F}" type="datetime1">
              <a:rPr lang="en-US" smtClean="0"/>
              <a:t>2/26/21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COVID Project</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a:p>
            <a:r>
              <a:rPr lang="en-US" dirty="0"/>
              <a:t>February 26</a:t>
            </a:r>
            <a:r>
              <a:rPr lang="en-US" baseline="30000" dirty="0"/>
              <a:t>th</a:t>
            </a:r>
            <a:r>
              <a:rPr lang="en-US" dirty="0"/>
              <a:t>, 2021</a:t>
            </a:r>
          </a:p>
        </p:txBody>
      </p:sp>
      <p:sp>
        <p:nvSpPr>
          <p:cNvPr id="4" name="Slide Number Placeholder 3">
            <a:extLst>
              <a:ext uri="{FF2B5EF4-FFF2-40B4-BE49-F238E27FC236}">
                <a16:creationId xmlns:a16="http://schemas.microsoft.com/office/drawing/2014/main" id="{30C678D3-1647-AC4B-BA7C-D0F78BF04F97}"/>
              </a:ext>
            </a:extLst>
          </p:cNvPr>
          <p:cNvSpPr>
            <a:spLocks noGrp="1"/>
          </p:cNvSpPr>
          <p:nvPr>
            <p:ph type="sldNum" sz="quarter" idx="12"/>
          </p:nvPr>
        </p:nvSpPr>
        <p:spPr/>
        <p:txBody>
          <a:bodyPr/>
          <a:lstStyle/>
          <a:p>
            <a:fld id="{9E3EFB43-BEAF-4970-A06C-24B01B76FA9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3426-FA1D-7C45-A035-E9B17AD0C7DD}"/>
              </a:ext>
            </a:extLst>
          </p:cNvPr>
          <p:cNvSpPr>
            <a:spLocks noGrp="1"/>
          </p:cNvSpPr>
          <p:nvPr>
            <p:ph type="title"/>
          </p:nvPr>
        </p:nvSpPr>
        <p:spPr/>
        <p:txBody>
          <a:bodyPr/>
          <a:lstStyle/>
          <a:p>
            <a:r>
              <a:rPr lang="en-US" dirty="0"/>
              <a:t>Running Additional Sims</a:t>
            </a:r>
          </a:p>
        </p:txBody>
      </p:sp>
      <p:sp>
        <p:nvSpPr>
          <p:cNvPr id="3" name="Content Placeholder 2">
            <a:extLst>
              <a:ext uri="{FF2B5EF4-FFF2-40B4-BE49-F238E27FC236}">
                <a16:creationId xmlns:a16="http://schemas.microsoft.com/office/drawing/2014/main" id="{C69E90EB-2A7F-A44F-AD0C-4D3E65993E49}"/>
              </a:ext>
            </a:extLst>
          </p:cNvPr>
          <p:cNvSpPr>
            <a:spLocks noGrp="1"/>
          </p:cNvSpPr>
          <p:nvPr>
            <p:ph idx="1"/>
          </p:nvPr>
        </p:nvSpPr>
        <p:spPr/>
        <p:txBody>
          <a:bodyPr/>
          <a:lstStyle/>
          <a:p>
            <a:r>
              <a:rPr lang="en-US" dirty="0"/>
              <a:t>Add 12.1 with full RBD</a:t>
            </a:r>
          </a:p>
          <a:p>
            <a:pPr lvl="1"/>
            <a:r>
              <a:rPr lang="en-US" dirty="0"/>
              <a:t>GG added in </a:t>
            </a:r>
          </a:p>
          <a:p>
            <a:pPr lvl="2"/>
            <a:r>
              <a:rPr lang="en-US" dirty="0"/>
              <a:t>I just aligned the RBDs and used the RBD from 12.3 (is that okay or should I redo them with mutations individually?)</a:t>
            </a:r>
          </a:p>
          <a:p>
            <a:r>
              <a:rPr lang="en-US" dirty="0"/>
              <a:t>Other antibody – sims</a:t>
            </a:r>
          </a:p>
          <a:p>
            <a:pPr lvl="1"/>
            <a:r>
              <a:rPr lang="en-US" dirty="0"/>
              <a:t>B38: only protein (no water) </a:t>
            </a:r>
          </a:p>
          <a:p>
            <a:pPr lvl="2"/>
            <a:r>
              <a:rPr lang="en-US" dirty="0"/>
              <a:t>Originally we said 5 but ace2 only binds with RBD not the antibody... (only control and 3 mutants so </a:t>
            </a:r>
            <a:r>
              <a:rPr lang="en-US"/>
              <a:t>4 instead of 5) </a:t>
            </a:r>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6FB9A2FF-247D-F240-AF6C-6DCBC6E4170F}"/>
              </a:ext>
            </a:extLst>
          </p:cNvPr>
          <p:cNvSpPr>
            <a:spLocks noGrp="1"/>
          </p:cNvSpPr>
          <p:nvPr>
            <p:ph type="sldNum" sz="quarter" idx="12"/>
          </p:nvPr>
        </p:nvSpPr>
        <p:spPr/>
        <p:txBody>
          <a:bodyPr/>
          <a:lstStyle/>
          <a:p>
            <a:fld id="{9E3EFB43-BEAF-4970-A06C-24B01B76FA99}" type="slidenum">
              <a:rPr lang="en-US" smtClean="0"/>
              <a:pPr/>
              <a:t>10</a:t>
            </a:fld>
            <a:endParaRPr lang="en-US"/>
          </a:p>
        </p:txBody>
      </p:sp>
    </p:spTree>
    <p:extLst>
      <p:ext uri="{BB962C8B-B14F-4D97-AF65-F5344CB8AC3E}">
        <p14:creationId xmlns:p14="http://schemas.microsoft.com/office/powerpoint/2010/main" val="272417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20277B-77F4-9B4E-AEC5-CD9584492324}"/>
              </a:ext>
            </a:extLst>
          </p:cNvPr>
          <p:cNvSpPr>
            <a:spLocks noGrp="1"/>
          </p:cNvSpPr>
          <p:nvPr>
            <p:ph type="sldNum" sz="quarter" idx="12"/>
          </p:nvPr>
        </p:nvSpPr>
        <p:spPr/>
        <p:txBody>
          <a:bodyPr/>
          <a:lstStyle/>
          <a:p>
            <a:fld id="{9E3EFB43-BEAF-4970-A06C-24B01B76FA99}" type="slidenum">
              <a:rPr lang="en-US" smtClean="0"/>
              <a:pPr/>
              <a:t>2</a:t>
            </a:fld>
            <a:endParaRPr lang="en-US"/>
          </a:p>
        </p:txBody>
      </p:sp>
      <p:graphicFrame>
        <p:nvGraphicFramePr>
          <p:cNvPr id="5" name="Content Placeholder 4">
            <a:extLst>
              <a:ext uri="{FF2B5EF4-FFF2-40B4-BE49-F238E27FC236}">
                <a16:creationId xmlns:a16="http://schemas.microsoft.com/office/drawing/2014/main" id="{CC114C7F-5D8D-EE47-BFE1-8276796ED3AE}"/>
              </a:ext>
            </a:extLst>
          </p:cNvPr>
          <p:cNvGraphicFramePr>
            <a:graphicFrameLocks noGrp="1"/>
          </p:cNvGraphicFramePr>
          <p:nvPr>
            <p:ph idx="1"/>
            <p:extLst>
              <p:ext uri="{D42A27DB-BD31-4B8C-83A1-F6EECF244321}">
                <p14:modId xmlns:p14="http://schemas.microsoft.com/office/powerpoint/2010/main" val="2558381052"/>
              </p:ext>
            </p:extLst>
          </p:nvPr>
        </p:nvGraphicFramePr>
        <p:xfrm>
          <a:off x="1917700" y="1524000"/>
          <a:ext cx="5308599" cy="4267200"/>
        </p:xfrm>
        <a:graphic>
          <a:graphicData uri="http://schemas.openxmlformats.org/drawingml/2006/table">
            <a:tbl>
              <a:tblPr>
                <a:tableStyleId>{5C22544A-7EE6-4342-B048-85BDC9FD1C3A}</a:tableStyleId>
              </a:tblPr>
              <a:tblGrid>
                <a:gridCol w="1598288">
                  <a:extLst>
                    <a:ext uri="{9D8B030D-6E8A-4147-A177-3AD203B41FA5}">
                      <a16:colId xmlns:a16="http://schemas.microsoft.com/office/drawing/2014/main" val="1119797399"/>
                    </a:ext>
                  </a:extLst>
                </a:gridCol>
                <a:gridCol w="697665">
                  <a:extLst>
                    <a:ext uri="{9D8B030D-6E8A-4147-A177-3AD203B41FA5}">
                      <a16:colId xmlns:a16="http://schemas.microsoft.com/office/drawing/2014/main" val="2802388263"/>
                    </a:ext>
                  </a:extLst>
                </a:gridCol>
                <a:gridCol w="697665">
                  <a:extLst>
                    <a:ext uri="{9D8B030D-6E8A-4147-A177-3AD203B41FA5}">
                      <a16:colId xmlns:a16="http://schemas.microsoft.com/office/drawing/2014/main" val="364667516"/>
                    </a:ext>
                  </a:extLst>
                </a:gridCol>
                <a:gridCol w="751576">
                  <a:extLst>
                    <a:ext uri="{9D8B030D-6E8A-4147-A177-3AD203B41FA5}">
                      <a16:colId xmlns:a16="http://schemas.microsoft.com/office/drawing/2014/main" val="31116301"/>
                    </a:ext>
                  </a:extLst>
                </a:gridCol>
                <a:gridCol w="925992">
                  <a:extLst>
                    <a:ext uri="{9D8B030D-6E8A-4147-A177-3AD203B41FA5}">
                      <a16:colId xmlns:a16="http://schemas.microsoft.com/office/drawing/2014/main" val="980506000"/>
                    </a:ext>
                  </a:extLst>
                </a:gridCol>
                <a:gridCol w="637413">
                  <a:extLst>
                    <a:ext uri="{9D8B030D-6E8A-4147-A177-3AD203B41FA5}">
                      <a16:colId xmlns:a16="http://schemas.microsoft.com/office/drawing/2014/main" val="536640635"/>
                    </a:ext>
                  </a:extLst>
                </a:gridCol>
              </a:tblGrid>
              <a:tr h="241300">
                <a:tc>
                  <a:txBody>
                    <a:bodyPr/>
                    <a:lstStyle/>
                    <a:p>
                      <a:pPr algn="l" fontAlgn="t"/>
                      <a:r>
                        <a:rPr lang="en-US" sz="1400" u="none" strike="noStrike">
                          <a:effectLst/>
                        </a:rPr>
                        <a:t>Mutant/Control</a:t>
                      </a:r>
                      <a:endParaRPr lang="en-US" sz="1400" b="1" i="0" u="none" strike="noStrike">
                        <a:solidFill>
                          <a:srgbClr val="FFFFFF"/>
                        </a:solidFill>
                        <a:effectLst/>
                        <a:latin typeface="Arial" panose="020B0604020202020204" pitchFamily="34" charset="0"/>
                      </a:endParaRPr>
                    </a:p>
                  </a:txBody>
                  <a:tcPr marL="9525" marR="9525" marT="9525" marB="0"/>
                </a:tc>
                <a:tc>
                  <a:txBody>
                    <a:bodyPr/>
                    <a:lstStyle/>
                    <a:p>
                      <a:pPr algn="l" rtl="0" fontAlgn="ctr"/>
                      <a:r>
                        <a:rPr lang="en-US" sz="1400" u="none" strike="noStrike" dirty="0">
                          <a:effectLst/>
                        </a:rPr>
                        <a:t>12-1</a:t>
                      </a:r>
                      <a:endParaRPr lang="en-US" sz="1400" b="1" i="0" u="none" strike="noStrike" dirty="0">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12-3</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ACE2</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12-1 gg</a:t>
                      </a:r>
                      <a:endParaRPr lang="en-US" sz="1400" b="1" i="0" u="none" strike="noStrike" dirty="0">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b38</a:t>
                      </a:r>
                      <a:endParaRPr lang="en-US" sz="1400" b="1" i="0" u="none" strike="noStrike" dirty="0">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92364457"/>
                  </a:ext>
                </a:extLst>
              </a:tr>
              <a:tr h="203200">
                <a:tc>
                  <a:txBody>
                    <a:bodyPr/>
                    <a:lstStyle/>
                    <a:p>
                      <a:pPr algn="l" rtl="0" fontAlgn="ctr"/>
                      <a:r>
                        <a:rPr lang="en-US" sz="1100" u="none" strike="noStrike">
                          <a:effectLst/>
                        </a:rPr>
                        <a:t>Control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a:effectLst/>
                        </a:rPr>
                        <a:t>100 ns</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a:effectLst/>
                        </a:rPr>
                        <a:t>100 ns</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24.614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29237807"/>
                  </a:ext>
                </a:extLst>
              </a:tr>
              <a:tr h="292100">
                <a:tc>
                  <a:txBody>
                    <a:bodyPr/>
                    <a:lstStyle/>
                    <a:p>
                      <a:pPr algn="l" rtl="0" fontAlgn="ctr"/>
                      <a:r>
                        <a:rPr lang="en-US" sz="1100" u="none" strike="noStrike">
                          <a:effectLst/>
                        </a:rPr>
                        <a:t>Control Whole Spike</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12.948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10.304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32334254"/>
                  </a:ext>
                </a:extLst>
              </a:tr>
              <a:tr h="292100">
                <a:tc>
                  <a:txBody>
                    <a:bodyPr/>
                    <a:lstStyle/>
                    <a:p>
                      <a:pPr algn="l" rtl="0" fontAlgn="ctr"/>
                      <a:r>
                        <a:rPr lang="en-US" sz="1100" u="none" strike="noStrike">
                          <a:effectLst/>
                        </a:rPr>
                        <a:t>D420E</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a:effectLst/>
                        </a:rPr>
                        <a:t>98.762 ns</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62.420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22668971"/>
                  </a:ext>
                </a:extLst>
              </a:tr>
              <a:tr h="203200">
                <a:tc>
                  <a:txBody>
                    <a:bodyPr/>
                    <a:lstStyle/>
                    <a:p>
                      <a:pPr algn="l" rtl="0" fontAlgn="ctr"/>
                      <a:r>
                        <a:rPr lang="en-US" sz="1100" u="none" strike="noStrike">
                          <a:effectLst/>
                        </a:rPr>
                        <a:t>D420K</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54.864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55.584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18.442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37608586"/>
                  </a:ext>
                </a:extLst>
              </a:tr>
              <a:tr h="292100">
                <a:tc>
                  <a:txBody>
                    <a:bodyPr/>
                    <a:lstStyle/>
                    <a:p>
                      <a:pPr algn="l" rtl="0" fontAlgn="ctr"/>
                      <a:r>
                        <a:rPr lang="en-US" sz="1100" u="none" strike="noStrike">
                          <a:effectLst/>
                        </a:rPr>
                        <a:t>E484K</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46.402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34.480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0125321"/>
                  </a:ext>
                </a:extLst>
              </a:tr>
              <a:tr h="292100">
                <a:tc>
                  <a:txBody>
                    <a:bodyPr/>
                    <a:lstStyle/>
                    <a:p>
                      <a:pPr algn="l" rtl="0" fontAlgn="ctr"/>
                      <a:r>
                        <a:rPr lang="en-US" sz="1100" u="none" strike="noStrike">
                          <a:effectLst/>
                        </a:rPr>
                        <a:t>E484N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a:effectLst/>
                        </a:rPr>
                        <a:t>46.248 ns</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a:effectLst/>
                        </a:rPr>
                        <a:t>44.906 ns</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3641909"/>
                  </a:ext>
                </a:extLst>
              </a:tr>
              <a:tr h="292100">
                <a:tc>
                  <a:txBody>
                    <a:bodyPr/>
                    <a:lstStyle/>
                    <a:p>
                      <a:pPr algn="l" rtl="0" fontAlgn="ctr"/>
                      <a:r>
                        <a:rPr lang="en-US" sz="1100" u="none" strike="noStrike">
                          <a:effectLst/>
                        </a:rPr>
                        <a:t>I358F</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74.158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71.006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25268501"/>
                  </a:ext>
                </a:extLst>
              </a:tr>
              <a:tr h="292100">
                <a:tc>
                  <a:txBody>
                    <a:bodyPr/>
                    <a:lstStyle/>
                    <a:p>
                      <a:pPr algn="l" rtl="0" fontAlgn="ctr"/>
                      <a:r>
                        <a:rPr lang="en-US" sz="1100" u="none" strike="noStrike">
                          <a:effectLst/>
                        </a:rPr>
                        <a:t>K417D</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52.704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28290190"/>
                  </a:ext>
                </a:extLst>
              </a:tr>
              <a:tr h="292100">
                <a:tc>
                  <a:txBody>
                    <a:bodyPr/>
                    <a:lstStyle/>
                    <a:p>
                      <a:pPr algn="l" rtl="0" fontAlgn="ctr"/>
                      <a:r>
                        <a:rPr lang="en-US" sz="1100" u="none" strike="noStrike">
                          <a:effectLst/>
                        </a:rPr>
                        <a:t>K417I</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44627406"/>
                  </a:ext>
                </a:extLst>
              </a:tr>
              <a:tr h="292100">
                <a:tc>
                  <a:txBody>
                    <a:bodyPr/>
                    <a:lstStyle/>
                    <a:p>
                      <a:pPr algn="l" rtl="0" fontAlgn="ctr"/>
                      <a:r>
                        <a:rPr lang="en-US" sz="1100" u="none" strike="noStrike">
                          <a:effectLst/>
                        </a:rPr>
                        <a:t>K417M</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55.930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17149991"/>
                  </a:ext>
                </a:extLst>
              </a:tr>
              <a:tr h="292100">
                <a:tc>
                  <a:txBody>
                    <a:bodyPr/>
                    <a:lstStyle/>
                    <a:p>
                      <a:pPr algn="l" rtl="0" fontAlgn="ctr"/>
                      <a:r>
                        <a:rPr lang="en-US" sz="1100" u="none" strike="noStrike">
                          <a:effectLst/>
                        </a:rPr>
                        <a:t>K417N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64426561"/>
                  </a:ext>
                </a:extLst>
              </a:tr>
              <a:tr h="203200">
                <a:tc>
                  <a:txBody>
                    <a:bodyPr/>
                    <a:lstStyle/>
                    <a:p>
                      <a:pPr algn="l" rtl="0" fontAlgn="ctr"/>
                      <a:r>
                        <a:rPr lang="en-US" sz="1100" u="none" strike="noStrike">
                          <a:effectLst/>
                        </a:rPr>
                        <a:t>K417P</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55.766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Kayla</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23.996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69596985"/>
                  </a:ext>
                </a:extLst>
              </a:tr>
              <a:tr h="292100">
                <a:tc>
                  <a:txBody>
                    <a:bodyPr/>
                    <a:lstStyle/>
                    <a:p>
                      <a:pPr algn="l" rtl="0" fontAlgn="ctr"/>
                      <a:r>
                        <a:rPr lang="en-US" sz="1100" u="none" strike="noStrike">
                          <a:effectLst/>
                        </a:rPr>
                        <a:t>N501Y</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61.530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63.266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a:effectLst/>
                        </a:rPr>
                        <a:t>npt_equil</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87414122"/>
                  </a:ext>
                </a:extLst>
              </a:tr>
              <a:tr h="203200">
                <a:tc>
                  <a:txBody>
                    <a:bodyPr/>
                    <a:lstStyle/>
                    <a:p>
                      <a:pPr algn="l" rtl="0" fontAlgn="ctr"/>
                      <a:r>
                        <a:rPr lang="en-US" sz="1100" u="none" strike="noStrike">
                          <a:effectLst/>
                        </a:rPr>
                        <a:t>Y421H</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74.182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75.176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25.294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83872513"/>
                  </a:ext>
                </a:extLst>
              </a:tr>
              <a:tr h="292100">
                <a:tc>
                  <a:txBody>
                    <a:bodyPr/>
                    <a:lstStyle/>
                    <a:p>
                      <a:pPr algn="l" rtl="0" fontAlgn="ctr"/>
                      <a:r>
                        <a:rPr lang="en-US" sz="1100" u="none" strike="noStrike">
                          <a:effectLst/>
                        </a:rPr>
                        <a:t>Y421N</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32.544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100" u="none" strike="noStrike">
                          <a:effectLst/>
                        </a:rPr>
                        <a:t>22.016 ns</a:t>
                      </a:r>
                      <a:endParaRPr lang="en-US" sz="11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t"/>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l" rtl="0" fontAlgn="ctr"/>
                      <a:r>
                        <a:rPr lang="en-US" sz="1100" u="none" strike="noStrike" dirty="0" err="1">
                          <a:effectLst/>
                        </a:rPr>
                        <a:t>npt_equil</a:t>
                      </a:r>
                      <a:endParaRPr lang="en-US" sz="11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endParaRPr lang="en-US" sz="11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5218154"/>
                  </a:ext>
                </a:extLst>
              </a:tr>
            </a:tbl>
          </a:graphicData>
        </a:graphic>
      </p:graphicFrame>
      <p:sp>
        <p:nvSpPr>
          <p:cNvPr id="8" name="Title 1">
            <a:extLst>
              <a:ext uri="{FF2B5EF4-FFF2-40B4-BE49-F238E27FC236}">
                <a16:creationId xmlns:a16="http://schemas.microsoft.com/office/drawing/2014/main" id="{C9C99146-3BCF-294E-8522-598A1C493131}"/>
              </a:ext>
            </a:extLst>
          </p:cNvPr>
          <p:cNvSpPr>
            <a:spLocks noGrp="1"/>
          </p:cNvSpPr>
          <p:nvPr>
            <p:ph type="title"/>
          </p:nvPr>
        </p:nvSpPr>
        <p:spPr>
          <a:xfrm>
            <a:off x="457200" y="274638"/>
            <a:ext cx="8229600" cy="1143000"/>
          </a:xfrm>
        </p:spPr>
        <p:txBody>
          <a:bodyPr>
            <a:normAutofit/>
          </a:bodyPr>
          <a:lstStyle/>
          <a:p>
            <a:r>
              <a:rPr lang="en-US" dirty="0"/>
              <a:t>Simulation Update:</a:t>
            </a:r>
          </a:p>
        </p:txBody>
      </p:sp>
    </p:spTree>
    <p:extLst>
      <p:ext uri="{BB962C8B-B14F-4D97-AF65-F5344CB8AC3E}">
        <p14:creationId xmlns:p14="http://schemas.microsoft.com/office/powerpoint/2010/main" val="346012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a:xfrm>
            <a:off x="457200" y="1600201"/>
            <a:ext cx="8229600" cy="838199"/>
          </a:xfrm>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3</a:t>
            </a:fld>
            <a:endParaRPr lang="en-US"/>
          </a:p>
        </p:txBody>
      </p:sp>
    </p:spTree>
    <p:extLst>
      <p:ext uri="{BB962C8B-B14F-4D97-AF65-F5344CB8AC3E}">
        <p14:creationId xmlns:p14="http://schemas.microsoft.com/office/powerpoint/2010/main" val="161619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36E4-F8DA-1A4D-BCCF-EE43851A032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613634F-EA1E-9441-8CAA-B53286B0F4A3}"/>
              </a:ext>
            </a:extLst>
          </p:cNvPr>
          <p:cNvSpPr>
            <a:spLocks noGrp="1"/>
          </p:cNvSpPr>
          <p:nvPr>
            <p:ph idx="1"/>
          </p:nvPr>
        </p:nvSpPr>
        <p:spPr/>
        <p:txBody>
          <a:bodyPr>
            <a:normAutofit fontScale="55000" lnSpcReduction="20000"/>
          </a:bodyPr>
          <a:lstStyle/>
          <a:p>
            <a:pPr marL="0" indent="0">
              <a:buNone/>
            </a:pPr>
            <a:r>
              <a:rPr lang="en-US" b="1" dirty="0"/>
              <a:t>MD Simulation</a:t>
            </a:r>
            <a:endParaRPr lang="en-US" dirty="0"/>
          </a:p>
          <a:p>
            <a:pPr marL="0" indent="0">
              <a:buNone/>
            </a:pPr>
            <a:r>
              <a:rPr lang="en-US" dirty="0"/>
              <a:t> </a:t>
            </a:r>
          </a:p>
          <a:p>
            <a:pPr marL="0" indent="0">
              <a:buNone/>
            </a:pPr>
            <a:r>
              <a:rPr lang="en-US" dirty="0"/>
              <a:t>GROMACS108.3 was used for all MD simulations along with the TIP3P (TIP 3-point) water model and AMBER99SB-ILDN force field (AMBER94) to model the receptor binding domain (RBD), antibodies (12.1 and 12.3), angiotensin-converting enzyme 2 (ace2) and spike protein (S protein). This force field “maintains a lattice structure nearest that seen in the X-ray data” according to </a:t>
            </a:r>
            <a:r>
              <a:rPr lang="en-US" dirty="0" err="1"/>
              <a:t>Cerutti</a:t>
            </a:r>
            <a:r>
              <a:rPr lang="en-US" dirty="0"/>
              <a:t> et al. [1] Simulations containing the RBD and an antibody (either 12.1 or 12.3) had approximately 191952 atoms (approximately 182541 of which were water atoms). All models contained a positive charge were neutralized by the addition of Cl- ions also modeled with the AMBER99SB-ILDN force field. A steepest descent energy minimization of the initial coordinates for each system was run for 5000 steps. NVT equilibration was run for 0.5 ns at 310 K with velocity rescaling temperature coupling. NPT equilibration was run for 1 ns at 310 K and 1.0 bar also with velocity rescaling temperature coupling. The time constant for coupling in both the NVT and NPT steps was 0.1 ps. Production simulations in the NPT ensemble were then carried out at 310 K and 1.0 bar with velocity rescaling temperature coupling and the </a:t>
            </a:r>
            <a:r>
              <a:rPr lang="en-US" dirty="0" err="1"/>
              <a:t>Parrinello</a:t>
            </a:r>
            <a:r>
              <a:rPr lang="en-US" dirty="0"/>
              <a:t>–Rahman </a:t>
            </a:r>
            <a:r>
              <a:rPr lang="en-US" dirty="0" err="1"/>
              <a:t>barostat</a:t>
            </a:r>
            <a:r>
              <a:rPr lang="en-US" dirty="0"/>
              <a:t>. Long-range electrostatic interactions were calculated with particle mesh Ewald summations using a cutoff of 1.0 nm. At a distance beyond 1.0 nm interactions were assigned a value of 0. Neighbor lists were updated every 10 steps with a cutoff of 1.0 nm. Furthermore, periodic boundary conditions were used in all simulations. Simulations ran for a total of 100 ns. </a:t>
            </a:r>
          </a:p>
        </p:txBody>
      </p:sp>
      <p:sp>
        <p:nvSpPr>
          <p:cNvPr id="4" name="Slide Number Placeholder 3">
            <a:extLst>
              <a:ext uri="{FF2B5EF4-FFF2-40B4-BE49-F238E27FC236}">
                <a16:creationId xmlns:a16="http://schemas.microsoft.com/office/drawing/2014/main" id="{C1734868-D545-924A-B571-826A36F48C26}"/>
              </a:ext>
            </a:extLst>
          </p:cNvPr>
          <p:cNvSpPr>
            <a:spLocks noGrp="1"/>
          </p:cNvSpPr>
          <p:nvPr>
            <p:ph type="sldNum" sz="quarter" idx="12"/>
          </p:nvPr>
        </p:nvSpPr>
        <p:spPr/>
        <p:txBody>
          <a:bodyPr/>
          <a:lstStyle/>
          <a:p>
            <a:fld id="{9E3EFB43-BEAF-4970-A06C-24B01B76FA99}" type="slidenum">
              <a:rPr lang="en-US" smtClean="0"/>
              <a:pPr/>
              <a:t>4</a:t>
            </a:fld>
            <a:endParaRPr lang="en-US"/>
          </a:p>
        </p:txBody>
      </p:sp>
    </p:spTree>
    <p:extLst>
      <p:ext uri="{BB962C8B-B14F-4D97-AF65-F5344CB8AC3E}">
        <p14:creationId xmlns:p14="http://schemas.microsoft.com/office/powerpoint/2010/main" val="200369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a:xfrm>
            <a:off x="457200" y="1600201"/>
            <a:ext cx="8229600" cy="2057400"/>
          </a:xfrm>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a:p>
            <a:pPr marL="514350" indent="-514350">
              <a:buAutoNum type="arabicPeriod"/>
            </a:pPr>
            <a:r>
              <a:rPr lang="en-US" dirty="0"/>
              <a:t>Verify equilibration by plotting:</a:t>
            </a:r>
          </a:p>
          <a:p>
            <a:pPr marL="914400" lvl="1" indent="-514350">
              <a:buAutoNum type="arabicPeriod"/>
            </a:pPr>
            <a:r>
              <a:rPr lang="en-US" dirty="0"/>
              <a:t>EM – potential energy vs. time</a:t>
            </a:r>
          </a:p>
          <a:p>
            <a:pPr marL="914400" lvl="1" indent="-514350">
              <a:buAutoNum type="arabicPeriod"/>
            </a:pPr>
            <a:r>
              <a:rPr lang="en-US" dirty="0"/>
              <a:t>NVT – temperature vs. time</a:t>
            </a:r>
          </a:p>
          <a:p>
            <a:pPr marL="914400" lvl="1" indent="-514350">
              <a:buAutoNum type="arabicPeriod"/>
            </a:pPr>
            <a:r>
              <a:rPr lang="en-US" dirty="0"/>
              <a:t>NVP – pressure vs. time </a:t>
            </a:r>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5</a:t>
            </a:fld>
            <a:endParaRPr lang="en-US"/>
          </a:p>
        </p:txBody>
      </p:sp>
      <p:sp>
        <p:nvSpPr>
          <p:cNvPr id="5" name="TextBox 4">
            <a:extLst>
              <a:ext uri="{FF2B5EF4-FFF2-40B4-BE49-F238E27FC236}">
                <a16:creationId xmlns:a16="http://schemas.microsoft.com/office/drawing/2014/main" id="{901C76B6-FD7A-DE41-A4EA-19BAAAAD1949}"/>
              </a:ext>
            </a:extLst>
          </p:cNvPr>
          <p:cNvSpPr txBox="1"/>
          <p:nvPr/>
        </p:nvSpPr>
        <p:spPr>
          <a:xfrm>
            <a:off x="2133600" y="3886200"/>
            <a:ext cx="4800600" cy="369332"/>
          </a:xfrm>
          <a:prstGeom prst="rect">
            <a:avLst/>
          </a:prstGeom>
          <a:noFill/>
        </p:spPr>
        <p:txBody>
          <a:bodyPr wrap="square" rtlCol="0">
            <a:spAutoFit/>
          </a:bodyPr>
          <a:lstStyle/>
          <a:p>
            <a:r>
              <a:rPr lang="en-US" dirty="0"/>
              <a:t>Files made – still need to check on plots</a:t>
            </a:r>
          </a:p>
        </p:txBody>
      </p:sp>
    </p:spTree>
    <p:extLst>
      <p:ext uri="{BB962C8B-B14F-4D97-AF65-F5344CB8AC3E}">
        <p14:creationId xmlns:p14="http://schemas.microsoft.com/office/powerpoint/2010/main" val="61344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7A14-EC82-FA46-A3EB-1B3D8334E9A6}"/>
              </a:ext>
            </a:extLst>
          </p:cNvPr>
          <p:cNvSpPr>
            <a:spLocks noGrp="1"/>
          </p:cNvSpPr>
          <p:nvPr>
            <p:ph type="title"/>
          </p:nvPr>
        </p:nvSpPr>
        <p:spPr/>
        <p:txBody>
          <a:bodyPr/>
          <a:lstStyle/>
          <a:p>
            <a:r>
              <a:rPr lang="en-US" dirty="0"/>
              <a:t>Equilibration Analysis</a:t>
            </a:r>
          </a:p>
        </p:txBody>
      </p:sp>
      <p:sp>
        <p:nvSpPr>
          <p:cNvPr id="3" name="Content Placeholder 2">
            <a:extLst>
              <a:ext uri="{FF2B5EF4-FFF2-40B4-BE49-F238E27FC236}">
                <a16:creationId xmlns:a16="http://schemas.microsoft.com/office/drawing/2014/main" id="{77D39697-8BA7-7443-B5D7-587B4C882076}"/>
              </a:ext>
            </a:extLst>
          </p:cNvPr>
          <p:cNvSpPr>
            <a:spLocks noGrp="1"/>
          </p:cNvSpPr>
          <p:nvPr>
            <p:ph idx="1"/>
          </p:nvPr>
        </p:nvSpPr>
        <p:spPr/>
        <p:txBody>
          <a:bodyPr/>
          <a:lstStyle/>
          <a:p>
            <a:r>
              <a:rPr lang="en-US" dirty="0"/>
              <a:t>Files all made – get graphs </a:t>
            </a:r>
          </a:p>
          <a:p>
            <a:pPr lvl="1"/>
            <a:r>
              <a:rPr lang="en-US" dirty="0" err="1"/>
              <a:t>potential.xvg</a:t>
            </a:r>
            <a:r>
              <a:rPr lang="en-US" dirty="0"/>
              <a:t> (EM)</a:t>
            </a:r>
          </a:p>
          <a:p>
            <a:pPr lvl="1"/>
            <a:r>
              <a:rPr lang="en-US" dirty="0" err="1"/>
              <a:t>temperature.xvg</a:t>
            </a:r>
            <a:r>
              <a:rPr lang="en-US" dirty="0"/>
              <a:t> (NVT)</a:t>
            </a:r>
          </a:p>
          <a:p>
            <a:pPr lvl="1"/>
            <a:r>
              <a:rPr lang="en-US" dirty="0" err="1"/>
              <a:t>pressure.xvg</a:t>
            </a:r>
            <a:r>
              <a:rPr lang="en-US" dirty="0"/>
              <a:t> (NPT_EQUIL)</a:t>
            </a:r>
          </a:p>
          <a:p>
            <a:pPr marL="457200" lvl="1" indent="0">
              <a:buNone/>
            </a:pPr>
            <a:r>
              <a:rPr lang="en-US" dirty="0"/>
              <a:t>plot "</a:t>
            </a:r>
            <a:r>
              <a:rPr lang="en-US" dirty="0" err="1"/>
              <a:t>presssure.xvg</a:t>
            </a:r>
            <a:r>
              <a:rPr lang="en-US"/>
              <a:t>" u 1:2 w lines</a:t>
            </a:r>
          </a:p>
          <a:p>
            <a:pPr marL="457200" lvl="1" indent="0">
              <a:buNone/>
            </a:pPr>
            <a:r>
              <a:rPr lang="en-US"/>
              <a:t> </a:t>
            </a:r>
            <a:endParaRPr lang="en-US" dirty="0"/>
          </a:p>
        </p:txBody>
      </p:sp>
      <p:sp>
        <p:nvSpPr>
          <p:cNvPr id="4" name="Slide Number Placeholder 3">
            <a:extLst>
              <a:ext uri="{FF2B5EF4-FFF2-40B4-BE49-F238E27FC236}">
                <a16:creationId xmlns:a16="http://schemas.microsoft.com/office/drawing/2014/main" id="{A6ADAD1E-544F-564F-8D61-4F7816322182}"/>
              </a:ext>
            </a:extLst>
          </p:cNvPr>
          <p:cNvSpPr>
            <a:spLocks noGrp="1"/>
          </p:cNvSpPr>
          <p:nvPr>
            <p:ph type="sldNum" sz="quarter" idx="12"/>
          </p:nvPr>
        </p:nvSpPr>
        <p:spPr/>
        <p:txBody>
          <a:bodyPr/>
          <a:lstStyle/>
          <a:p>
            <a:fld id="{9E3EFB43-BEAF-4970-A06C-24B01B76FA99}" type="slidenum">
              <a:rPr lang="en-US" smtClean="0"/>
              <a:pPr/>
              <a:t>6</a:t>
            </a:fld>
            <a:endParaRPr lang="en-US"/>
          </a:p>
        </p:txBody>
      </p:sp>
    </p:spTree>
    <p:extLst>
      <p:ext uri="{BB962C8B-B14F-4D97-AF65-F5344CB8AC3E}">
        <p14:creationId xmlns:p14="http://schemas.microsoft.com/office/powerpoint/2010/main" val="81730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a:xfrm>
            <a:off x="457200" y="1600201"/>
            <a:ext cx="8229600" cy="2743200"/>
          </a:xfrm>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a:p>
            <a:pPr marL="514350" indent="-514350">
              <a:buAutoNum type="arabicPeriod"/>
            </a:pPr>
            <a:r>
              <a:rPr lang="en-US" dirty="0"/>
              <a:t>Verify equilibration by plotting:</a:t>
            </a:r>
          </a:p>
          <a:p>
            <a:pPr marL="914400" lvl="1" indent="-514350">
              <a:buAutoNum type="arabicPeriod"/>
            </a:pPr>
            <a:r>
              <a:rPr lang="en-US" dirty="0"/>
              <a:t>EM – potential energy vs. time</a:t>
            </a:r>
          </a:p>
          <a:p>
            <a:pPr marL="914400" lvl="1" indent="-514350">
              <a:buAutoNum type="arabicPeriod"/>
            </a:pPr>
            <a:r>
              <a:rPr lang="en-US" dirty="0"/>
              <a:t>NVT – temperature vs. time</a:t>
            </a:r>
          </a:p>
          <a:p>
            <a:pPr marL="914400" lvl="1" indent="-514350">
              <a:buAutoNum type="arabicPeriod"/>
            </a:pPr>
            <a:r>
              <a:rPr lang="en-US" dirty="0"/>
              <a:t>NVP – pressure and density vs. time </a:t>
            </a:r>
          </a:p>
          <a:p>
            <a:pPr marL="514350" indent="-514350">
              <a:buAutoNum type="arabicPeriod"/>
            </a:pPr>
            <a:r>
              <a:rPr lang="en-US" dirty="0">
                <a:highlight>
                  <a:srgbClr val="C0C0C0"/>
                </a:highlight>
              </a:rPr>
              <a:t>Analyze production step </a:t>
            </a:r>
          </a:p>
          <a:p>
            <a:pPr marL="914400" lvl="1" indent="-514350">
              <a:buAutoNum type="arabicPeriod"/>
            </a:pPr>
            <a:r>
              <a:rPr lang="en-US" dirty="0">
                <a:highlight>
                  <a:srgbClr val="C0C0C0"/>
                </a:highlight>
              </a:rPr>
              <a:t>Energy contribution by residue</a:t>
            </a:r>
            <a:endParaRPr lang="en-US"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7</a:t>
            </a:fld>
            <a:endParaRPr lang="en-US"/>
          </a:p>
        </p:txBody>
      </p:sp>
      <p:sp>
        <p:nvSpPr>
          <p:cNvPr id="5" name="TextBox 4">
            <a:extLst>
              <a:ext uri="{FF2B5EF4-FFF2-40B4-BE49-F238E27FC236}">
                <a16:creationId xmlns:a16="http://schemas.microsoft.com/office/drawing/2014/main" id="{7C774552-1594-C44E-935C-9E008E988276}"/>
              </a:ext>
            </a:extLst>
          </p:cNvPr>
          <p:cNvSpPr txBox="1"/>
          <p:nvPr/>
        </p:nvSpPr>
        <p:spPr>
          <a:xfrm>
            <a:off x="1828800" y="4572000"/>
            <a:ext cx="5105400" cy="369332"/>
          </a:xfrm>
          <a:prstGeom prst="rect">
            <a:avLst/>
          </a:prstGeom>
          <a:noFill/>
        </p:spPr>
        <p:txBody>
          <a:bodyPr wrap="square" rtlCol="0">
            <a:spAutoFit/>
          </a:bodyPr>
          <a:lstStyle/>
          <a:p>
            <a:r>
              <a:rPr lang="en-US" dirty="0"/>
              <a:t>Being done by Kayla</a:t>
            </a:r>
          </a:p>
        </p:txBody>
      </p:sp>
    </p:spTree>
    <p:extLst>
      <p:ext uri="{BB962C8B-B14F-4D97-AF65-F5344CB8AC3E}">
        <p14:creationId xmlns:p14="http://schemas.microsoft.com/office/powerpoint/2010/main" val="186125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1FB-090A-8F4A-8F1F-0133FB2CC77D}"/>
              </a:ext>
            </a:extLst>
          </p:cNvPr>
          <p:cNvSpPr>
            <a:spLocks noGrp="1"/>
          </p:cNvSpPr>
          <p:nvPr>
            <p:ph type="title"/>
          </p:nvPr>
        </p:nvSpPr>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3F202DF4-3032-984F-BFCA-F535B5B06B93}"/>
              </a:ext>
            </a:extLst>
          </p:cNvPr>
          <p:cNvSpPr>
            <a:spLocks noGrp="1"/>
          </p:cNvSpPr>
          <p:nvPr>
            <p:ph idx="1"/>
          </p:nvPr>
        </p:nvSpPr>
        <p:spPr/>
        <p:txBody>
          <a:bodyPr>
            <a:normAutofit fontScale="77500" lnSpcReduction="20000"/>
          </a:bodyPr>
          <a:lstStyle/>
          <a:p>
            <a:pPr marL="514350" indent="-514350">
              <a:buAutoNum type="arabicPeriod"/>
            </a:pPr>
            <a:r>
              <a:rPr lang="en-US" dirty="0">
                <a:highlight>
                  <a:srgbClr val="CFB879"/>
                </a:highlight>
              </a:rPr>
              <a:t>Watch trajectories to make sure nothing is obviously wrong</a:t>
            </a:r>
          </a:p>
          <a:p>
            <a:pPr marL="514350" indent="-514350">
              <a:buAutoNum type="arabicPeriod"/>
            </a:pPr>
            <a:r>
              <a:rPr lang="en-US" dirty="0">
                <a:highlight>
                  <a:srgbClr val="CFB879"/>
                </a:highlight>
              </a:rPr>
              <a:t>Write draft of methods section</a:t>
            </a:r>
          </a:p>
          <a:p>
            <a:pPr marL="514350" indent="-514350">
              <a:buAutoNum type="arabicPeriod"/>
            </a:pPr>
            <a:r>
              <a:rPr lang="en-US" dirty="0"/>
              <a:t>Verify equilibration by plotting:</a:t>
            </a:r>
          </a:p>
          <a:p>
            <a:pPr marL="914400" lvl="1" indent="-514350">
              <a:buAutoNum type="arabicPeriod"/>
            </a:pPr>
            <a:r>
              <a:rPr lang="en-US" dirty="0"/>
              <a:t>EM – potential energy vs. time</a:t>
            </a:r>
          </a:p>
          <a:p>
            <a:pPr marL="914400" lvl="1" indent="-514350">
              <a:buAutoNum type="arabicPeriod"/>
            </a:pPr>
            <a:r>
              <a:rPr lang="en-US" dirty="0"/>
              <a:t>NVT – temperature vs. time</a:t>
            </a:r>
          </a:p>
          <a:p>
            <a:pPr marL="914400" lvl="1" indent="-514350">
              <a:buAutoNum type="arabicPeriod"/>
            </a:pPr>
            <a:r>
              <a:rPr lang="en-US" dirty="0"/>
              <a:t>NVP – pressure and density vs. time </a:t>
            </a:r>
          </a:p>
          <a:p>
            <a:pPr marL="514350" indent="-514350">
              <a:buAutoNum type="arabicPeriod"/>
            </a:pPr>
            <a:r>
              <a:rPr lang="en-US" dirty="0">
                <a:highlight>
                  <a:srgbClr val="C0C0C0"/>
                </a:highlight>
              </a:rPr>
              <a:t>Analyze production step </a:t>
            </a:r>
          </a:p>
          <a:p>
            <a:pPr marL="914400" lvl="1" indent="-514350">
              <a:buAutoNum type="arabicPeriod"/>
            </a:pPr>
            <a:r>
              <a:rPr lang="en-US" dirty="0">
                <a:highlight>
                  <a:srgbClr val="C0C0C0"/>
                </a:highlight>
              </a:rPr>
              <a:t>Energy contribution by residue</a:t>
            </a:r>
          </a:p>
          <a:p>
            <a:pPr marL="514350" indent="-514350">
              <a:buAutoNum type="arabicPeriod"/>
            </a:pPr>
            <a:r>
              <a:rPr lang="en-US" dirty="0"/>
              <a:t>Design two panels for the paper: energetic contribution of each residue and flexibility impact of I358F</a:t>
            </a:r>
          </a:p>
          <a:p>
            <a:pPr marL="914400" lvl="1" indent="-514350">
              <a:buAutoNum type="arabicPeriod"/>
            </a:pPr>
            <a:r>
              <a:rPr lang="en-US" dirty="0"/>
              <a:t>RMSD</a:t>
            </a:r>
          </a:p>
          <a:p>
            <a:pPr marL="914400" lvl="1" indent="-514350">
              <a:buAutoNum type="arabicPeriod"/>
            </a:pPr>
            <a:r>
              <a:rPr lang="en-US" dirty="0"/>
              <a:t>Watch trajectories - specifically </a:t>
            </a:r>
          </a:p>
          <a:p>
            <a:pPr marL="914400" lvl="1" indent="-514350">
              <a:buAutoNum type="arabicPeriod"/>
            </a:pPr>
            <a:endParaRPr lang="en-US"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063A552-640B-2243-88DE-B6AF8441266A}"/>
              </a:ext>
            </a:extLst>
          </p:cNvPr>
          <p:cNvSpPr>
            <a:spLocks noGrp="1"/>
          </p:cNvSpPr>
          <p:nvPr>
            <p:ph type="sldNum" sz="quarter" idx="12"/>
          </p:nvPr>
        </p:nvSpPr>
        <p:spPr/>
        <p:txBody>
          <a:bodyPr/>
          <a:lstStyle/>
          <a:p>
            <a:fld id="{9E3EFB43-BEAF-4970-A06C-24B01B76FA99}" type="slidenum">
              <a:rPr lang="en-US" smtClean="0"/>
              <a:pPr/>
              <a:t>8</a:t>
            </a:fld>
            <a:endParaRPr lang="en-US"/>
          </a:p>
        </p:txBody>
      </p:sp>
      <p:sp>
        <p:nvSpPr>
          <p:cNvPr id="5" name="TextBox 4">
            <a:extLst>
              <a:ext uri="{FF2B5EF4-FFF2-40B4-BE49-F238E27FC236}">
                <a16:creationId xmlns:a16="http://schemas.microsoft.com/office/drawing/2014/main" id="{02D8240B-B3F9-104F-A0C2-5A3528991FF0}"/>
              </a:ext>
            </a:extLst>
          </p:cNvPr>
          <p:cNvSpPr txBox="1"/>
          <p:nvPr/>
        </p:nvSpPr>
        <p:spPr>
          <a:xfrm>
            <a:off x="2667000" y="5562600"/>
            <a:ext cx="3657600" cy="381000"/>
          </a:xfrm>
          <a:prstGeom prst="rect">
            <a:avLst/>
          </a:prstGeom>
          <a:noFill/>
        </p:spPr>
        <p:txBody>
          <a:bodyPr wrap="square" rtlCol="0">
            <a:spAutoFit/>
          </a:bodyPr>
          <a:lstStyle/>
          <a:p>
            <a:r>
              <a:rPr lang="en-US" dirty="0"/>
              <a:t>Working on this last step</a:t>
            </a:r>
          </a:p>
        </p:txBody>
      </p:sp>
    </p:spTree>
    <p:extLst>
      <p:ext uri="{BB962C8B-B14F-4D97-AF65-F5344CB8AC3E}">
        <p14:creationId xmlns:p14="http://schemas.microsoft.com/office/powerpoint/2010/main" val="350423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962B-AD57-0D41-90A2-AFE829171EC0}"/>
              </a:ext>
            </a:extLst>
          </p:cNvPr>
          <p:cNvSpPr>
            <a:spLocks noGrp="1"/>
          </p:cNvSpPr>
          <p:nvPr>
            <p:ph type="title"/>
          </p:nvPr>
        </p:nvSpPr>
        <p:spPr>
          <a:xfrm>
            <a:off x="424070" y="136525"/>
            <a:ext cx="8229600" cy="838200"/>
          </a:xfrm>
        </p:spPr>
        <p:txBody>
          <a:bodyPr/>
          <a:lstStyle/>
          <a:p>
            <a:r>
              <a:rPr lang="en-US" dirty="0"/>
              <a:t>Proposed Mechanisms</a:t>
            </a:r>
          </a:p>
        </p:txBody>
      </p:sp>
      <p:sp>
        <p:nvSpPr>
          <p:cNvPr id="4" name="Slide Number Placeholder 3">
            <a:extLst>
              <a:ext uri="{FF2B5EF4-FFF2-40B4-BE49-F238E27FC236}">
                <a16:creationId xmlns:a16="http://schemas.microsoft.com/office/drawing/2014/main" id="{5CC5D25D-D8AA-8742-BE98-9968D432A291}"/>
              </a:ext>
            </a:extLst>
          </p:cNvPr>
          <p:cNvSpPr>
            <a:spLocks noGrp="1"/>
          </p:cNvSpPr>
          <p:nvPr>
            <p:ph type="sldNum" sz="quarter" idx="12"/>
          </p:nvPr>
        </p:nvSpPr>
        <p:spPr/>
        <p:txBody>
          <a:bodyPr/>
          <a:lstStyle/>
          <a:p>
            <a:fld id="{9E3EFB43-BEAF-4970-A06C-24B01B76FA99}" type="slidenum">
              <a:rPr lang="en-US" smtClean="0"/>
              <a:pPr/>
              <a:t>9</a:t>
            </a:fld>
            <a:endParaRPr lang="en-US"/>
          </a:p>
        </p:txBody>
      </p:sp>
      <p:graphicFrame>
        <p:nvGraphicFramePr>
          <p:cNvPr id="7" name="Content Placeholder 6">
            <a:extLst>
              <a:ext uri="{FF2B5EF4-FFF2-40B4-BE49-F238E27FC236}">
                <a16:creationId xmlns:a16="http://schemas.microsoft.com/office/drawing/2014/main" id="{3BE9481C-7982-C94A-A52A-153111F114F1}"/>
              </a:ext>
            </a:extLst>
          </p:cNvPr>
          <p:cNvGraphicFramePr>
            <a:graphicFrameLocks noGrp="1"/>
          </p:cNvGraphicFramePr>
          <p:nvPr>
            <p:ph idx="1"/>
            <p:extLst>
              <p:ext uri="{D42A27DB-BD31-4B8C-83A1-F6EECF244321}">
                <p14:modId xmlns:p14="http://schemas.microsoft.com/office/powerpoint/2010/main" val="4162172934"/>
              </p:ext>
            </p:extLst>
          </p:nvPr>
        </p:nvGraphicFramePr>
        <p:xfrm>
          <a:off x="2668502" y="1166020"/>
          <a:ext cx="3740736" cy="4633964"/>
        </p:xfrm>
        <a:graphic>
          <a:graphicData uri="http://schemas.openxmlformats.org/drawingml/2006/table">
            <a:tbl>
              <a:tblPr>
                <a:tableStyleId>{5C22544A-7EE6-4342-B048-85BDC9FD1C3A}</a:tableStyleId>
              </a:tblPr>
              <a:tblGrid>
                <a:gridCol w="1374148">
                  <a:extLst>
                    <a:ext uri="{9D8B030D-6E8A-4147-A177-3AD203B41FA5}">
                      <a16:colId xmlns:a16="http://schemas.microsoft.com/office/drawing/2014/main" val="1261838570"/>
                    </a:ext>
                  </a:extLst>
                </a:gridCol>
                <a:gridCol w="2366588">
                  <a:extLst>
                    <a:ext uri="{9D8B030D-6E8A-4147-A177-3AD203B41FA5}">
                      <a16:colId xmlns:a16="http://schemas.microsoft.com/office/drawing/2014/main" val="2042449401"/>
                    </a:ext>
                  </a:extLst>
                </a:gridCol>
              </a:tblGrid>
              <a:tr h="207213">
                <a:tc>
                  <a:txBody>
                    <a:bodyPr/>
                    <a:lstStyle/>
                    <a:p>
                      <a:pPr algn="l" fontAlgn="t"/>
                      <a:r>
                        <a:rPr lang="en-US" sz="1200" u="none" strike="noStrike">
                          <a:effectLst/>
                        </a:rPr>
                        <a:t>Mutant/Control</a:t>
                      </a:r>
                      <a:endParaRPr lang="en-US" sz="1200" b="1" i="0" u="none" strike="noStrike">
                        <a:solidFill>
                          <a:srgbClr val="FFFFFF"/>
                        </a:solidFill>
                        <a:effectLst/>
                        <a:latin typeface="Arial" panose="020B0604020202020204" pitchFamily="34" charset="0"/>
                      </a:endParaRPr>
                    </a:p>
                  </a:txBody>
                  <a:tcPr marL="8179" marR="8179" marT="8179" marB="0"/>
                </a:tc>
                <a:tc>
                  <a:txBody>
                    <a:bodyPr/>
                    <a:lstStyle/>
                    <a:p>
                      <a:pPr algn="l" fontAlgn="t"/>
                      <a:r>
                        <a:rPr lang="en-US" sz="1200" u="none" strike="noStrike">
                          <a:effectLst/>
                        </a:rPr>
                        <a:t>Idea</a:t>
                      </a:r>
                      <a:endParaRPr lang="en-US" sz="1200" b="1" i="0" u="none" strike="noStrike">
                        <a:solidFill>
                          <a:srgbClr val="FFFFFF"/>
                        </a:solidFill>
                        <a:effectLst/>
                        <a:latin typeface="Arial" panose="020B0604020202020204" pitchFamily="34" charset="0"/>
                      </a:endParaRPr>
                    </a:p>
                  </a:txBody>
                  <a:tcPr marL="8179" marR="8179" marT="8179" marB="0"/>
                </a:tc>
                <a:extLst>
                  <a:ext uri="{0D108BD9-81ED-4DB2-BD59-A6C34878D82A}">
                    <a16:rowId xmlns:a16="http://schemas.microsoft.com/office/drawing/2014/main" val="1225400282"/>
                  </a:ext>
                </a:extLst>
              </a:tr>
              <a:tr h="174495">
                <a:tc>
                  <a:txBody>
                    <a:bodyPr/>
                    <a:lstStyle/>
                    <a:p>
                      <a:pPr algn="l" rtl="0" fontAlgn="ctr"/>
                      <a:r>
                        <a:rPr lang="en-US" sz="900" u="none" strike="noStrike">
                          <a:effectLst/>
                        </a:rPr>
                        <a:t>Control</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181060475"/>
                  </a:ext>
                </a:extLst>
              </a:tr>
              <a:tr h="250836">
                <a:tc>
                  <a:txBody>
                    <a:bodyPr/>
                    <a:lstStyle/>
                    <a:p>
                      <a:pPr algn="l" rtl="0" fontAlgn="ctr"/>
                      <a:r>
                        <a:rPr lang="en-US" sz="900" u="none" strike="noStrike">
                          <a:effectLst/>
                        </a:rPr>
                        <a:t>Control Whole Spike</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569657492"/>
                  </a:ext>
                </a:extLst>
              </a:tr>
              <a:tr h="250836">
                <a:tc>
                  <a:txBody>
                    <a:bodyPr/>
                    <a:lstStyle/>
                    <a:p>
                      <a:pPr algn="l" rtl="0" fontAlgn="ctr"/>
                      <a:r>
                        <a:rPr lang="en-US" sz="900" u="none" strike="noStrike">
                          <a:effectLst/>
                        </a:rPr>
                        <a:t>D420E</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acid to acid: one extra carbon = sterics?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4121870579"/>
                  </a:ext>
                </a:extLst>
              </a:tr>
              <a:tr h="174495">
                <a:tc>
                  <a:txBody>
                    <a:bodyPr/>
                    <a:lstStyle/>
                    <a:p>
                      <a:pPr algn="l" rtl="0" fontAlgn="ctr"/>
                      <a:r>
                        <a:rPr lang="en-US" sz="900" u="none" strike="noStrike" dirty="0">
                          <a:effectLst/>
                        </a:rPr>
                        <a:t>D420K</a:t>
                      </a:r>
                      <a:endParaRPr lang="en-US" sz="900" b="0" i="0" u="none" strike="noStrike" dirty="0">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neg to positive: charge = electrostatics?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1689415481"/>
                  </a:ext>
                </a:extLst>
              </a:tr>
              <a:tr h="250836">
                <a:tc>
                  <a:txBody>
                    <a:bodyPr/>
                    <a:lstStyle/>
                    <a:p>
                      <a:pPr algn="l" rtl="0" fontAlgn="ctr"/>
                      <a:r>
                        <a:rPr lang="en-US" sz="900" u="none" strike="noStrike">
                          <a:effectLst/>
                        </a:rPr>
                        <a:t>E484K</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fontAlgn="b"/>
                      <a:r>
                        <a:rPr lang="en-US" sz="900" u="none" strike="noStrike">
                          <a:effectLst/>
                        </a:rPr>
                        <a:t>neg to positive: charge = electrostatics?</a:t>
                      </a:r>
                      <a:endParaRPr lang="en-US" sz="900" b="0" i="0" u="none" strike="noStrike">
                        <a:solidFill>
                          <a:srgbClr val="000000"/>
                        </a:solidFill>
                        <a:effectLst/>
                        <a:latin typeface="Arial" panose="020B0604020202020204" pitchFamily="34" charset="0"/>
                      </a:endParaRPr>
                    </a:p>
                  </a:txBody>
                  <a:tcPr marL="8179" marR="8179" marT="8179" marB="0" anchor="b"/>
                </a:tc>
                <a:extLst>
                  <a:ext uri="{0D108BD9-81ED-4DB2-BD59-A6C34878D82A}">
                    <a16:rowId xmlns:a16="http://schemas.microsoft.com/office/drawing/2014/main" val="1202343211"/>
                  </a:ext>
                </a:extLst>
              </a:tr>
              <a:tr h="654356">
                <a:tc>
                  <a:txBody>
                    <a:bodyPr/>
                    <a:lstStyle/>
                    <a:p>
                      <a:pPr algn="l" rtl="0" fontAlgn="ctr"/>
                      <a:r>
                        <a:rPr lang="en-US" sz="900" u="none" strike="noStrike">
                          <a:effectLst/>
                        </a:rPr>
                        <a:t>E484N</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N has one less carbon and an amine group instead of oygen - is Q just as good of an escape mutant (if it isn't the carbon has a role)</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740256672"/>
                  </a:ext>
                </a:extLst>
              </a:tr>
              <a:tr h="250836">
                <a:tc>
                  <a:txBody>
                    <a:bodyPr/>
                    <a:lstStyle/>
                    <a:p>
                      <a:pPr algn="l" rtl="0" fontAlgn="ctr"/>
                      <a:r>
                        <a:rPr lang="en-US" sz="900" u="none" strike="noStrike">
                          <a:effectLst/>
                        </a:rPr>
                        <a:t>I358F</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carbon chain to ring = sterics?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185876975"/>
                  </a:ext>
                </a:extLst>
              </a:tr>
              <a:tr h="250836">
                <a:tc>
                  <a:txBody>
                    <a:bodyPr/>
                    <a:lstStyle/>
                    <a:p>
                      <a:pPr algn="l" rtl="0" fontAlgn="ctr"/>
                      <a:r>
                        <a:rPr lang="en-US" sz="900" u="none" strike="noStrike">
                          <a:effectLst/>
                        </a:rPr>
                        <a:t>K417D</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positive to neg: charge = electrostatics?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25378202"/>
                  </a:ext>
                </a:extLst>
              </a:tr>
              <a:tr h="327178">
                <a:tc>
                  <a:txBody>
                    <a:bodyPr/>
                    <a:lstStyle/>
                    <a:p>
                      <a:pPr algn="l" rtl="0" fontAlgn="ctr"/>
                      <a:r>
                        <a:rPr lang="en-US" sz="900" u="none" strike="noStrike">
                          <a:effectLst/>
                        </a:rPr>
                        <a:t>K417I</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charge to hydrophobic: interaction with water?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562969241"/>
                  </a:ext>
                </a:extLst>
              </a:tr>
              <a:tr h="327178">
                <a:tc>
                  <a:txBody>
                    <a:bodyPr/>
                    <a:lstStyle/>
                    <a:p>
                      <a:pPr algn="l" rtl="0" fontAlgn="ctr"/>
                      <a:r>
                        <a:rPr lang="en-US" sz="900" u="none" strike="noStrike">
                          <a:effectLst/>
                        </a:rPr>
                        <a:t>K417M</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charge to hydrophobic: interaction with water? </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316702736"/>
                  </a:ext>
                </a:extLst>
              </a:tr>
              <a:tr h="327178">
                <a:tc>
                  <a:txBody>
                    <a:bodyPr/>
                    <a:lstStyle/>
                    <a:p>
                      <a:pPr algn="l" rtl="0" fontAlgn="ctr"/>
                      <a:r>
                        <a:rPr lang="en-US" sz="900" u="none" strike="noStrike">
                          <a:effectLst/>
                        </a:rPr>
                        <a:t>K417N</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added oxygen and shorter chain - not interacting with water the same way</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1297269407"/>
                  </a:ext>
                </a:extLst>
              </a:tr>
              <a:tr h="327178">
                <a:tc>
                  <a:txBody>
                    <a:bodyPr/>
                    <a:lstStyle/>
                    <a:p>
                      <a:pPr algn="l" rtl="0" fontAlgn="ctr"/>
                      <a:r>
                        <a:rPr lang="en-US" sz="900" u="none" strike="noStrike">
                          <a:effectLst/>
                        </a:rPr>
                        <a:t>K417P</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now a ring and much different nitrogen configuration - water</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2409664672"/>
                  </a:ext>
                </a:extLst>
              </a:tr>
              <a:tr h="250836">
                <a:tc>
                  <a:txBody>
                    <a:bodyPr/>
                    <a:lstStyle/>
                    <a:p>
                      <a:pPr algn="l" rtl="0" fontAlgn="ctr"/>
                      <a:r>
                        <a:rPr lang="en-US" sz="900" u="none" strike="noStrike">
                          <a:effectLst/>
                        </a:rPr>
                        <a:t>N501Y</a:t>
                      </a:r>
                      <a:endParaRPr lang="en-US" sz="900" b="0" i="0" u="none" strike="noStrike">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a:effectLst/>
                        </a:rPr>
                        <a:t>polar to hydrophobic - water</a:t>
                      </a:r>
                      <a:endParaRPr lang="en-US" sz="900" b="0" i="0" u="none" strike="noStrike">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732996371"/>
                  </a:ext>
                </a:extLst>
              </a:tr>
              <a:tr h="174495">
                <a:tc>
                  <a:txBody>
                    <a:bodyPr/>
                    <a:lstStyle/>
                    <a:p>
                      <a:pPr algn="l" rtl="0" fontAlgn="ctr"/>
                      <a:r>
                        <a:rPr lang="en-US" sz="900" u="none" strike="noStrike" dirty="0">
                          <a:effectLst/>
                        </a:rPr>
                        <a:t>Y421H</a:t>
                      </a:r>
                      <a:endParaRPr lang="en-US" sz="900" b="0" i="0" u="none" strike="noStrike" dirty="0">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dirty="0">
                          <a:effectLst/>
                        </a:rPr>
                        <a:t>both rings oxygen to nitrogen? Charge?  *Can’t make H20+ (electrostatic driving force) </a:t>
                      </a:r>
                      <a:endParaRPr lang="en-US" sz="900" b="0" i="0" u="none" strike="noStrike" dirty="0">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3837624632"/>
                  </a:ext>
                </a:extLst>
              </a:tr>
              <a:tr h="327178">
                <a:tc>
                  <a:txBody>
                    <a:bodyPr/>
                    <a:lstStyle/>
                    <a:p>
                      <a:pPr algn="l" rtl="0" fontAlgn="ctr"/>
                      <a:r>
                        <a:rPr lang="en-US" sz="900" u="none" strike="noStrike" dirty="0">
                          <a:effectLst/>
                        </a:rPr>
                        <a:t>Y421N</a:t>
                      </a:r>
                      <a:endParaRPr lang="en-US" sz="900" b="0" i="0" u="none" strike="noStrike" dirty="0">
                        <a:solidFill>
                          <a:srgbClr val="000000"/>
                        </a:solidFill>
                        <a:effectLst/>
                        <a:latin typeface="Arial" panose="020B0604020202020204" pitchFamily="34" charset="0"/>
                      </a:endParaRPr>
                    </a:p>
                  </a:txBody>
                  <a:tcPr marL="8179" marR="8179" marT="8179" marB="0" anchor="ctr"/>
                </a:tc>
                <a:tc>
                  <a:txBody>
                    <a:bodyPr/>
                    <a:lstStyle/>
                    <a:p>
                      <a:pPr algn="l" rtl="0" fontAlgn="ctr"/>
                      <a:r>
                        <a:rPr lang="en-US" sz="900" u="none" strike="noStrike" dirty="0">
                          <a:effectLst/>
                        </a:rPr>
                        <a:t>oxygen to nitrogen - similar to H minus ring? </a:t>
                      </a:r>
                      <a:endParaRPr lang="en-US" sz="900" b="0" i="0" u="none" strike="noStrike" dirty="0">
                        <a:solidFill>
                          <a:srgbClr val="000000"/>
                        </a:solidFill>
                        <a:effectLst/>
                        <a:latin typeface="Arial" panose="020B0604020202020204" pitchFamily="34" charset="0"/>
                      </a:endParaRPr>
                    </a:p>
                  </a:txBody>
                  <a:tcPr marL="8179" marR="8179" marT="8179" marB="0" anchor="ctr"/>
                </a:tc>
                <a:extLst>
                  <a:ext uri="{0D108BD9-81ED-4DB2-BD59-A6C34878D82A}">
                    <a16:rowId xmlns:a16="http://schemas.microsoft.com/office/drawing/2014/main" val="1756364870"/>
                  </a:ext>
                </a:extLst>
              </a:tr>
            </a:tbl>
          </a:graphicData>
        </a:graphic>
      </p:graphicFrame>
    </p:spTree>
    <p:extLst>
      <p:ext uri="{BB962C8B-B14F-4D97-AF65-F5344CB8AC3E}">
        <p14:creationId xmlns:p14="http://schemas.microsoft.com/office/powerpoint/2010/main" val="2149057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10510</TotalTime>
  <Words>1056</Words>
  <Application>Microsoft Macintosh PowerPoint</Application>
  <PresentationFormat>On-screen Show (4:3)</PresentationFormat>
  <Paragraphs>198</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Helvetica</vt:lpstr>
      <vt:lpstr>Office Theme</vt:lpstr>
      <vt:lpstr>COVID Project</vt:lpstr>
      <vt:lpstr>Simulation Update:</vt:lpstr>
      <vt:lpstr>Next Steps: </vt:lpstr>
      <vt:lpstr>Methods</vt:lpstr>
      <vt:lpstr>Next Steps: </vt:lpstr>
      <vt:lpstr>Equilibration Analysis</vt:lpstr>
      <vt:lpstr>Next Steps: </vt:lpstr>
      <vt:lpstr>Next Steps: </vt:lpstr>
      <vt:lpstr>Proposed Mechanisms</vt:lpstr>
      <vt:lpstr>Running Additional Sims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Projects</dc:title>
  <dc:creator>Emily Rachel Rhodes</dc:creator>
  <cp:lastModifiedBy>Emily Rachel Rhodes</cp:lastModifiedBy>
  <cp:revision>138</cp:revision>
  <dcterms:created xsi:type="dcterms:W3CDTF">2021-01-21T03:40:47Z</dcterms:created>
  <dcterms:modified xsi:type="dcterms:W3CDTF">2021-02-27T01:32:01Z</dcterms:modified>
</cp:coreProperties>
</file>