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4" r:id="rId3"/>
    <p:sldId id="368" r:id="rId4"/>
    <p:sldId id="358" r:id="rId5"/>
    <p:sldId id="365" r:id="rId6"/>
    <p:sldId id="366" r:id="rId7"/>
    <p:sldId id="3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10"/>
    <p:restoredTop sz="93632"/>
  </p:normalViewPr>
  <p:slideViewPr>
    <p:cSldViewPr>
      <p:cViewPr varScale="1">
        <p:scale>
          <a:sx n="127" d="100"/>
          <a:sy n="127" d="100"/>
        </p:scale>
        <p:origin x="5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EB0-7935-1D4E-ADB3-67EC6575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6F0B-4D91-C94E-AE5B-4CB8236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running </a:t>
            </a:r>
          </a:p>
          <a:p>
            <a:r>
              <a:rPr lang="en-US" dirty="0"/>
              <a:t>Next steps with this project? </a:t>
            </a:r>
          </a:p>
          <a:p>
            <a:pPr lvl="1"/>
            <a:r>
              <a:rPr lang="en-US" dirty="0"/>
              <a:t>Propose a hypothesis across antibodies?</a:t>
            </a:r>
          </a:p>
          <a:p>
            <a:pPr lvl="1"/>
            <a:r>
              <a:rPr lang="en-US" dirty="0"/>
              <a:t>Binding affinity calculations for GG</a:t>
            </a:r>
          </a:p>
          <a:p>
            <a:pPr lvl="2"/>
            <a:r>
              <a:rPr lang="en-US" dirty="0"/>
              <a:t>See how far they are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Send updated table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Try constraint – “</a:t>
            </a:r>
            <a:r>
              <a:rPr lang="en-US" dirty="0" err="1">
                <a:highlight>
                  <a:srgbClr val="FFFF00"/>
                </a:highlight>
              </a:rPr>
              <a:t>edr</a:t>
            </a:r>
            <a:r>
              <a:rPr lang="en-US" dirty="0">
                <a:highlight>
                  <a:srgbClr val="FFFF00"/>
                </a:highlight>
              </a:rPr>
              <a:t>” </a:t>
            </a:r>
          </a:p>
          <a:p>
            <a:pPr lvl="2"/>
            <a:r>
              <a:rPr lang="en-US" dirty="0" err="1"/>
              <a:t>rc_scratch</a:t>
            </a:r>
            <a:r>
              <a:rPr lang="en-US" dirty="0"/>
              <a:t>/emrh4010</a:t>
            </a:r>
          </a:p>
          <a:p>
            <a:pPr lvl="2"/>
            <a:r>
              <a:rPr lang="en-US" dirty="0"/>
              <a:t>scratch/summit/emrh4010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1750-4565-D546-A411-87E5C5D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DE00-70AD-AB47-8DB2-367790D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Presentation -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BCA5-B5FF-9C45-9EC2-5D6F21DE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What is the overall goal? </a:t>
            </a:r>
          </a:p>
          <a:p>
            <a:pPr lvl="2"/>
            <a:r>
              <a:rPr lang="en-US" dirty="0"/>
              <a:t>Overall PhD Scope</a:t>
            </a:r>
          </a:p>
          <a:p>
            <a:pPr lvl="3"/>
            <a:r>
              <a:rPr lang="en-US" dirty="0"/>
              <a:t>Vaccine design</a:t>
            </a:r>
          </a:p>
          <a:p>
            <a:pPr lvl="3"/>
            <a:r>
              <a:rPr lang="en-US" dirty="0"/>
              <a:t>Immunotherapeutic design </a:t>
            </a:r>
          </a:p>
          <a:p>
            <a:pPr lvl="4"/>
            <a:r>
              <a:rPr lang="en-US" dirty="0"/>
              <a:t>Against infectious diseases </a:t>
            </a:r>
          </a:p>
          <a:p>
            <a:pPr lvl="3"/>
            <a:r>
              <a:rPr lang="en-US" dirty="0"/>
              <a:t>Antigen and Antibody engineering: both sides </a:t>
            </a:r>
          </a:p>
          <a:p>
            <a:pPr lvl="1"/>
            <a:r>
              <a:rPr lang="en-US" dirty="0"/>
              <a:t>Hypothesis</a:t>
            </a:r>
          </a:p>
          <a:p>
            <a:r>
              <a:rPr lang="en-US" dirty="0"/>
              <a:t>Show that I understand the details </a:t>
            </a:r>
          </a:p>
          <a:p>
            <a:r>
              <a:rPr lang="en-US" dirty="0"/>
              <a:t>Force field I use and why</a:t>
            </a:r>
          </a:p>
          <a:p>
            <a:r>
              <a:rPr lang="en-US" dirty="0"/>
              <a:t>Broader picture </a:t>
            </a:r>
          </a:p>
          <a:p>
            <a:r>
              <a:rPr lang="en-US" dirty="0"/>
              <a:t>PhD in general </a:t>
            </a:r>
          </a:p>
          <a:p>
            <a:r>
              <a:rPr lang="en-US" dirty="0"/>
              <a:t>20 minute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C12B-25A0-9945-AC47-701176BB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E23E-CC00-B648-89BF-2CE80165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RBD Library – Wet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FFD-0A01-A242-9211-F8EF7853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all day today and yesterday</a:t>
            </a:r>
          </a:p>
          <a:p>
            <a:endParaRPr lang="en-US" dirty="0"/>
          </a:p>
          <a:p>
            <a:r>
              <a:rPr lang="en-US" dirty="0"/>
              <a:t>How could experiments resolve E484K questions? </a:t>
            </a:r>
          </a:p>
          <a:p>
            <a:endParaRPr lang="en-US" dirty="0"/>
          </a:p>
          <a:p>
            <a:r>
              <a:rPr lang="en-US" dirty="0"/>
              <a:t>Alison – screening </a:t>
            </a:r>
          </a:p>
          <a:p>
            <a:pPr lvl="1"/>
            <a:r>
              <a:rPr lang="en-US" dirty="0"/>
              <a:t>Antibodies to choose and why </a:t>
            </a:r>
          </a:p>
          <a:p>
            <a:pPr lvl="1"/>
            <a:r>
              <a:rPr lang="en-US" dirty="0"/>
              <a:t>12.1 and 12.3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8AA7-FD82-E94D-9D9A-4E5B5077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30E8-5C86-0443-B89A-5879E0F8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– Antibody Sims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9469-1328-4045-85D2-1AE21796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Requested meeting</a:t>
            </a:r>
          </a:p>
          <a:p>
            <a:r>
              <a:rPr lang="en-US" dirty="0"/>
              <a:t>Stay 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F3768-5ACE-F64C-9B18-501834C2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5ABB-5B17-D141-BA44-056BE722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3-23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1D2747-9E27-184F-8299-C192BF0D9E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56905" y="1600199"/>
          <a:ext cx="2830189" cy="452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561">
                  <a:extLst>
                    <a:ext uri="{9D8B030D-6E8A-4147-A177-3AD203B41FA5}">
                      <a16:colId xmlns:a16="http://schemas.microsoft.com/office/drawing/2014/main" val="952758598"/>
                    </a:ext>
                  </a:extLst>
                </a:gridCol>
                <a:gridCol w="762311">
                  <a:extLst>
                    <a:ext uri="{9D8B030D-6E8A-4147-A177-3AD203B41FA5}">
                      <a16:colId xmlns:a16="http://schemas.microsoft.com/office/drawing/2014/main" val="2338270732"/>
                    </a:ext>
                  </a:extLst>
                </a:gridCol>
                <a:gridCol w="946317">
                  <a:extLst>
                    <a:ext uri="{9D8B030D-6E8A-4147-A177-3AD203B41FA5}">
                      <a16:colId xmlns:a16="http://schemas.microsoft.com/office/drawing/2014/main" val="2093639468"/>
                    </a:ext>
                  </a:extLst>
                </a:gridCol>
              </a:tblGrid>
              <a:tr h="198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Original Residue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Location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New Residue</a:t>
                      </a:r>
                      <a:endParaRPr lang="en-US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931566595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384245640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2296328601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376493098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768271569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2721528178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639785046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334531314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4041675872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11433316"/>
                  </a:ext>
                </a:extLst>
              </a:tr>
              <a:tr h="198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135618110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4262084165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803053356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064116642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1738581342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3947274878"/>
                  </a:ext>
                </a:extLst>
              </a:tr>
              <a:tr h="198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796712332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831025687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3369719191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3048888862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3759380150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637684788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2314578301"/>
                  </a:ext>
                </a:extLst>
              </a:tr>
              <a:tr h="187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71" marR="8771" marT="8771" marB="0" anchor="ctr"/>
                </a:tc>
                <a:extLst>
                  <a:ext uri="{0D108BD9-81ED-4DB2-BD59-A6C34878D82A}">
                    <a16:rowId xmlns:a16="http://schemas.microsoft.com/office/drawing/2014/main" val="23777288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5F05-6460-1C40-83C2-86C893EB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8B03-4B85-934C-908A-1B8A4F6E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874F2D-13B1-9C46-A911-8681A69B9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424379"/>
              </p:ext>
            </p:extLst>
          </p:nvPr>
        </p:nvGraphicFramePr>
        <p:xfrm>
          <a:off x="3136886" y="274638"/>
          <a:ext cx="2870227" cy="5402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428">
                  <a:extLst>
                    <a:ext uri="{9D8B030D-6E8A-4147-A177-3AD203B41FA5}">
                      <a16:colId xmlns:a16="http://schemas.microsoft.com/office/drawing/2014/main" val="3965248955"/>
                    </a:ext>
                  </a:extLst>
                </a:gridCol>
                <a:gridCol w="773095">
                  <a:extLst>
                    <a:ext uri="{9D8B030D-6E8A-4147-A177-3AD203B41FA5}">
                      <a16:colId xmlns:a16="http://schemas.microsoft.com/office/drawing/2014/main" val="1909768135"/>
                    </a:ext>
                  </a:extLst>
                </a:gridCol>
                <a:gridCol w="959704">
                  <a:extLst>
                    <a:ext uri="{9D8B030D-6E8A-4147-A177-3AD203B41FA5}">
                      <a16:colId xmlns:a16="http://schemas.microsoft.com/office/drawing/2014/main" val="3151520103"/>
                    </a:ext>
                  </a:extLst>
                </a:gridCol>
              </a:tblGrid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Original Residue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Location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New Residue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797713361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230490266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421504863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871128425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27049099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492316165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67962746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175034814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48753089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34042608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5716430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539830233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050529733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1885360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719779578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964692617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277974154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886620079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366890048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W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32987678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4287077874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255237400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909779775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89902120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53560804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Q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477161081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892495622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21839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432118339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75278035"/>
                  </a:ext>
                </a:extLst>
              </a:tr>
              <a:tr h="149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014260000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102444975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1411896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451796487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961395251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570942812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79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2325674013"/>
                  </a:ext>
                </a:extLst>
              </a:tr>
              <a:tr h="1403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u="none" strike="noStrike">
                          <a:effectLst/>
                        </a:rPr>
                        <a:t>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F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1" marR="5511" marT="5511" marB="0" anchor="ctr"/>
                </a:tc>
                <a:extLst>
                  <a:ext uri="{0D108BD9-81ED-4DB2-BD59-A6C34878D82A}">
                    <a16:rowId xmlns:a16="http://schemas.microsoft.com/office/drawing/2014/main" val="3947700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A961-02FD-DE4F-8645-ED62E49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9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16333</TotalTime>
  <Words>337</Words>
  <Application>Microsoft Macintosh PowerPoint</Application>
  <PresentationFormat>On-screen Show (4:3)</PresentationFormat>
  <Paragraphs>234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Weekly Updates</vt:lpstr>
      <vt:lpstr>COVID Sims</vt:lpstr>
      <vt:lpstr>Presentation - Monday</vt:lpstr>
      <vt:lpstr>RBD Library – Wet Lab</vt:lpstr>
      <vt:lpstr>Brian – Antibody Sims</vt:lpstr>
      <vt:lpstr>3-23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172</cp:revision>
  <dcterms:created xsi:type="dcterms:W3CDTF">2021-01-21T03:40:47Z</dcterms:created>
  <dcterms:modified xsi:type="dcterms:W3CDTF">2021-04-12T14:56:55Z</dcterms:modified>
</cp:coreProperties>
</file>