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Rachel Rhodes" initials="ERR" lastIdx="1" clrIdx="0">
    <p:extLst>
      <p:ext uri="{19B8F6BF-5375-455C-9EA6-DF929625EA0E}">
        <p15:presenceInfo xmlns:p15="http://schemas.microsoft.com/office/powerpoint/2012/main" userId="S::emrh4010@colorado.edu::034ea795-a16d-493b-96d4-ebec3b044e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10"/>
    <p:restoredTop sz="85460"/>
  </p:normalViewPr>
  <p:slideViewPr>
    <p:cSldViewPr>
      <p:cViewPr varScale="1">
        <p:scale>
          <a:sx n="107" d="100"/>
          <a:sy n="107" d="100"/>
        </p:scale>
        <p:origin x="1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18/10/e201165311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002228369291010M?via%3Dihu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https://www.pnas.org/content/118/10/e2011653118</a:t>
            </a:r>
            <a:endParaRPr lang="en-US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Wholistically look at data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Table: Germline and point mutations do we need to build the PSSM?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difficult to find the data 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VH6 – best data set; no PSSM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6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https://www.sciencedirect.com/science/article/abs/pii/002228369291010M?via%3Dihub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/articles/10.3389/fimmu.2021.630034/full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journals.plos.org</a:t>
            </a:r>
            <a:r>
              <a:rPr lang="en-US" dirty="0"/>
              <a:t>/</a:t>
            </a:r>
            <a:r>
              <a:rPr lang="en-US" dirty="0" err="1"/>
              <a:t>plosntds</a:t>
            </a:r>
            <a:r>
              <a:rPr lang="en-US" dirty="0"/>
              <a:t>/</a:t>
            </a:r>
            <a:r>
              <a:rPr lang="en-US" dirty="0" err="1"/>
              <a:t>article?id</a:t>
            </a:r>
            <a:r>
              <a:rPr lang="en-US" dirty="0"/>
              <a:t>=10.1371/journal.pntd.0009043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4/15/21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fesciences.org/articles/330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April 15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3321-1FB0-1D47-936A-7D416125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VH1-69</a:t>
            </a: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B7B597A-D84A-AC43-BD5A-2264AAFDEC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9376"/>
            <a:ext cx="4038600" cy="232761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A4352-0641-234B-B6F8-F1F23A1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E62AD0-8CC2-FE4C-A156-E0B863377A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Mutations that occur in all three antibodies: </a:t>
            </a:r>
          </a:p>
          <a:p>
            <a:pPr lvl="1"/>
            <a:r>
              <a:rPr lang="en-US" dirty="0"/>
              <a:t>S35</a:t>
            </a:r>
          </a:p>
          <a:p>
            <a:pPr lvl="1"/>
            <a:r>
              <a:rPr lang="en-US" dirty="0"/>
              <a:t>G50</a:t>
            </a:r>
          </a:p>
          <a:p>
            <a:pPr lvl="1"/>
            <a:r>
              <a:rPr lang="en-US" dirty="0"/>
              <a:t>N59</a:t>
            </a:r>
          </a:p>
          <a:p>
            <a:pPr lvl="1"/>
            <a:r>
              <a:rPr lang="en-US" dirty="0"/>
              <a:t>A61</a:t>
            </a:r>
          </a:p>
          <a:p>
            <a:pPr lvl="1"/>
            <a:r>
              <a:rPr lang="en-US" dirty="0"/>
              <a:t>Q65</a:t>
            </a:r>
          </a:p>
        </p:txBody>
      </p:sp>
    </p:spTree>
    <p:extLst>
      <p:ext uri="{BB962C8B-B14F-4D97-AF65-F5344CB8AC3E}">
        <p14:creationId xmlns:p14="http://schemas.microsoft.com/office/powerpoint/2010/main" val="141091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3321-1FB0-1D47-936A-7D416125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VH3-23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7CA6085-BEA7-104A-92C5-06B2191FC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4155"/>
            <a:ext cx="4038600" cy="31580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A4352-0641-234B-B6F8-F1F23A1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FAAFE-C313-8A45-8AE1-1512B944C9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Mutations that occur most commonly: </a:t>
            </a:r>
          </a:p>
          <a:p>
            <a:pPr lvl="1"/>
            <a:r>
              <a:rPr lang="en-US" dirty="0"/>
              <a:t>S35</a:t>
            </a:r>
          </a:p>
          <a:p>
            <a:pPr lvl="1"/>
            <a:r>
              <a:rPr lang="en-US" dirty="0"/>
              <a:t>A50</a:t>
            </a:r>
          </a:p>
        </p:txBody>
      </p:sp>
    </p:spTree>
    <p:extLst>
      <p:ext uri="{BB962C8B-B14F-4D97-AF65-F5344CB8AC3E}">
        <p14:creationId xmlns:p14="http://schemas.microsoft.com/office/powerpoint/2010/main" val="244325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3321-1FB0-1D47-936A-7D416125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Germlines</a:t>
            </a: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B7B597A-D84A-AC43-BD5A-2264AAFDEC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9376"/>
            <a:ext cx="4038600" cy="2327611"/>
          </a:xfrm>
        </p:spPr>
      </p:pic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7CA6085-BEA7-104A-92C5-06B2191FC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284155"/>
            <a:ext cx="4038600" cy="31580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A4352-0641-234B-B6F8-F1F23A1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46E-8D0E-934B-90AA-25E39BC5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Mutations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92CDFE-AD5D-454F-A8D1-5761F2F8E4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3141759"/>
              </p:ext>
            </p:extLst>
          </p:nvPr>
        </p:nvGraphicFramePr>
        <p:xfrm>
          <a:off x="762000" y="2339181"/>
          <a:ext cx="34290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580">
                  <a:extLst>
                    <a:ext uri="{9D8B030D-6E8A-4147-A177-3AD203B41FA5}">
                      <a16:colId xmlns:a16="http://schemas.microsoft.com/office/drawing/2014/main" val="498057170"/>
                    </a:ext>
                  </a:extLst>
                </a:gridCol>
                <a:gridCol w="1880420">
                  <a:extLst>
                    <a:ext uri="{9D8B030D-6E8A-4147-A177-3AD203B41FA5}">
                      <a16:colId xmlns:a16="http://schemas.microsoft.com/office/drawing/2014/main" val="29388742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Dupliumab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57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66932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128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Pertuzumab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3093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16375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456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509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Ixekizumab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72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159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N59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73828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A61 + N59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70404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38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A61 + K63 + Q65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3285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K63 + Q65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036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N59 + A61 + K63 + Q65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03812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E32E-5D2F-364A-BBAA-567635C786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Across Germlines: </a:t>
            </a:r>
          </a:p>
          <a:p>
            <a:pPr lvl="1"/>
            <a:r>
              <a:rPr lang="en-US" dirty="0"/>
              <a:t>S35</a:t>
            </a:r>
          </a:p>
          <a:p>
            <a:pPr lvl="2"/>
            <a:r>
              <a:rPr lang="en-US" dirty="0"/>
              <a:t>Starts with the same amino acid (S) as opposed to 50 which changes across germlines</a:t>
            </a:r>
          </a:p>
          <a:p>
            <a:pPr lvl="1"/>
            <a:endParaRPr lang="en-US" dirty="0"/>
          </a:p>
          <a:p>
            <a:r>
              <a:rPr lang="en-US" dirty="0"/>
              <a:t>Within Germline: </a:t>
            </a:r>
          </a:p>
          <a:p>
            <a:pPr lvl="1"/>
            <a:r>
              <a:rPr lang="en-US" dirty="0"/>
              <a:t>A61 (low score: why)?</a:t>
            </a:r>
          </a:p>
          <a:p>
            <a:pPr lvl="1"/>
            <a:r>
              <a:rPr lang="en-US" dirty="0"/>
              <a:t>Help 59? </a:t>
            </a:r>
          </a:p>
          <a:p>
            <a:pPr lvl="1"/>
            <a:r>
              <a:rPr lang="en-US" dirty="0"/>
              <a:t>Help 63 and 65? </a:t>
            </a:r>
          </a:p>
          <a:p>
            <a:pPr lvl="1"/>
            <a:r>
              <a:rPr lang="en-US" dirty="0"/>
              <a:t>Help both? </a:t>
            </a:r>
          </a:p>
          <a:p>
            <a:pPr lvl="1"/>
            <a:endParaRPr lang="en-US" dirty="0"/>
          </a:p>
          <a:p>
            <a:r>
              <a:rPr lang="en-US" dirty="0"/>
              <a:t>Tim’s Mutation</a:t>
            </a:r>
          </a:p>
          <a:p>
            <a:pPr lvl="1"/>
            <a:r>
              <a:rPr lang="en-US" dirty="0"/>
              <a:t>S49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234DD-B5F7-E346-8BA3-F7B2ADAB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5AFD-6FB0-F34D-ABCE-01B6F5A8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9A3B-5A57-B84C-963C-6C19AABE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scores – Score individual mutations</a:t>
            </a:r>
          </a:p>
          <a:p>
            <a:r>
              <a:rPr lang="en-US" dirty="0"/>
              <a:t>F scores – The combination of S scores for an individual Ab gives the</a:t>
            </a:r>
          </a:p>
          <a:p>
            <a:endParaRPr lang="en-US" dirty="0"/>
          </a:p>
          <a:p>
            <a:r>
              <a:rPr lang="en-US" dirty="0"/>
              <a:t>Both need validation by literature?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22342-D6DD-BF49-8F90-B0676EF1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E788-1789-7D49-A89E-71096822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FDC7-CC20-314D-93E1-86F6593F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Create a spreadsheet: </a:t>
            </a:r>
          </a:p>
          <a:p>
            <a:pPr>
              <a:buFontTx/>
              <a:buChar char="-"/>
            </a:pPr>
            <a:r>
              <a:rPr lang="en-US" dirty="0"/>
              <a:t>Germline </a:t>
            </a:r>
          </a:p>
          <a:p>
            <a:pPr>
              <a:buFontTx/>
              <a:buChar char="-"/>
            </a:pPr>
            <a:r>
              <a:rPr lang="en-US" dirty="0"/>
              <a:t>FDA approved antibodies</a:t>
            </a:r>
          </a:p>
          <a:p>
            <a:pPr>
              <a:buFontTx/>
              <a:buChar char="-"/>
            </a:pPr>
            <a:r>
              <a:rPr lang="en-US" dirty="0"/>
              <a:t>PSSM? </a:t>
            </a:r>
          </a:p>
          <a:p>
            <a:pPr lvl="1">
              <a:buFontTx/>
              <a:buChar char="-"/>
            </a:pPr>
            <a:r>
              <a:rPr lang="en-US" dirty="0"/>
              <a:t>Obtain or make? </a:t>
            </a:r>
          </a:p>
          <a:p>
            <a:pPr>
              <a:buFontTx/>
              <a:buChar char="-"/>
            </a:pPr>
            <a:r>
              <a:rPr lang="en-US" dirty="0"/>
              <a:t>Literature for specific point mutations </a:t>
            </a:r>
          </a:p>
          <a:p>
            <a:pPr lvl="1">
              <a:buFontTx/>
              <a:buChar char="-"/>
            </a:pPr>
            <a:r>
              <a:rPr lang="en-US" dirty="0"/>
              <a:t>Also measure some bio-physical properties </a:t>
            </a:r>
          </a:p>
          <a:p>
            <a:pPr lvl="1">
              <a:buFontTx/>
              <a:buChar char="-"/>
            </a:pPr>
            <a:r>
              <a:rPr lang="en-US" dirty="0" err="1"/>
              <a:t>Pluckthun</a:t>
            </a:r>
            <a:r>
              <a:rPr lang="en-US" dirty="0"/>
              <a:t>; Burton; Winter; McCafferty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https://elifesciences.org/articles/33038</a:t>
            </a:r>
            <a:endParaRPr lang="en-US" dirty="0"/>
          </a:p>
          <a:p>
            <a:pPr lvl="2">
              <a:buFontTx/>
              <a:buChar char="-"/>
            </a:pPr>
            <a:r>
              <a:rPr lang="en-US" dirty="0"/>
              <a:t>Papers in introduction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select mutations we want to have a PSSM that guides which mutations are interesting.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2C943-811C-4043-9E22-898A21D5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7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7A53-D5F1-B643-97AE-1E976157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A2B1-6F49-6742-8BD5-5AFABB77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1: PMID/reference</a:t>
            </a:r>
          </a:p>
          <a:p>
            <a:r>
              <a:rPr lang="en-US" dirty="0"/>
              <a:t>Column 2: VH gene</a:t>
            </a:r>
          </a:p>
          <a:p>
            <a:r>
              <a:rPr lang="en-US" dirty="0"/>
              <a:t>Column 3: individual point mutations</a:t>
            </a:r>
          </a:p>
          <a:p>
            <a:r>
              <a:rPr lang="en-US" dirty="0"/>
              <a:t>Column 4: biophysical method(s)</a:t>
            </a:r>
          </a:p>
          <a:p>
            <a:pPr lvl="1"/>
            <a:r>
              <a:rPr lang="en-US" dirty="0"/>
              <a:t>TM (melting temp</a:t>
            </a:r>
          </a:p>
          <a:p>
            <a:pPr lvl="1"/>
            <a:r>
              <a:rPr lang="en-US" dirty="0"/>
              <a:t>Aggregation propensity</a:t>
            </a:r>
          </a:p>
          <a:p>
            <a:pPr lvl="1"/>
            <a:r>
              <a:rPr lang="en-US" dirty="0"/>
              <a:t>Viscosity</a:t>
            </a:r>
          </a:p>
          <a:p>
            <a:pPr lvl="1"/>
            <a:r>
              <a:rPr lang="en-US" dirty="0"/>
              <a:t>Expression yield  </a:t>
            </a:r>
          </a:p>
          <a:p>
            <a:r>
              <a:rPr lang="en-US" dirty="0"/>
              <a:t>Column 5: the name of the antibody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E380D-6081-6048-8474-AD35A84B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F6C084-E95E-49CE-922C-0D628C2F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Mutational fitness landscapes reveal genetic and structural improvement pathways for a vaccine-elicited HIV-1 broadly neutralizing antibody</a:t>
            </a:r>
            <a:endParaRPr lang="en-US" sz="2400" dirty="0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2264789-D02E-B649-97D7-8816100F988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51175"/>
            <a:ext cx="7315200" cy="2913379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6D22935-F336-4FE2-BED4-1607E4A5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8229600" cy="166592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35 – seems to have low frequency for heavy and light chain</a:t>
            </a:r>
          </a:p>
          <a:p>
            <a:r>
              <a:rPr lang="en-US" dirty="0"/>
              <a:t>59 – looks particular low frequency for the heavy chain </a:t>
            </a:r>
          </a:p>
          <a:p>
            <a:r>
              <a:rPr lang="en-US" dirty="0"/>
              <a:t>61 – low frequency for light chain but medium frequency for heavy chain </a:t>
            </a:r>
          </a:p>
          <a:p>
            <a:r>
              <a:rPr lang="en-US" dirty="0"/>
              <a:t>63 – medium frequency for both</a:t>
            </a:r>
          </a:p>
          <a:p>
            <a:r>
              <a:rPr lang="en-US" dirty="0"/>
              <a:t>65 – medium frequency for both</a:t>
            </a:r>
          </a:p>
          <a:p>
            <a:endParaRPr lang="en-US" dirty="0"/>
          </a:p>
          <a:p>
            <a:r>
              <a:rPr lang="en-US" dirty="0"/>
              <a:t>These results make me want to look at residues 98 and 107 (heavy chain) and 55 and 88 (light chain). Why are they so conserved?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717FB-0E56-B346-AC3E-4AF97BF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3EFB43-BEAF-4970-A06C-24B01B76FA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0F10-43E9-DE40-9E83-5EC1B5C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Antibody framework residues affecting the conformation of the hypervariable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FF8E-200D-0347-8F20-4AC313ADB2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35 is within the Vernier zone which is said to help: “adjust CDR structure and fine-tune the fit to antigen.”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5E773-148E-4C47-9BAD-A517EA4D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6E3DA1C-FBA6-F347-A130-E8BED862865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79881"/>
            <a:ext cx="4038600" cy="27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CA7B-2090-6A45-9509-72C83E59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Mutation of Framework Residue H71 Results in Different Antibody Paratope States in Solution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5DA9-ECD4-F24D-8026-201C5E507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Comparison of the free energy surfaces and Markov-state models of the CDR-H1 loop of both the human germline IGHV1-69/IGKV1-39 antibody </a:t>
            </a:r>
            <a:r>
              <a:rPr lang="en-US" dirty="0" err="1"/>
              <a:t>Faband</a:t>
            </a:r>
            <a:r>
              <a:rPr lang="en-US" dirty="0"/>
              <a:t> the mutant. Panel(A)illustrates the free energy surface of the CDR-H1 loop of the human germline antibody.” </a:t>
            </a:r>
          </a:p>
          <a:p>
            <a:r>
              <a:rPr lang="en-US" dirty="0"/>
              <a:t>They also look at H2 and H3 loops.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DD819-D9B1-F242-89FC-EE7D06F6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087295-11D4-0A4D-B01D-319E9B4DA8A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37300"/>
            <a:ext cx="4038600" cy="24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10A2-F13D-F848-9782-13BA55E6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Prevalence and evolutionary analyses of human T-cell lymphotropic virus in Guangdong province, China: Transcontinental and Japanese subtype lineages dominate the prevalence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93E4-CAF1-A344-8C5C-7E4ADEBD3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Mutations at L19 and L55. What the scores for these mutations? Could they be interesting to look at?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34AC-066A-C149-BBF1-DCB27FF7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 descr="Chart, sunburst chart&#10;&#10;Description automatically generated">
            <a:extLst>
              <a:ext uri="{FF2B5EF4-FFF2-40B4-BE49-F238E27FC236}">
                <a16:creationId xmlns:a16="http://schemas.microsoft.com/office/drawing/2014/main" id="{3CA0A405-5439-ED4D-9FD0-DAD9803D1E8E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5451"/>
            <a:ext cx="4038600" cy="2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DEA6-724E-674F-A2B2-90515C4BB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2B4D-7930-1A42-9B23-5656F1C9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dirty="0"/>
              <a:t>Other people’s findings? </a:t>
            </a:r>
          </a:p>
          <a:p>
            <a:r>
              <a:rPr lang="en-US" dirty="0"/>
              <a:t>Thoughts?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F6A78-929D-C24B-B860-7A6DD302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A46818E-EBF4-0B4A-9FD6-57FF7F4D4AD4}"/>
              </a:ext>
            </a:extLst>
          </p:cNvPr>
          <p:cNvSpPr txBox="1">
            <a:spLocks/>
          </p:cNvSpPr>
          <p:nvPr/>
        </p:nvSpPr>
        <p:spPr>
          <a:xfrm>
            <a:off x="533400" y="4648199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Next: Specific Mutation Discussion</a:t>
            </a:r>
          </a:p>
        </p:txBody>
      </p:sp>
    </p:spTree>
    <p:extLst>
      <p:ext uri="{BB962C8B-B14F-4D97-AF65-F5344CB8AC3E}">
        <p14:creationId xmlns:p14="http://schemas.microsoft.com/office/powerpoint/2010/main" val="331104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17673</TotalTime>
  <Words>624</Words>
  <Application>Microsoft Macintosh PowerPoint</Application>
  <PresentationFormat>On-screen Show (4:3)</PresentationFormat>
  <Paragraphs>124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Framework Mutations</vt:lpstr>
      <vt:lpstr>Goal</vt:lpstr>
      <vt:lpstr>To Do: </vt:lpstr>
      <vt:lpstr>PowerPoint Presentation</vt:lpstr>
      <vt:lpstr>Mutational fitness landscapes reveal genetic and structural improvement pathways for a vaccine-elicited HIV-1 broadly neutralizing antibody</vt:lpstr>
      <vt:lpstr>Antibody framework residues affecting the conformation of the hypervariable loops</vt:lpstr>
      <vt:lpstr>Mutation of Framework Residue H71 Results in Different Antibody Paratope States in Solution</vt:lpstr>
      <vt:lpstr>Prevalence and evolutionary analyses of human T-cell lymphotropic virus in Guangdong province, China: Transcontinental and Japanese subtype lineages dominate the prevalence</vt:lpstr>
      <vt:lpstr>Literature Review</vt:lpstr>
      <vt:lpstr>VH1-69</vt:lpstr>
      <vt:lpstr>VH3-23</vt:lpstr>
      <vt:lpstr>Across Germlines</vt:lpstr>
      <vt:lpstr>Proposed Mutations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175</cp:revision>
  <dcterms:created xsi:type="dcterms:W3CDTF">2021-01-21T03:40:47Z</dcterms:created>
  <dcterms:modified xsi:type="dcterms:W3CDTF">2021-04-19T18:00:35Z</dcterms:modified>
</cp:coreProperties>
</file>