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8" r:id="rId4"/>
    <p:sldId id="270" r:id="rId5"/>
    <p:sldId id="260" r:id="rId6"/>
    <p:sldId id="258" r:id="rId7"/>
    <p:sldId id="269" r:id="rId8"/>
    <p:sldId id="263" r:id="rId9"/>
    <p:sldId id="271"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1550"/>
  </p:normalViewPr>
  <p:slideViewPr>
    <p:cSldViewPr>
      <p:cViewPr varScale="1">
        <p:scale>
          <a:sx n="102" d="100"/>
          <a:sy n="102" d="100"/>
        </p:scale>
        <p:origin x="192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319FA-62D0-494B-A3E8-D71D1EE5242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15FBD066-709E-0547-96FB-7DA864D5DF43}">
      <dgm:prSet phldrT="[Text]"/>
      <dgm:spPr>
        <a:solidFill>
          <a:srgbClr val="CFB879"/>
        </a:solidFill>
        <a:ln>
          <a:noFill/>
        </a:ln>
      </dgm:spPr>
      <dgm:t>
        <a:bodyPr/>
        <a:lstStyle/>
        <a:p>
          <a:r>
            <a:rPr lang="en-US" dirty="0"/>
            <a:t>mRNA</a:t>
          </a:r>
        </a:p>
      </dgm:t>
    </dgm:pt>
    <dgm:pt modelId="{9867C283-5745-4D4D-9BE4-3F8B84AC9300}" type="parTrans" cxnId="{EC5650DD-C2F7-6C4E-921C-F50B5061AF0E}">
      <dgm:prSet/>
      <dgm:spPr/>
      <dgm:t>
        <a:bodyPr/>
        <a:lstStyle/>
        <a:p>
          <a:endParaRPr lang="en-US"/>
        </a:p>
      </dgm:t>
    </dgm:pt>
    <dgm:pt modelId="{ED3F6BC4-8A3D-7249-B9BF-7B30907363CE}" type="sibTrans" cxnId="{EC5650DD-C2F7-6C4E-921C-F50B5061AF0E}">
      <dgm:prSet/>
      <dgm:spPr/>
      <dgm:t>
        <a:bodyPr/>
        <a:lstStyle/>
        <a:p>
          <a:endParaRPr lang="en-US"/>
        </a:p>
      </dgm:t>
    </dgm:pt>
    <dgm:pt modelId="{BB734274-F613-DD43-96DE-2D8AC568C1B5}">
      <dgm:prSet phldrT="[Text]"/>
      <dgm:spPr>
        <a:solidFill>
          <a:schemeClr val="bg2">
            <a:lumMod val="90000"/>
            <a:alpha val="90000"/>
          </a:schemeClr>
        </a:solidFill>
        <a:ln>
          <a:noFill/>
        </a:ln>
      </dgm:spPr>
      <dgm:t>
        <a:bodyPr/>
        <a:lstStyle/>
        <a:p>
          <a:r>
            <a:rPr lang="en-US" dirty="0"/>
            <a:t>Contains genetic material for the body to produce SARS-CoV-2 surface proteins</a:t>
          </a:r>
        </a:p>
      </dgm:t>
    </dgm:pt>
    <dgm:pt modelId="{DAF117FB-0B84-6E4A-A0ED-39CA9BA5DC38}" type="parTrans" cxnId="{275C82B3-9C02-9346-B4A3-1AFF31853CDC}">
      <dgm:prSet/>
      <dgm:spPr/>
      <dgm:t>
        <a:bodyPr/>
        <a:lstStyle/>
        <a:p>
          <a:endParaRPr lang="en-US"/>
        </a:p>
      </dgm:t>
    </dgm:pt>
    <dgm:pt modelId="{46CC99A7-5060-344B-BB73-062051741916}" type="sibTrans" cxnId="{275C82B3-9C02-9346-B4A3-1AFF31853CDC}">
      <dgm:prSet/>
      <dgm:spPr/>
      <dgm:t>
        <a:bodyPr/>
        <a:lstStyle/>
        <a:p>
          <a:endParaRPr lang="en-US"/>
        </a:p>
      </dgm:t>
    </dgm:pt>
    <dgm:pt modelId="{B0208212-B80F-D549-BE29-23C642BFF1DA}">
      <dgm:prSet phldrT="[Text]"/>
      <dgm:spPr>
        <a:solidFill>
          <a:srgbClr val="CFB879"/>
        </a:solidFill>
        <a:ln>
          <a:noFill/>
        </a:ln>
      </dgm:spPr>
      <dgm:t>
        <a:bodyPr/>
        <a:lstStyle/>
        <a:p>
          <a:r>
            <a:rPr lang="en-US" dirty="0"/>
            <a:t>Protein Subunit</a:t>
          </a:r>
        </a:p>
      </dgm:t>
    </dgm:pt>
    <dgm:pt modelId="{081B2D30-B1F3-B14B-A498-912FC7250D0E}" type="parTrans" cxnId="{BD362C30-5E5A-A24E-8602-43A5338601D0}">
      <dgm:prSet/>
      <dgm:spPr/>
      <dgm:t>
        <a:bodyPr/>
        <a:lstStyle/>
        <a:p>
          <a:endParaRPr lang="en-US"/>
        </a:p>
      </dgm:t>
    </dgm:pt>
    <dgm:pt modelId="{764326F6-E708-EE45-B8D3-B6E95CCF756A}" type="sibTrans" cxnId="{BD362C30-5E5A-A24E-8602-43A5338601D0}">
      <dgm:prSet/>
      <dgm:spPr/>
      <dgm:t>
        <a:bodyPr/>
        <a:lstStyle/>
        <a:p>
          <a:endParaRPr lang="en-US"/>
        </a:p>
      </dgm:t>
    </dgm:pt>
    <dgm:pt modelId="{AF9850AB-15AB-0A47-B555-E72C42007C89}">
      <dgm:prSet phldrT="[Text]"/>
      <dgm:spPr>
        <a:solidFill>
          <a:schemeClr val="bg2">
            <a:lumMod val="90000"/>
            <a:alpha val="90000"/>
          </a:schemeClr>
        </a:solidFill>
        <a:ln>
          <a:noFill/>
        </a:ln>
      </dgm:spPr>
      <dgm:t>
        <a:bodyPr/>
        <a:lstStyle/>
        <a:p>
          <a:r>
            <a:rPr lang="en-US" dirty="0"/>
            <a:t>Contains parts of SARS-CoV-2 surface proteins</a:t>
          </a:r>
        </a:p>
      </dgm:t>
    </dgm:pt>
    <dgm:pt modelId="{38A6F28A-D7FC-BA4D-BD3F-51571E69B9C8}" type="parTrans" cxnId="{B615E2BA-D645-424E-9911-BDF72A034F05}">
      <dgm:prSet/>
      <dgm:spPr/>
      <dgm:t>
        <a:bodyPr/>
        <a:lstStyle/>
        <a:p>
          <a:endParaRPr lang="en-US"/>
        </a:p>
      </dgm:t>
    </dgm:pt>
    <dgm:pt modelId="{42562529-09D3-F048-B579-5877712746D7}" type="sibTrans" cxnId="{B615E2BA-D645-424E-9911-BDF72A034F05}">
      <dgm:prSet/>
      <dgm:spPr/>
      <dgm:t>
        <a:bodyPr/>
        <a:lstStyle/>
        <a:p>
          <a:endParaRPr lang="en-US"/>
        </a:p>
      </dgm:t>
    </dgm:pt>
    <dgm:pt modelId="{F37452AA-2DD3-E141-8568-5A93C33F2A2D}">
      <dgm:prSet phldrT="[Text]"/>
      <dgm:spPr>
        <a:solidFill>
          <a:srgbClr val="CFB879"/>
        </a:solidFill>
        <a:ln>
          <a:noFill/>
        </a:ln>
      </dgm:spPr>
      <dgm:t>
        <a:bodyPr/>
        <a:lstStyle/>
        <a:p>
          <a:r>
            <a:rPr lang="en-US" dirty="0"/>
            <a:t>Vector</a:t>
          </a:r>
        </a:p>
      </dgm:t>
    </dgm:pt>
    <dgm:pt modelId="{4F7AA42F-017B-FB4A-82AD-BB18E5576192}" type="parTrans" cxnId="{95397D36-7E12-1543-9C12-81AB7A712608}">
      <dgm:prSet/>
      <dgm:spPr/>
      <dgm:t>
        <a:bodyPr/>
        <a:lstStyle/>
        <a:p>
          <a:endParaRPr lang="en-US"/>
        </a:p>
      </dgm:t>
    </dgm:pt>
    <dgm:pt modelId="{83B4590B-63AC-9744-81CD-0EE3AE141A6A}" type="sibTrans" cxnId="{95397D36-7E12-1543-9C12-81AB7A712608}">
      <dgm:prSet/>
      <dgm:spPr/>
      <dgm:t>
        <a:bodyPr/>
        <a:lstStyle/>
        <a:p>
          <a:endParaRPr lang="en-US"/>
        </a:p>
      </dgm:t>
    </dgm:pt>
    <dgm:pt modelId="{C064964B-2DFD-0546-9687-3FF39B38376B}">
      <dgm:prSet phldrT="[Text]"/>
      <dgm:spPr>
        <a:solidFill>
          <a:schemeClr val="bg2">
            <a:lumMod val="90000"/>
            <a:alpha val="90000"/>
          </a:schemeClr>
        </a:solidFill>
        <a:ln>
          <a:noFill/>
        </a:ln>
      </dgm:spPr>
      <dgm:t>
        <a:bodyPr/>
        <a:lstStyle/>
        <a:p>
          <a:r>
            <a:rPr lang="en-US" dirty="0"/>
            <a:t>Contains a virus with modified genetic material</a:t>
          </a:r>
        </a:p>
      </dgm:t>
    </dgm:pt>
    <dgm:pt modelId="{9A18310B-2CE8-D547-9675-A063B9521FAE}" type="parTrans" cxnId="{3F3E1C6F-5464-A84F-AF2B-115B4F2AA5B8}">
      <dgm:prSet/>
      <dgm:spPr/>
      <dgm:t>
        <a:bodyPr/>
        <a:lstStyle/>
        <a:p>
          <a:endParaRPr lang="en-US"/>
        </a:p>
      </dgm:t>
    </dgm:pt>
    <dgm:pt modelId="{7D0FDF86-C2FA-1A4B-BE53-7302957D1688}" type="sibTrans" cxnId="{3F3E1C6F-5464-A84F-AF2B-115B4F2AA5B8}">
      <dgm:prSet/>
      <dgm:spPr/>
      <dgm:t>
        <a:bodyPr/>
        <a:lstStyle/>
        <a:p>
          <a:endParaRPr lang="en-US"/>
        </a:p>
      </dgm:t>
    </dgm:pt>
    <dgm:pt modelId="{34078E8E-DD57-6543-A073-7DE69631578D}" type="pres">
      <dgm:prSet presAssocID="{EAB319FA-62D0-494B-A3E8-D71D1EE5242F}" presName="Name0" presStyleCnt="0">
        <dgm:presLayoutVars>
          <dgm:dir/>
          <dgm:animLvl val="lvl"/>
          <dgm:resizeHandles val="exact"/>
        </dgm:presLayoutVars>
      </dgm:prSet>
      <dgm:spPr/>
    </dgm:pt>
    <dgm:pt modelId="{00BB6FB5-0DFC-B142-B807-96177EE0C18B}" type="pres">
      <dgm:prSet presAssocID="{15FBD066-709E-0547-96FB-7DA864D5DF43}" presName="composite" presStyleCnt="0"/>
      <dgm:spPr/>
    </dgm:pt>
    <dgm:pt modelId="{F986046F-0744-AD44-9F64-A4FD22BEBDF3}" type="pres">
      <dgm:prSet presAssocID="{15FBD066-709E-0547-96FB-7DA864D5DF43}" presName="parTx" presStyleLbl="alignNode1" presStyleIdx="0" presStyleCnt="3">
        <dgm:presLayoutVars>
          <dgm:chMax val="0"/>
          <dgm:chPref val="0"/>
          <dgm:bulletEnabled val="1"/>
        </dgm:presLayoutVars>
      </dgm:prSet>
      <dgm:spPr/>
    </dgm:pt>
    <dgm:pt modelId="{4C169BA3-72E4-3549-BA75-7BFD2CE52B58}" type="pres">
      <dgm:prSet presAssocID="{15FBD066-709E-0547-96FB-7DA864D5DF43}" presName="desTx" presStyleLbl="alignAccFollowNode1" presStyleIdx="0" presStyleCnt="3">
        <dgm:presLayoutVars>
          <dgm:bulletEnabled val="1"/>
        </dgm:presLayoutVars>
      </dgm:prSet>
      <dgm:spPr/>
    </dgm:pt>
    <dgm:pt modelId="{627B1135-A939-C849-B974-D1E042E5E9F3}" type="pres">
      <dgm:prSet presAssocID="{ED3F6BC4-8A3D-7249-B9BF-7B30907363CE}" presName="space" presStyleCnt="0"/>
      <dgm:spPr/>
    </dgm:pt>
    <dgm:pt modelId="{9FB5D507-7072-7641-B796-EE3148B2627B}" type="pres">
      <dgm:prSet presAssocID="{B0208212-B80F-D549-BE29-23C642BFF1DA}" presName="composite" presStyleCnt="0"/>
      <dgm:spPr/>
    </dgm:pt>
    <dgm:pt modelId="{58C8FFE8-8B6E-7E49-A000-252D50670C97}" type="pres">
      <dgm:prSet presAssocID="{B0208212-B80F-D549-BE29-23C642BFF1DA}" presName="parTx" presStyleLbl="alignNode1" presStyleIdx="1" presStyleCnt="3">
        <dgm:presLayoutVars>
          <dgm:chMax val="0"/>
          <dgm:chPref val="0"/>
          <dgm:bulletEnabled val="1"/>
        </dgm:presLayoutVars>
      </dgm:prSet>
      <dgm:spPr/>
    </dgm:pt>
    <dgm:pt modelId="{E12DC2B9-CEC5-0248-AE84-E49DABB2C1B2}" type="pres">
      <dgm:prSet presAssocID="{B0208212-B80F-D549-BE29-23C642BFF1DA}" presName="desTx" presStyleLbl="alignAccFollowNode1" presStyleIdx="1" presStyleCnt="3">
        <dgm:presLayoutVars>
          <dgm:bulletEnabled val="1"/>
        </dgm:presLayoutVars>
      </dgm:prSet>
      <dgm:spPr/>
    </dgm:pt>
    <dgm:pt modelId="{8B9CAB33-ACDB-1F4B-A11C-E1BB0CF77042}" type="pres">
      <dgm:prSet presAssocID="{764326F6-E708-EE45-B8D3-B6E95CCF756A}" presName="space" presStyleCnt="0"/>
      <dgm:spPr/>
    </dgm:pt>
    <dgm:pt modelId="{E3E369DF-EDB1-1D41-9905-F260C715A7F8}" type="pres">
      <dgm:prSet presAssocID="{F37452AA-2DD3-E141-8568-5A93C33F2A2D}" presName="composite" presStyleCnt="0"/>
      <dgm:spPr/>
    </dgm:pt>
    <dgm:pt modelId="{820D1D85-8386-3846-A9C3-37B83D52EA77}" type="pres">
      <dgm:prSet presAssocID="{F37452AA-2DD3-E141-8568-5A93C33F2A2D}" presName="parTx" presStyleLbl="alignNode1" presStyleIdx="2" presStyleCnt="3">
        <dgm:presLayoutVars>
          <dgm:chMax val="0"/>
          <dgm:chPref val="0"/>
          <dgm:bulletEnabled val="1"/>
        </dgm:presLayoutVars>
      </dgm:prSet>
      <dgm:spPr/>
    </dgm:pt>
    <dgm:pt modelId="{F0EDC8D6-1ABE-1C43-BBA4-4BEDEFC060EB}" type="pres">
      <dgm:prSet presAssocID="{F37452AA-2DD3-E141-8568-5A93C33F2A2D}" presName="desTx" presStyleLbl="alignAccFollowNode1" presStyleIdx="2" presStyleCnt="3">
        <dgm:presLayoutVars>
          <dgm:bulletEnabled val="1"/>
        </dgm:presLayoutVars>
      </dgm:prSet>
      <dgm:spPr/>
    </dgm:pt>
  </dgm:ptLst>
  <dgm:cxnLst>
    <dgm:cxn modelId="{9C0B030A-EA52-3C47-8FFE-7D50EA657FB1}" type="presOf" srcId="{B0208212-B80F-D549-BE29-23C642BFF1DA}" destId="{58C8FFE8-8B6E-7E49-A000-252D50670C97}" srcOrd="0" destOrd="0" presId="urn:microsoft.com/office/officeart/2005/8/layout/hList1"/>
    <dgm:cxn modelId="{BD362C30-5E5A-A24E-8602-43A5338601D0}" srcId="{EAB319FA-62D0-494B-A3E8-D71D1EE5242F}" destId="{B0208212-B80F-D549-BE29-23C642BFF1DA}" srcOrd="1" destOrd="0" parTransId="{081B2D30-B1F3-B14B-A498-912FC7250D0E}" sibTransId="{764326F6-E708-EE45-B8D3-B6E95CCF756A}"/>
    <dgm:cxn modelId="{95397D36-7E12-1543-9C12-81AB7A712608}" srcId="{EAB319FA-62D0-494B-A3E8-D71D1EE5242F}" destId="{F37452AA-2DD3-E141-8568-5A93C33F2A2D}" srcOrd="2" destOrd="0" parTransId="{4F7AA42F-017B-FB4A-82AD-BB18E5576192}" sibTransId="{83B4590B-63AC-9744-81CD-0EE3AE141A6A}"/>
    <dgm:cxn modelId="{A1BC544C-2FB2-7442-9F6C-8B0FC58D42E3}" type="presOf" srcId="{AF9850AB-15AB-0A47-B555-E72C42007C89}" destId="{E12DC2B9-CEC5-0248-AE84-E49DABB2C1B2}" srcOrd="0" destOrd="0" presId="urn:microsoft.com/office/officeart/2005/8/layout/hList1"/>
    <dgm:cxn modelId="{B5467667-F04E-3340-8B0D-05CE2597DC1F}" type="presOf" srcId="{EAB319FA-62D0-494B-A3E8-D71D1EE5242F}" destId="{34078E8E-DD57-6543-A073-7DE69631578D}" srcOrd="0" destOrd="0" presId="urn:microsoft.com/office/officeart/2005/8/layout/hList1"/>
    <dgm:cxn modelId="{3F3E1C6F-5464-A84F-AF2B-115B4F2AA5B8}" srcId="{F37452AA-2DD3-E141-8568-5A93C33F2A2D}" destId="{C064964B-2DFD-0546-9687-3FF39B38376B}" srcOrd="0" destOrd="0" parTransId="{9A18310B-2CE8-D547-9675-A063B9521FAE}" sibTransId="{7D0FDF86-C2FA-1A4B-BE53-7302957D1688}"/>
    <dgm:cxn modelId="{8DCFAC85-8111-5548-ABE2-AB2FFE6BD686}" type="presOf" srcId="{C064964B-2DFD-0546-9687-3FF39B38376B}" destId="{F0EDC8D6-1ABE-1C43-BBA4-4BEDEFC060EB}" srcOrd="0" destOrd="0" presId="urn:microsoft.com/office/officeart/2005/8/layout/hList1"/>
    <dgm:cxn modelId="{1459C387-02D4-1248-9C1A-8E8B14F347D3}" type="presOf" srcId="{BB734274-F613-DD43-96DE-2D8AC568C1B5}" destId="{4C169BA3-72E4-3549-BA75-7BFD2CE52B58}" srcOrd="0" destOrd="0" presId="urn:microsoft.com/office/officeart/2005/8/layout/hList1"/>
    <dgm:cxn modelId="{539A398F-FD4A-F644-943A-83243158E463}" type="presOf" srcId="{F37452AA-2DD3-E141-8568-5A93C33F2A2D}" destId="{820D1D85-8386-3846-A9C3-37B83D52EA77}" srcOrd="0" destOrd="0" presId="urn:microsoft.com/office/officeart/2005/8/layout/hList1"/>
    <dgm:cxn modelId="{275C82B3-9C02-9346-B4A3-1AFF31853CDC}" srcId="{15FBD066-709E-0547-96FB-7DA864D5DF43}" destId="{BB734274-F613-DD43-96DE-2D8AC568C1B5}" srcOrd="0" destOrd="0" parTransId="{DAF117FB-0B84-6E4A-A0ED-39CA9BA5DC38}" sibTransId="{46CC99A7-5060-344B-BB73-062051741916}"/>
    <dgm:cxn modelId="{B615E2BA-D645-424E-9911-BDF72A034F05}" srcId="{B0208212-B80F-D549-BE29-23C642BFF1DA}" destId="{AF9850AB-15AB-0A47-B555-E72C42007C89}" srcOrd="0" destOrd="0" parTransId="{38A6F28A-D7FC-BA4D-BD3F-51571E69B9C8}" sibTransId="{42562529-09D3-F048-B579-5877712746D7}"/>
    <dgm:cxn modelId="{EC5650DD-C2F7-6C4E-921C-F50B5061AF0E}" srcId="{EAB319FA-62D0-494B-A3E8-D71D1EE5242F}" destId="{15FBD066-709E-0547-96FB-7DA864D5DF43}" srcOrd="0" destOrd="0" parTransId="{9867C283-5745-4D4D-9BE4-3F8B84AC9300}" sibTransId="{ED3F6BC4-8A3D-7249-B9BF-7B30907363CE}"/>
    <dgm:cxn modelId="{3718B5F9-14C5-C041-930F-3877139C6EBC}" type="presOf" srcId="{15FBD066-709E-0547-96FB-7DA864D5DF43}" destId="{F986046F-0744-AD44-9F64-A4FD22BEBDF3}" srcOrd="0" destOrd="0" presId="urn:microsoft.com/office/officeart/2005/8/layout/hList1"/>
    <dgm:cxn modelId="{63CA2A35-7A6B-B441-8D0D-9442FEDF8559}" type="presParOf" srcId="{34078E8E-DD57-6543-A073-7DE69631578D}" destId="{00BB6FB5-0DFC-B142-B807-96177EE0C18B}" srcOrd="0" destOrd="0" presId="urn:microsoft.com/office/officeart/2005/8/layout/hList1"/>
    <dgm:cxn modelId="{0C0AA0FF-E2DF-734E-B51A-CA892C3A15F7}" type="presParOf" srcId="{00BB6FB5-0DFC-B142-B807-96177EE0C18B}" destId="{F986046F-0744-AD44-9F64-A4FD22BEBDF3}" srcOrd="0" destOrd="0" presId="urn:microsoft.com/office/officeart/2005/8/layout/hList1"/>
    <dgm:cxn modelId="{1F18B129-BD2D-FA40-A580-4FFB84DE2CED}" type="presParOf" srcId="{00BB6FB5-0DFC-B142-B807-96177EE0C18B}" destId="{4C169BA3-72E4-3549-BA75-7BFD2CE52B58}" srcOrd="1" destOrd="0" presId="urn:microsoft.com/office/officeart/2005/8/layout/hList1"/>
    <dgm:cxn modelId="{71709191-FEEA-DA41-8DA4-70FBE3485A98}" type="presParOf" srcId="{34078E8E-DD57-6543-A073-7DE69631578D}" destId="{627B1135-A939-C849-B974-D1E042E5E9F3}" srcOrd="1" destOrd="0" presId="urn:microsoft.com/office/officeart/2005/8/layout/hList1"/>
    <dgm:cxn modelId="{86E12D6B-C0C6-5C42-B509-59EAAB744752}" type="presParOf" srcId="{34078E8E-DD57-6543-A073-7DE69631578D}" destId="{9FB5D507-7072-7641-B796-EE3148B2627B}" srcOrd="2" destOrd="0" presId="urn:microsoft.com/office/officeart/2005/8/layout/hList1"/>
    <dgm:cxn modelId="{9BB834BB-BB53-8540-B6EB-0E6539F29707}" type="presParOf" srcId="{9FB5D507-7072-7641-B796-EE3148B2627B}" destId="{58C8FFE8-8B6E-7E49-A000-252D50670C97}" srcOrd="0" destOrd="0" presId="urn:microsoft.com/office/officeart/2005/8/layout/hList1"/>
    <dgm:cxn modelId="{EB870B87-B831-EB45-8159-F6F01183C569}" type="presParOf" srcId="{9FB5D507-7072-7641-B796-EE3148B2627B}" destId="{E12DC2B9-CEC5-0248-AE84-E49DABB2C1B2}" srcOrd="1" destOrd="0" presId="urn:microsoft.com/office/officeart/2005/8/layout/hList1"/>
    <dgm:cxn modelId="{3F738CC9-B93D-6749-841E-D27249040197}" type="presParOf" srcId="{34078E8E-DD57-6543-A073-7DE69631578D}" destId="{8B9CAB33-ACDB-1F4B-A11C-E1BB0CF77042}" srcOrd="3" destOrd="0" presId="urn:microsoft.com/office/officeart/2005/8/layout/hList1"/>
    <dgm:cxn modelId="{D2974F59-7030-EE4C-8F66-A0DFABD638F9}" type="presParOf" srcId="{34078E8E-DD57-6543-A073-7DE69631578D}" destId="{E3E369DF-EDB1-1D41-9905-F260C715A7F8}" srcOrd="4" destOrd="0" presId="urn:microsoft.com/office/officeart/2005/8/layout/hList1"/>
    <dgm:cxn modelId="{836B1A98-D64B-9D49-BB57-FF0BE52E80C0}" type="presParOf" srcId="{E3E369DF-EDB1-1D41-9905-F260C715A7F8}" destId="{820D1D85-8386-3846-A9C3-37B83D52EA77}" srcOrd="0" destOrd="0" presId="urn:microsoft.com/office/officeart/2005/8/layout/hList1"/>
    <dgm:cxn modelId="{A0777511-D35F-E643-B81A-2C30D586436C}" type="presParOf" srcId="{E3E369DF-EDB1-1D41-9905-F260C715A7F8}" destId="{F0EDC8D6-1ABE-1C43-BBA4-4BEDEFC060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6046F-0744-AD44-9F64-A4FD22BEBDF3}">
      <dsp:nvSpPr>
        <dsp:cNvPr id="0" name=""/>
        <dsp:cNvSpPr/>
      </dsp:nvSpPr>
      <dsp:spPr>
        <a:xfrm>
          <a:off x="2524" y="151016"/>
          <a:ext cx="2461021" cy="932706"/>
        </a:xfrm>
        <a:prstGeom prst="rect">
          <a:avLst/>
        </a:prstGeom>
        <a:solidFill>
          <a:srgbClr val="CFB87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mRNA</a:t>
          </a:r>
        </a:p>
      </dsp:txBody>
      <dsp:txXfrm>
        <a:off x="2524" y="151016"/>
        <a:ext cx="2461021" cy="932706"/>
      </dsp:txXfrm>
    </dsp:sp>
    <dsp:sp modelId="{4C169BA3-72E4-3549-BA75-7BFD2CE52B58}">
      <dsp:nvSpPr>
        <dsp:cNvPr id="0" name=""/>
        <dsp:cNvSpPr/>
      </dsp:nvSpPr>
      <dsp:spPr>
        <a:xfrm>
          <a:off x="2524" y="1083723"/>
          <a:ext cx="2461021" cy="3261059"/>
        </a:xfrm>
        <a:prstGeom prst="rect">
          <a:avLst/>
        </a:prstGeom>
        <a:solidFill>
          <a:schemeClr val="bg2">
            <a:lumMod val="90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Contains genetic material for the body to produce SARS-CoV-2 surface proteins</a:t>
          </a:r>
        </a:p>
      </dsp:txBody>
      <dsp:txXfrm>
        <a:off x="2524" y="1083723"/>
        <a:ext cx="2461021" cy="3261059"/>
      </dsp:txXfrm>
    </dsp:sp>
    <dsp:sp modelId="{58C8FFE8-8B6E-7E49-A000-252D50670C97}">
      <dsp:nvSpPr>
        <dsp:cNvPr id="0" name=""/>
        <dsp:cNvSpPr/>
      </dsp:nvSpPr>
      <dsp:spPr>
        <a:xfrm>
          <a:off x="2808089" y="151016"/>
          <a:ext cx="2461021" cy="932706"/>
        </a:xfrm>
        <a:prstGeom prst="rect">
          <a:avLst/>
        </a:prstGeom>
        <a:solidFill>
          <a:srgbClr val="CFB87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Protein Subunit</a:t>
          </a:r>
        </a:p>
      </dsp:txBody>
      <dsp:txXfrm>
        <a:off x="2808089" y="151016"/>
        <a:ext cx="2461021" cy="932706"/>
      </dsp:txXfrm>
    </dsp:sp>
    <dsp:sp modelId="{E12DC2B9-CEC5-0248-AE84-E49DABB2C1B2}">
      <dsp:nvSpPr>
        <dsp:cNvPr id="0" name=""/>
        <dsp:cNvSpPr/>
      </dsp:nvSpPr>
      <dsp:spPr>
        <a:xfrm>
          <a:off x="2808089" y="1083723"/>
          <a:ext cx="2461021" cy="3261059"/>
        </a:xfrm>
        <a:prstGeom prst="rect">
          <a:avLst/>
        </a:prstGeom>
        <a:solidFill>
          <a:schemeClr val="bg2">
            <a:lumMod val="90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Contains parts of SARS-CoV-2 surface proteins</a:t>
          </a:r>
        </a:p>
      </dsp:txBody>
      <dsp:txXfrm>
        <a:off x="2808089" y="1083723"/>
        <a:ext cx="2461021" cy="3261059"/>
      </dsp:txXfrm>
    </dsp:sp>
    <dsp:sp modelId="{820D1D85-8386-3846-A9C3-37B83D52EA77}">
      <dsp:nvSpPr>
        <dsp:cNvPr id="0" name=""/>
        <dsp:cNvSpPr/>
      </dsp:nvSpPr>
      <dsp:spPr>
        <a:xfrm>
          <a:off x="5613654" y="151016"/>
          <a:ext cx="2461021" cy="932706"/>
        </a:xfrm>
        <a:prstGeom prst="rect">
          <a:avLst/>
        </a:prstGeom>
        <a:solidFill>
          <a:srgbClr val="CFB87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Vector</a:t>
          </a:r>
        </a:p>
      </dsp:txBody>
      <dsp:txXfrm>
        <a:off x="5613654" y="151016"/>
        <a:ext cx="2461021" cy="932706"/>
      </dsp:txXfrm>
    </dsp:sp>
    <dsp:sp modelId="{F0EDC8D6-1ABE-1C43-BBA4-4BEDEFC060EB}">
      <dsp:nvSpPr>
        <dsp:cNvPr id="0" name=""/>
        <dsp:cNvSpPr/>
      </dsp:nvSpPr>
      <dsp:spPr>
        <a:xfrm>
          <a:off x="5613654" y="1083723"/>
          <a:ext cx="2461021" cy="3261059"/>
        </a:xfrm>
        <a:prstGeom prst="rect">
          <a:avLst/>
        </a:prstGeom>
        <a:solidFill>
          <a:schemeClr val="bg2">
            <a:lumMod val="90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Contains a virus with modified genetic material</a:t>
          </a:r>
        </a:p>
      </dsp:txBody>
      <dsp:txXfrm>
        <a:off x="5613654" y="1083723"/>
        <a:ext cx="2461021" cy="32610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60FB2-3E0E-0043-BC28-AB53E1D7EF19}" type="datetimeFigureOut">
              <a:rPr lang="en-US" smtClean="0"/>
              <a:t>5/14/21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0496F-D2AA-C048-9A24-A039B88BE3A4}" type="slidenum">
              <a:rPr lang="en-US" smtClean="0"/>
              <a:t>‹#›</a:t>
            </a:fld>
            <a:endParaRPr lang="en-US"/>
          </a:p>
        </p:txBody>
      </p:sp>
    </p:spTree>
    <p:extLst>
      <p:ext uri="{BB962C8B-B14F-4D97-AF65-F5344CB8AC3E}">
        <p14:creationId xmlns:p14="http://schemas.microsoft.com/office/powerpoint/2010/main" val="271781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 will be telling you antigen escape mutation mechanisms and how binding is impacted by antigen structure. In particular, I will discuss our efforts to explain why some antibodies are resistant to escape and what features of binding are impacted by escape mutations. </a:t>
            </a:r>
          </a:p>
          <a:p>
            <a:endParaRPr lang="en-US" dirty="0"/>
          </a:p>
        </p:txBody>
      </p:sp>
      <p:sp>
        <p:nvSpPr>
          <p:cNvPr id="4" name="Slide Number Placeholder 3"/>
          <p:cNvSpPr>
            <a:spLocks noGrp="1"/>
          </p:cNvSpPr>
          <p:nvPr>
            <p:ph type="sldNum" sz="quarter" idx="5"/>
          </p:nvPr>
        </p:nvSpPr>
        <p:spPr/>
        <p:txBody>
          <a:bodyPr/>
          <a:lstStyle/>
          <a:p>
            <a:fld id="{04F0496F-D2AA-C048-9A24-A039B88BE3A4}" type="slidenum">
              <a:rPr lang="en-US" smtClean="0"/>
              <a:t>1</a:t>
            </a:fld>
            <a:endParaRPr lang="en-US"/>
          </a:p>
        </p:txBody>
      </p:sp>
    </p:spTree>
    <p:extLst>
      <p:ext uri="{BB962C8B-B14F-4D97-AF65-F5344CB8AC3E}">
        <p14:creationId xmlns:p14="http://schemas.microsoft.com/office/powerpoint/2010/main" val="526536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had our antibody and antigen and made mutations, we set up our simulations. The antibody, either CC12.1 or CC12.3 was placed in a box full of water and ions and aligned to our antigen, RBD. The mutations were then made and the energy of the system was minimized and system was equilibrated by first allowing the pressure to change with </a:t>
            </a:r>
            <a:r>
              <a:rPr lang="en-US" sz="1200" b="0" i="0" kern="1200" dirty="0">
                <a:solidFill>
                  <a:schemeClr val="tx1"/>
                </a:solidFill>
                <a:effectLst/>
                <a:latin typeface="+mn-lt"/>
                <a:ea typeface="+mn-ea"/>
                <a:cs typeface="+mn-cs"/>
              </a:rPr>
              <a:t>constant temperature and constant volume (NVT) and next by allowing the volume to change with constant temperature and pressure (NPT). Finally, the simulation was run for a production step where the volume again was allowed to change with constant temperature and pressure (NPT). </a:t>
            </a:r>
            <a:endParaRPr lang="en-US" dirty="0"/>
          </a:p>
        </p:txBody>
      </p:sp>
      <p:sp>
        <p:nvSpPr>
          <p:cNvPr id="4" name="Slide Number Placeholder 3"/>
          <p:cNvSpPr>
            <a:spLocks noGrp="1"/>
          </p:cNvSpPr>
          <p:nvPr>
            <p:ph type="sldNum" sz="quarter" idx="5"/>
          </p:nvPr>
        </p:nvSpPr>
        <p:spPr/>
        <p:txBody>
          <a:bodyPr/>
          <a:lstStyle/>
          <a:p>
            <a:fld id="{04F0496F-D2AA-C048-9A24-A039B88BE3A4}" type="slidenum">
              <a:rPr lang="en-US" smtClean="0"/>
              <a:t>10</a:t>
            </a:fld>
            <a:endParaRPr lang="en-US"/>
          </a:p>
        </p:txBody>
      </p:sp>
    </p:spTree>
    <p:extLst>
      <p:ext uri="{BB962C8B-B14F-4D97-AF65-F5344CB8AC3E}">
        <p14:creationId xmlns:p14="http://schemas.microsoft.com/office/powerpoint/2010/main" val="36045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December 31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2019 a cluster of pneumonia cases was reported in Wuhan, </a:t>
            </a:r>
            <a:r>
              <a:rPr lang="en-US" sz="1200" b="0" i="0" kern="1200" dirty="0">
                <a:solidFill>
                  <a:schemeClr val="tx1"/>
                </a:solidFill>
                <a:effectLst/>
                <a:latin typeface="+mn-lt"/>
                <a:ea typeface="+mn-ea"/>
                <a:cs typeface="+mn-cs"/>
              </a:rPr>
              <a:t>Hubei Province. These cases were identified as a new coronavirus. The few cases spread and swept the world in a global pandemic over the following months. Currently, 161 million cases and 3.35 million deaths have been recorded. Although it is a respiratory illness, similar to influenza, it spreads more quickly and results in more severe cases in some people. </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4F0496F-D2AA-C048-9A24-A039B88BE3A4}" type="slidenum">
              <a:rPr lang="en-US" smtClean="0"/>
              <a:t>2</a:t>
            </a:fld>
            <a:endParaRPr lang="en-US"/>
          </a:p>
        </p:txBody>
      </p:sp>
    </p:spTree>
    <p:extLst>
      <p:ext uri="{BB962C8B-B14F-4D97-AF65-F5344CB8AC3E}">
        <p14:creationId xmlns:p14="http://schemas.microsoft.com/office/powerpoint/2010/main" val="201401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virus, several companies have developed vaccines to utilize the body’s natural features to defend against the virus. There are three main types used with COVID: mRNA vaccines that contain the genetic material for the surface proteins, protein subunit vaccines that contain the surface proteins or vector vaccines that contain a modified version of the genetic material within the virus. Each of these vaccines presents the body with a foreign object (antigen) which the body then learns to recognize and produces antibodies to defend against. </a:t>
            </a:r>
          </a:p>
        </p:txBody>
      </p:sp>
      <p:sp>
        <p:nvSpPr>
          <p:cNvPr id="4" name="Slide Number Placeholder 3"/>
          <p:cNvSpPr>
            <a:spLocks noGrp="1"/>
          </p:cNvSpPr>
          <p:nvPr>
            <p:ph type="sldNum" sz="quarter" idx="5"/>
          </p:nvPr>
        </p:nvSpPr>
        <p:spPr/>
        <p:txBody>
          <a:bodyPr/>
          <a:lstStyle/>
          <a:p>
            <a:fld id="{04F0496F-D2AA-C048-9A24-A039B88BE3A4}" type="slidenum">
              <a:rPr lang="en-US" smtClean="0"/>
              <a:t>3</a:t>
            </a:fld>
            <a:endParaRPr lang="en-US"/>
          </a:p>
        </p:txBody>
      </p:sp>
    </p:spTree>
    <p:extLst>
      <p:ext uri="{BB962C8B-B14F-4D97-AF65-F5344CB8AC3E}">
        <p14:creationId xmlns:p14="http://schemas.microsoft.com/office/powerpoint/2010/main" val="417142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body produced its own antibodies, it keeps the cells that made these antibodies, memory B cells, in case your body has a future encounter with the virus. With these memory cells, your body will theoretically be to defend itself.</a:t>
            </a:r>
          </a:p>
        </p:txBody>
      </p:sp>
      <p:sp>
        <p:nvSpPr>
          <p:cNvPr id="4" name="Slide Number Placeholder 3"/>
          <p:cNvSpPr>
            <a:spLocks noGrp="1"/>
          </p:cNvSpPr>
          <p:nvPr>
            <p:ph type="sldNum" sz="quarter" idx="5"/>
          </p:nvPr>
        </p:nvSpPr>
        <p:spPr/>
        <p:txBody>
          <a:bodyPr/>
          <a:lstStyle/>
          <a:p>
            <a:fld id="{04F0496F-D2AA-C048-9A24-A039B88BE3A4}" type="slidenum">
              <a:rPr lang="en-US" smtClean="0"/>
              <a:t>4</a:t>
            </a:fld>
            <a:endParaRPr lang="en-US"/>
          </a:p>
        </p:txBody>
      </p:sp>
    </p:spTree>
    <p:extLst>
      <p:ext uri="{BB962C8B-B14F-4D97-AF65-F5344CB8AC3E}">
        <p14:creationId xmlns:p14="http://schemas.microsoft.com/office/powerpoint/2010/main" val="201661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there are currently a number of vaccines for the strain of corona virus spreading throughout the world, several mutations have concerned scientists regarding the ability for antibodies to bind them. These mutations increase the binding free energy of the antibody to the RBD but decrease the binding free energy of the antibody to ACE2. The mechanisms that shift these binding free energies are unclear.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Include mapping of epitopes on the RBD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0, 1, 2, 3, up association rate (affinity maturation) </a:t>
            </a:r>
            <a:r>
              <a:rPr lang="en-US" sz="1200" b="0" i="0" kern="1200" dirty="0" err="1">
                <a:solidFill>
                  <a:schemeClr val="tx1"/>
                </a:solidFill>
                <a:effectLst/>
                <a:latin typeface="+mn-lt"/>
                <a:ea typeface="+mn-ea"/>
                <a:cs typeface="+mn-cs"/>
              </a:rPr>
              <a:t>glycoclination</a:t>
            </a:r>
            <a:r>
              <a:rPr lang="en-US" sz="1200" b="0" i="0" kern="120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04F0496F-D2AA-C048-9A24-A039B88BE3A4}" type="slidenum">
              <a:rPr lang="en-US" smtClean="0"/>
              <a:t>5</a:t>
            </a:fld>
            <a:endParaRPr lang="en-US"/>
          </a:p>
        </p:txBody>
      </p:sp>
    </p:spTree>
    <p:extLst>
      <p:ext uri="{BB962C8B-B14F-4D97-AF65-F5344CB8AC3E}">
        <p14:creationId xmlns:p14="http://schemas.microsoft.com/office/powerpoint/2010/main" val="49753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these mechanisms of escape, we set up a series of simulations that will simulate the interaction between the antibody and the surface proteins. I will explain what surface protein (antigen) we looked at, which antibodies we looked at and what escape mutations were made. </a:t>
            </a:r>
          </a:p>
        </p:txBody>
      </p:sp>
      <p:sp>
        <p:nvSpPr>
          <p:cNvPr id="4" name="Slide Number Placeholder 3"/>
          <p:cNvSpPr>
            <a:spLocks noGrp="1"/>
          </p:cNvSpPr>
          <p:nvPr>
            <p:ph type="sldNum" sz="quarter" idx="5"/>
          </p:nvPr>
        </p:nvSpPr>
        <p:spPr/>
        <p:txBody>
          <a:bodyPr/>
          <a:lstStyle/>
          <a:p>
            <a:fld id="{04F0496F-D2AA-C048-9A24-A039B88BE3A4}" type="slidenum">
              <a:rPr lang="en-US" smtClean="0"/>
              <a:t>6</a:t>
            </a:fld>
            <a:endParaRPr lang="en-US"/>
          </a:p>
        </p:txBody>
      </p:sp>
    </p:spTree>
    <p:extLst>
      <p:ext uri="{BB962C8B-B14F-4D97-AF65-F5344CB8AC3E}">
        <p14:creationId xmlns:p14="http://schemas.microsoft.com/office/powerpoint/2010/main" val="96796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used RBD (receptor binding domain) as our antigen. This a region on the surface protein on the SARS-CoV-2 virus where a number of antibodies bind. </a:t>
            </a:r>
          </a:p>
        </p:txBody>
      </p:sp>
      <p:sp>
        <p:nvSpPr>
          <p:cNvPr id="4" name="Slide Number Placeholder 3"/>
          <p:cNvSpPr>
            <a:spLocks noGrp="1"/>
          </p:cNvSpPr>
          <p:nvPr>
            <p:ph type="sldNum" sz="quarter" idx="5"/>
          </p:nvPr>
        </p:nvSpPr>
        <p:spPr/>
        <p:txBody>
          <a:bodyPr/>
          <a:lstStyle/>
          <a:p>
            <a:fld id="{04F0496F-D2AA-C048-9A24-A039B88BE3A4}" type="slidenum">
              <a:rPr lang="en-US" smtClean="0"/>
              <a:t>7</a:t>
            </a:fld>
            <a:endParaRPr lang="en-US"/>
          </a:p>
        </p:txBody>
      </p:sp>
    </p:spTree>
    <p:extLst>
      <p:ext uri="{BB962C8B-B14F-4D97-AF65-F5344CB8AC3E}">
        <p14:creationId xmlns:p14="http://schemas.microsoft.com/office/powerpoint/2010/main" val="332697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selected antibodies to analyze. These antibodies used to identify SARS-CoV-2 were identified by Thomas Rogers and a number of other scientists within Dennis Burton’s lab. We decided to look at CC12.1 and CC12.3 which bind to RBD-A with a low IC50 indicating strong binding. Finally, these antibodies were selected because RBD, our antigen, could mutate away from these antibodies. </a:t>
            </a:r>
          </a:p>
        </p:txBody>
      </p:sp>
      <p:sp>
        <p:nvSpPr>
          <p:cNvPr id="4" name="Slide Number Placeholder 3"/>
          <p:cNvSpPr>
            <a:spLocks noGrp="1"/>
          </p:cNvSpPr>
          <p:nvPr>
            <p:ph type="sldNum" sz="quarter" idx="5"/>
          </p:nvPr>
        </p:nvSpPr>
        <p:spPr/>
        <p:txBody>
          <a:bodyPr/>
          <a:lstStyle/>
          <a:p>
            <a:fld id="{04F0496F-D2AA-C048-9A24-A039B88BE3A4}" type="slidenum">
              <a:rPr lang="en-US" smtClean="0"/>
              <a:t>8</a:t>
            </a:fld>
            <a:endParaRPr lang="en-US"/>
          </a:p>
        </p:txBody>
      </p:sp>
    </p:spTree>
    <p:extLst>
      <p:ext uri="{BB962C8B-B14F-4D97-AF65-F5344CB8AC3E}">
        <p14:creationId xmlns:p14="http://schemas.microsoft.com/office/powerpoint/2010/main" val="239158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made a number of mutations. These mutations correspond to areas where we saw escape in complementary wet lab experiments. </a:t>
            </a:r>
          </a:p>
          <a:p>
            <a:endParaRPr lang="en-US" dirty="0"/>
          </a:p>
        </p:txBody>
      </p:sp>
      <p:sp>
        <p:nvSpPr>
          <p:cNvPr id="4" name="Slide Number Placeholder 3"/>
          <p:cNvSpPr>
            <a:spLocks noGrp="1"/>
          </p:cNvSpPr>
          <p:nvPr>
            <p:ph type="sldNum" sz="quarter" idx="5"/>
          </p:nvPr>
        </p:nvSpPr>
        <p:spPr/>
        <p:txBody>
          <a:bodyPr/>
          <a:lstStyle/>
          <a:p>
            <a:fld id="{04F0496F-D2AA-C048-9A24-A039B88BE3A4}" type="slidenum">
              <a:rPr lang="en-US" smtClean="0"/>
              <a:t>9</a:t>
            </a:fld>
            <a:endParaRPr lang="en-US"/>
          </a:p>
        </p:txBody>
      </p:sp>
    </p:spTree>
    <p:extLst>
      <p:ext uri="{BB962C8B-B14F-4D97-AF65-F5344CB8AC3E}">
        <p14:creationId xmlns:p14="http://schemas.microsoft.com/office/powerpoint/2010/main" val="194146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1EF0FF3D-7838-E746-BA2A-1C042DD90B1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79502" y="6290140"/>
            <a:ext cx="2743200" cy="4148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B4EC-2132-F24F-B9D5-60699745B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5299364" cy="6858000"/>
          </a:xfrm>
          <a:prstGeom prst="rect">
            <a:avLst/>
          </a:prstGeom>
        </p:spPr>
      </p:pic>
      <p:sp>
        <p:nvSpPr>
          <p:cNvPr id="5" name="Rectangle 4">
            <a:extLst>
              <a:ext uri="{FF2B5EF4-FFF2-40B4-BE49-F238E27FC236}">
                <a16:creationId xmlns:a16="http://schemas.microsoft.com/office/drawing/2014/main" id="{0F6037D9-D24E-DA4A-9B60-7C058EA60174}"/>
              </a:ext>
            </a:extLst>
          </p:cNvPr>
          <p:cNvSpPr/>
          <p:nvPr/>
        </p:nvSpPr>
        <p:spPr>
          <a:xfrm>
            <a:off x="4724400" y="0"/>
            <a:ext cx="4419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861977-96AB-8742-BCF0-B546C6C7A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427" y="5410200"/>
            <a:ext cx="2057400" cy="1056132"/>
          </a:xfrm>
          <a:prstGeom prst="rect">
            <a:avLst/>
          </a:prstGeom>
        </p:spPr>
      </p:pic>
      <p:sp>
        <p:nvSpPr>
          <p:cNvPr id="2" name="TextBox 1">
            <a:extLst>
              <a:ext uri="{FF2B5EF4-FFF2-40B4-BE49-F238E27FC236}">
                <a16:creationId xmlns:a16="http://schemas.microsoft.com/office/drawing/2014/main" id="{A1306BB6-93D9-E54E-AC67-EAB3818CA159}"/>
              </a:ext>
            </a:extLst>
          </p:cNvPr>
          <p:cNvSpPr txBox="1"/>
          <p:nvPr/>
        </p:nvSpPr>
        <p:spPr>
          <a:xfrm>
            <a:off x="4724400" y="1227772"/>
            <a:ext cx="4419600" cy="3416320"/>
          </a:xfrm>
          <a:prstGeom prst="rect">
            <a:avLst/>
          </a:prstGeom>
          <a:noFill/>
        </p:spPr>
        <p:txBody>
          <a:bodyPr wrap="square" rtlCol="0">
            <a:spAutoFit/>
          </a:bodyPr>
          <a:lstStyle/>
          <a:p>
            <a:pPr algn="ctr"/>
            <a:r>
              <a:rPr lang="en-US" sz="4000" b="1" dirty="0">
                <a:solidFill>
                  <a:schemeClr val="bg1"/>
                </a:solidFill>
              </a:rPr>
              <a:t>Escape Mutation Mechanisms: </a:t>
            </a:r>
            <a:r>
              <a:rPr lang="en-US" sz="3200" b="1" i="1" dirty="0">
                <a:solidFill>
                  <a:schemeClr val="bg1"/>
                </a:solidFill>
              </a:rPr>
              <a:t>Impact and Implications</a:t>
            </a:r>
          </a:p>
          <a:p>
            <a:pPr algn="ctr"/>
            <a:endParaRPr lang="en-US" dirty="0">
              <a:solidFill>
                <a:schemeClr val="bg1"/>
              </a:solidFill>
            </a:endParaRPr>
          </a:p>
          <a:p>
            <a:pPr algn="ctr"/>
            <a:r>
              <a:rPr lang="en-US" dirty="0">
                <a:solidFill>
                  <a:schemeClr val="bg1"/>
                </a:solidFill>
              </a:rPr>
              <a:t>Emily Rhodes</a:t>
            </a:r>
          </a:p>
          <a:p>
            <a:pPr algn="ctr"/>
            <a:r>
              <a:rPr lang="en-US" dirty="0">
                <a:solidFill>
                  <a:schemeClr val="bg1"/>
                </a:solidFill>
              </a:rPr>
              <a:t>May 14</a:t>
            </a:r>
            <a:r>
              <a:rPr lang="en-US" baseline="30000" dirty="0">
                <a:solidFill>
                  <a:schemeClr val="bg1"/>
                </a:solidFill>
              </a:rPr>
              <a:t>th</a:t>
            </a:r>
            <a:r>
              <a:rPr lang="en-US" dirty="0">
                <a:solidFill>
                  <a:schemeClr val="bg1"/>
                </a:solidFill>
              </a:rPr>
              <a:t>, 2021</a:t>
            </a:r>
          </a:p>
          <a:p>
            <a:pPr algn="ctr"/>
            <a:r>
              <a:rPr lang="en-US" dirty="0">
                <a:solidFill>
                  <a:schemeClr val="bg1"/>
                </a:solidFill>
              </a:rPr>
              <a:t>Group Meeting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2242D-49FC-FF4A-B879-07EB46A39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838200"/>
            <a:ext cx="4927600" cy="4927600"/>
          </a:xfrm>
          <a:prstGeom prst="rect">
            <a:avLst/>
          </a:prstGeom>
        </p:spPr>
      </p:pic>
      <p:sp>
        <p:nvSpPr>
          <p:cNvPr id="4" name="TextBox 3">
            <a:extLst>
              <a:ext uri="{FF2B5EF4-FFF2-40B4-BE49-F238E27FC236}">
                <a16:creationId xmlns:a16="http://schemas.microsoft.com/office/drawing/2014/main" id="{912C61E8-813A-844A-94F0-316CBD7C85DE}"/>
              </a:ext>
            </a:extLst>
          </p:cNvPr>
          <p:cNvSpPr txBox="1"/>
          <p:nvPr/>
        </p:nvSpPr>
        <p:spPr>
          <a:xfrm>
            <a:off x="533400" y="218084"/>
            <a:ext cx="3505200" cy="923330"/>
          </a:xfrm>
          <a:prstGeom prst="rect">
            <a:avLst/>
          </a:prstGeom>
          <a:noFill/>
        </p:spPr>
        <p:txBody>
          <a:bodyPr wrap="square" rtlCol="0">
            <a:spAutoFit/>
          </a:bodyPr>
          <a:lstStyle/>
          <a:p>
            <a:r>
              <a:rPr lang="en-US" sz="5400" dirty="0"/>
              <a:t>Simulation</a:t>
            </a:r>
          </a:p>
        </p:txBody>
      </p:sp>
      <p:sp>
        <p:nvSpPr>
          <p:cNvPr id="5" name="TextBox 4">
            <a:extLst>
              <a:ext uri="{FF2B5EF4-FFF2-40B4-BE49-F238E27FC236}">
                <a16:creationId xmlns:a16="http://schemas.microsoft.com/office/drawing/2014/main" id="{B287FAEC-97E3-A74F-B8AB-F022F9F6446C}"/>
              </a:ext>
            </a:extLst>
          </p:cNvPr>
          <p:cNvSpPr txBox="1"/>
          <p:nvPr/>
        </p:nvSpPr>
        <p:spPr>
          <a:xfrm>
            <a:off x="609600" y="1600200"/>
            <a:ext cx="3276600" cy="2585323"/>
          </a:xfrm>
          <a:prstGeom prst="rect">
            <a:avLst/>
          </a:prstGeom>
          <a:noFill/>
        </p:spPr>
        <p:txBody>
          <a:bodyPr wrap="square" rtlCol="0">
            <a:spAutoFit/>
          </a:bodyPr>
          <a:lstStyle/>
          <a:p>
            <a:r>
              <a:rPr lang="en-US" u="sng" dirty="0"/>
              <a:t>In the Box</a:t>
            </a:r>
          </a:p>
          <a:p>
            <a:endParaRPr lang="en-US" dirty="0"/>
          </a:p>
          <a:p>
            <a:r>
              <a:rPr lang="en-US" dirty="0"/>
              <a:t>Antibody (CC12.1, CC12.3)</a:t>
            </a:r>
          </a:p>
          <a:p>
            <a:endParaRPr lang="en-US" dirty="0"/>
          </a:p>
          <a:p>
            <a:r>
              <a:rPr lang="en-US" dirty="0"/>
              <a:t>Antigen (RBDD)</a:t>
            </a:r>
          </a:p>
          <a:p>
            <a:endParaRPr lang="en-US" dirty="0"/>
          </a:p>
          <a:p>
            <a:r>
              <a:rPr lang="en-US" dirty="0"/>
              <a:t>Water</a:t>
            </a:r>
          </a:p>
          <a:p>
            <a:endParaRPr lang="en-US" dirty="0"/>
          </a:p>
          <a:p>
            <a:r>
              <a:rPr lang="en-US" dirty="0"/>
              <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7489-F5F4-6E43-ACAE-23016913CDCA}"/>
              </a:ext>
            </a:extLst>
          </p:cNvPr>
          <p:cNvSpPr txBox="1"/>
          <p:nvPr/>
        </p:nvSpPr>
        <p:spPr>
          <a:xfrm>
            <a:off x="1905000" y="2286000"/>
            <a:ext cx="5029200" cy="1200329"/>
          </a:xfrm>
          <a:prstGeom prst="rect">
            <a:avLst/>
          </a:prstGeom>
          <a:noFill/>
        </p:spPr>
        <p:txBody>
          <a:bodyPr wrap="square" rtlCol="0">
            <a:spAutoFit/>
          </a:bodyPr>
          <a:lstStyle/>
          <a:p>
            <a:pPr algn="ctr"/>
            <a:r>
              <a:rPr lang="en-US" sz="2400" dirty="0"/>
              <a:t>End of Motivation</a:t>
            </a:r>
          </a:p>
          <a:p>
            <a:pPr algn="ctr"/>
            <a:endParaRPr lang="en-US" sz="2400" dirty="0"/>
          </a:p>
          <a:p>
            <a:pPr algn="ctr"/>
            <a:r>
              <a:rPr lang="en-US" sz="2400" dirty="0"/>
              <a:t>Next: Results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A7299D-16CF-CD45-8890-055ED3682F29}"/>
              </a:ext>
            </a:extLst>
          </p:cNvPr>
          <p:cNvSpPr txBox="1"/>
          <p:nvPr/>
        </p:nvSpPr>
        <p:spPr>
          <a:xfrm>
            <a:off x="3695700" y="6324600"/>
            <a:ext cx="5105400" cy="276999"/>
          </a:xfrm>
          <a:prstGeom prst="rect">
            <a:avLst/>
          </a:prstGeom>
          <a:noFill/>
        </p:spPr>
        <p:txBody>
          <a:bodyPr wrap="square" rtlCol="0">
            <a:spAutoFit/>
          </a:bodyPr>
          <a:lstStyle/>
          <a:p>
            <a:r>
              <a:rPr lang="en-US" sz="600" dirty="0"/>
              <a:t>Wang, W. B.. E484K mutation in SARS-CoV-2 RBD enhances binding affinity with hACE2 but reduces interactions with neutralizing antibodies and nanobodies: Binding free energy calculation studies. (2021). doi:10.1101/2021.02.17.431566</a:t>
            </a:r>
          </a:p>
        </p:txBody>
      </p:sp>
      <p:sp>
        <p:nvSpPr>
          <p:cNvPr id="5" name="TextBox 4">
            <a:extLst>
              <a:ext uri="{FF2B5EF4-FFF2-40B4-BE49-F238E27FC236}">
                <a16:creationId xmlns:a16="http://schemas.microsoft.com/office/drawing/2014/main" id="{60139B04-F8B3-9C4A-BD86-3BE2CAC22C54}"/>
              </a:ext>
            </a:extLst>
          </p:cNvPr>
          <p:cNvSpPr txBox="1"/>
          <p:nvPr/>
        </p:nvSpPr>
        <p:spPr>
          <a:xfrm>
            <a:off x="533400" y="218084"/>
            <a:ext cx="8077200" cy="923330"/>
          </a:xfrm>
          <a:prstGeom prst="rect">
            <a:avLst/>
          </a:prstGeom>
          <a:noFill/>
        </p:spPr>
        <p:txBody>
          <a:bodyPr wrap="square" rtlCol="0">
            <a:spAutoFit/>
          </a:bodyPr>
          <a:lstStyle/>
          <a:p>
            <a:r>
              <a:rPr lang="en-US" sz="5400" dirty="0"/>
              <a:t>SARS-CoV-2</a:t>
            </a:r>
          </a:p>
        </p:txBody>
      </p:sp>
      <p:pic>
        <p:nvPicPr>
          <p:cNvPr id="7" name="Picture 6" descr="Chart, line chart&#10;&#10;Description automatically generated">
            <a:extLst>
              <a:ext uri="{FF2B5EF4-FFF2-40B4-BE49-F238E27FC236}">
                <a16:creationId xmlns:a16="http://schemas.microsoft.com/office/drawing/2014/main" id="{75EFD4A2-09B3-8D4E-B617-2331C756C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743200"/>
            <a:ext cx="8039100" cy="3213100"/>
          </a:xfrm>
          <a:prstGeom prst="rect">
            <a:avLst/>
          </a:prstGeom>
        </p:spPr>
      </p:pic>
      <p:sp>
        <p:nvSpPr>
          <p:cNvPr id="8" name="Oval 7">
            <a:extLst>
              <a:ext uri="{FF2B5EF4-FFF2-40B4-BE49-F238E27FC236}">
                <a16:creationId xmlns:a16="http://schemas.microsoft.com/office/drawing/2014/main" id="{DB8C28D6-DB92-5D4C-B9E4-C3AA85B0BC4B}"/>
              </a:ext>
            </a:extLst>
          </p:cNvPr>
          <p:cNvSpPr/>
          <p:nvPr/>
        </p:nvSpPr>
        <p:spPr>
          <a:xfrm>
            <a:off x="2057398" y="1438275"/>
            <a:ext cx="1371600" cy="1295400"/>
          </a:xfrm>
          <a:prstGeom prst="ellipse">
            <a:avLst/>
          </a:prstGeom>
          <a:solidFill>
            <a:srgbClr val="CFB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161 M</a:t>
            </a:r>
          </a:p>
          <a:p>
            <a:pPr algn="ctr"/>
            <a:r>
              <a:rPr lang="en-US" dirty="0"/>
              <a:t>Cases</a:t>
            </a:r>
          </a:p>
        </p:txBody>
      </p:sp>
      <p:sp>
        <p:nvSpPr>
          <p:cNvPr id="9" name="Oval 8">
            <a:extLst>
              <a:ext uri="{FF2B5EF4-FFF2-40B4-BE49-F238E27FC236}">
                <a16:creationId xmlns:a16="http://schemas.microsoft.com/office/drawing/2014/main" id="{9884B450-A6FA-1346-B8F5-F10BE0FACA0B}"/>
              </a:ext>
            </a:extLst>
          </p:cNvPr>
          <p:cNvSpPr/>
          <p:nvPr/>
        </p:nvSpPr>
        <p:spPr>
          <a:xfrm>
            <a:off x="5715002" y="1447800"/>
            <a:ext cx="1371600" cy="1295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3.35 M</a:t>
            </a:r>
          </a:p>
          <a:p>
            <a:pPr algn="ctr"/>
            <a:r>
              <a:rPr lang="en-US" dirty="0"/>
              <a:t>Deaths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903A3-5063-A34C-AE04-F2428C555A31}"/>
              </a:ext>
            </a:extLst>
          </p:cNvPr>
          <p:cNvSpPr txBox="1"/>
          <p:nvPr/>
        </p:nvSpPr>
        <p:spPr>
          <a:xfrm>
            <a:off x="533400" y="218084"/>
            <a:ext cx="8077200" cy="923330"/>
          </a:xfrm>
          <a:prstGeom prst="rect">
            <a:avLst/>
          </a:prstGeom>
          <a:noFill/>
        </p:spPr>
        <p:txBody>
          <a:bodyPr wrap="square" rtlCol="0">
            <a:spAutoFit/>
          </a:bodyPr>
          <a:lstStyle/>
          <a:p>
            <a:r>
              <a:rPr lang="en-US" sz="5400" dirty="0"/>
              <a:t>Vaccine</a:t>
            </a:r>
          </a:p>
        </p:txBody>
      </p:sp>
      <p:graphicFrame>
        <p:nvGraphicFramePr>
          <p:cNvPr id="3" name="Diagram 2">
            <a:extLst>
              <a:ext uri="{FF2B5EF4-FFF2-40B4-BE49-F238E27FC236}">
                <a16:creationId xmlns:a16="http://schemas.microsoft.com/office/drawing/2014/main" id="{B565F9EC-1C9E-2540-9E42-09D1F6D9209F}"/>
              </a:ext>
            </a:extLst>
          </p:cNvPr>
          <p:cNvGraphicFramePr/>
          <p:nvPr>
            <p:extLst>
              <p:ext uri="{D42A27DB-BD31-4B8C-83A1-F6EECF244321}">
                <p14:modId xmlns:p14="http://schemas.microsoft.com/office/powerpoint/2010/main" val="786348565"/>
              </p:ext>
            </p:extLst>
          </p:nvPr>
        </p:nvGraphicFramePr>
        <p:xfrm>
          <a:off x="533400" y="13716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9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mory B cell - Wikipedia">
            <a:extLst>
              <a:ext uri="{FF2B5EF4-FFF2-40B4-BE49-F238E27FC236}">
                <a16:creationId xmlns:a16="http://schemas.microsoft.com/office/drawing/2014/main" id="{A5647D52-0645-D548-9F7F-CA5F5BDB3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762000"/>
            <a:ext cx="4538133"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E617E0-D2B1-5E4E-9266-3AFBA18C7B70}"/>
              </a:ext>
            </a:extLst>
          </p:cNvPr>
          <p:cNvSpPr txBox="1"/>
          <p:nvPr/>
        </p:nvSpPr>
        <p:spPr>
          <a:xfrm>
            <a:off x="533400" y="218084"/>
            <a:ext cx="3352800" cy="1754326"/>
          </a:xfrm>
          <a:prstGeom prst="rect">
            <a:avLst/>
          </a:prstGeom>
          <a:noFill/>
        </p:spPr>
        <p:txBody>
          <a:bodyPr wrap="square" rtlCol="0">
            <a:spAutoFit/>
          </a:bodyPr>
          <a:lstStyle/>
          <a:p>
            <a:r>
              <a:rPr lang="en-US" sz="5400" dirty="0"/>
              <a:t>Memory B Cell</a:t>
            </a:r>
          </a:p>
        </p:txBody>
      </p:sp>
    </p:spTree>
    <p:extLst>
      <p:ext uri="{BB962C8B-B14F-4D97-AF65-F5344CB8AC3E}">
        <p14:creationId xmlns:p14="http://schemas.microsoft.com/office/powerpoint/2010/main" val="268923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12A6E130-C687-3C4C-A57B-14EC3F99AF29}"/>
              </a:ext>
            </a:extLst>
          </p:cNvPr>
          <p:cNvPicPr>
            <a:picLocks noChangeAspect="1"/>
          </p:cNvPicPr>
          <p:nvPr/>
        </p:nvPicPr>
        <p:blipFill rotWithShape="1">
          <a:blip r:embed="rId3">
            <a:extLst>
              <a:ext uri="{28A0092B-C50C-407E-A947-70E740481C1C}">
                <a14:useLocalDpi xmlns:a14="http://schemas.microsoft.com/office/drawing/2010/main" val="0"/>
              </a:ext>
            </a:extLst>
          </a:blip>
          <a:srcRect l="2212" t="6364" b="2728"/>
          <a:stretch/>
        </p:blipFill>
        <p:spPr>
          <a:xfrm>
            <a:off x="1504950" y="1524000"/>
            <a:ext cx="6134100" cy="4163416"/>
          </a:xfrm>
          <a:prstGeom prst="rect">
            <a:avLst/>
          </a:prstGeom>
        </p:spPr>
      </p:pic>
      <p:sp>
        <p:nvSpPr>
          <p:cNvPr id="3" name="TextBox 2">
            <a:extLst>
              <a:ext uri="{FF2B5EF4-FFF2-40B4-BE49-F238E27FC236}">
                <a16:creationId xmlns:a16="http://schemas.microsoft.com/office/drawing/2014/main" id="{A697C5C8-CE98-374C-912B-4F9A4B54F828}"/>
              </a:ext>
            </a:extLst>
          </p:cNvPr>
          <p:cNvSpPr txBox="1"/>
          <p:nvPr/>
        </p:nvSpPr>
        <p:spPr>
          <a:xfrm>
            <a:off x="533400" y="218084"/>
            <a:ext cx="6629400" cy="923330"/>
          </a:xfrm>
          <a:prstGeom prst="rect">
            <a:avLst/>
          </a:prstGeom>
          <a:noFill/>
        </p:spPr>
        <p:txBody>
          <a:bodyPr wrap="square" rtlCol="0">
            <a:spAutoFit/>
          </a:bodyPr>
          <a:lstStyle/>
          <a:p>
            <a:r>
              <a:rPr lang="en-US" sz="5400" dirty="0"/>
              <a:t>Escape Mutations</a:t>
            </a:r>
          </a:p>
        </p:txBody>
      </p:sp>
      <p:sp>
        <p:nvSpPr>
          <p:cNvPr id="4" name="TextBox 3">
            <a:extLst>
              <a:ext uri="{FF2B5EF4-FFF2-40B4-BE49-F238E27FC236}">
                <a16:creationId xmlns:a16="http://schemas.microsoft.com/office/drawing/2014/main" id="{903401C8-76E3-D74C-96F9-C0D99EBDBD29}"/>
              </a:ext>
            </a:extLst>
          </p:cNvPr>
          <p:cNvSpPr txBox="1"/>
          <p:nvPr/>
        </p:nvSpPr>
        <p:spPr>
          <a:xfrm>
            <a:off x="3695700" y="6324600"/>
            <a:ext cx="5105400" cy="276999"/>
          </a:xfrm>
          <a:prstGeom prst="rect">
            <a:avLst/>
          </a:prstGeom>
          <a:noFill/>
        </p:spPr>
        <p:txBody>
          <a:bodyPr wrap="square" rtlCol="0">
            <a:spAutoFit/>
          </a:bodyPr>
          <a:lstStyle/>
          <a:p>
            <a:r>
              <a:rPr lang="en-US" sz="600" dirty="0"/>
              <a:t>Wang, W. B.. E484K mutation in SARS-CoV-2 RBD enhances binding affinity with hACE2 but reduces interactions with neutralizing antibodies and nanobodies: Binding free energy calculation studies. (2021). doi:10.1101/2021.02.17.431566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7FE75-01FD-BA4A-9CA9-695274915405}"/>
              </a:ext>
            </a:extLst>
          </p:cNvPr>
          <p:cNvSpPr txBox="1"/>
          <p:nvPr/>
        </p:nvSpPr>
        <p:spPr>
          <a:xfrm>
            <a:off x="1981200" y="2133600"/>
            <a:ext cx="5181600" cy="1754326"/>
          </a:xfrm>
          <a:prstGeom prst="rect">
            <a:avLst/>
          </a:prstGeom>
          <a:noFill/>
        </p:spPr>
        <p:txBody>
          <a:bodyPr wrap="square" rtlCol="0">
            <a:spAutoFit/>
          </a:bodyPr>
          <a:lstStyle/>
          <a:p>
            <a:pPr algn="ctr"/>
            <a:r>
              <a:rPr lang="en-US" sz="5400" dirty="0"/>
              <a:t>Set Up Simulations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receptor binding domain of the SARS-CoV-2">
            <a:extLst>
              <a:ext uri="{FF2B5EF4-FFF2-40B4-BE49-F238E27FC236}">
                <a16:creationId xmlns:a16="http://schemas.microsoft.com/office/drawing/2014/main" id="{BBE16411-06E7-7942-BEF8-F27DDEEB5A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1" b="989"/>
          <a:stretch/>
        </p:blipFill>
        <p:spPr bwMode="auto">
          <a:xfrm>
            <a:off x="0" y="1752600"/>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E210E4-6BC6-9246-9AD1-E46F6B480627}"/>
              </a:ext>
            </a:extLst>
          </p:cNvPr>
          <p:cNvSpPr txBox="1"/>
          <p:nvPr/>
        </p:nvSpPr>
        <p:spPr>
          <a:xfrm>
            <a:off x="533400" y="218084"/>
            <a:ext cx="6629400" cy="923330"/>
          </a:xfrm>
          <a:prstGeom prst="rect">
            <a:avLst/>
          </a:prstGeom>
          <a:noFill/>
        </p:spPr>
        <p:txBody>
          <a:bodyPr wrap="square" rtlCol="0">
            <a:spAutoFit/>
          </a:bodyPr>
          <a:lstStyle/>
          <a:p>
            <a:r>
              <a:rPr lang="en-US" sz="5400" dirty="0"/>
              <a:t>Antigen: RBD</a:t>
            </a:r>
          </a:p>
        </p:txBody>
      </p:sp>
    </p:spTree>
    <p:extLst>
      <p:ext uri="{BB962C8B-B14F-4D97-AF65-F5344CB8AC3E}">
        <p14:creationId xmlns:p14="http://schemas.microsoft.com/office/powerpoint/2010/main" val="387816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F75CFC-CD7B-464F-B14F-A47A3FE9F8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707" b="68889"/>
          <a:stretch/>
        </p:blipFill>
        <p:spPr bwMode="auto">
          <a:xfrm>
            <a:off x="431800" y="2743200"/>
            <a:ext cx="4140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7A2AB79-63DB-DB46-9260-B333B6357063}"/>
              </a:ext>
            </a:extLst>
          </p:cNvPr>
          <p:cNvSpPr txBox="1"/>
          <p:nvPr/>
        </p:nvSpPr>
        <p:spPr>
          <a:xfrm>
            <a:off x="533400" y="218084"/>
            <a:ext cx="8382000" cy="923330"/>
          </a:xfrm>
          <a:prstGeom prst="rect">
            <a:avLst/>
          </a:prstGeom>
          <a:noFill/>
        </p:spPr>
        <p:txBody>
          <a:bodyPr wrap="square" rtlCol="0">
            <a:spAutoFit/>
          </a:bodyPr>
          <a:lstStyle/>
          <a:p>
            <a:r>
              <a:rPr lang="en-US" sz="5400" dirty="0"/>
              <a:t>Antibody: CC12.1, CC12.3</a:t>
            </a:r>
          </a:p>
        </p:txBody>
      </p:sp>
      <p:sp>
        <p:nvSpPr>
          <p:cNvPr id="11" name="Rectangle 10">
            <a:extLst>
              <a:ext uri="{FF2B5EF4-FFF2-40B4-BE49-F238E27FC236}">
                <a16:creationId xmlns:a16="http://schemas.microsoft.com/office/drawing/2014/main" id="{4B553EC1-BAD4-2841-BDE4-C800EDB04F99}"/>
              </a:ext>
            </a:extLst>
          </p:cNvPr>
          <p:cNvSpPr/>
          <p:nvPr/>
        </p:nvSpPr>
        <p:spPr>
          <a:xfrm>
            <a:off x="228600" y="2714625"/>
            <a:ext cx="4572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ED58BD1-2079-964F-995D-323C95E326F7}"/>
              </a:ext>
            </a:extLst>
          </p:cNvPr>
          <p:cNvGrpSpPr/>
          <p:nvPr/>
        </p:nvGrpSpPr>
        <p:grpSpPr>
          <a:xfrm>
            <a:off x="4826000" y="1995487"/>
            <a:ext cx="3886200" cy="3476625"/>
            <a:chOff x="5257800" y="2700337"/>
            <a:chExt cx="2614613" cy="2376488"/>
          </a:xfrm>
        </p:grpSpPr>
        <p:pic>
          <p:nvPicPr>
            <p:cNvPr id="9" name="Picture 2">
              <a:extLst>
                <a:ext uri="{FF2B5EF4-FFF2-40B4-BE49-F238E27FC236}">
                  <a16:creationId xmlns:a16="http://schemas.microsoft.com/office/drawing/2014/main" id="{EFCC89E8-16FF-B946-A0D1-EB01537541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93" b="65555"/>
            <a:stretch/>
          </p:blipFill>
          <p:spPr bwMode="auto">
            <a:xfrm>
              <a:off x="5257800" y="2714625"/>
              <a:ext cx="2614613" cy="2362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E8BC32E-185B-234E-A337-62E1601A8F87}"/>
                </a:ext>
              </a:extLst>
            </p:cNvPr>
            <p:cNvSpPr/>
            <p:nvPr/>
          </p:nvSpPr>
          <p:spPr>
            <a:xfrm>
              <a:off x="5257800" y="2700337"/>
              <a:ext cx="4572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55484E-2F8D-C644-9569-E7016862CEB4}"/>
              </a:ext>
            </a:extLst>
          </p:cNvPr>
          <p:cNvSpPr txBox="1"/>
          <p:nvPr/>
        </p:nvSpPr>
        <p:spPr>
          <a:xfrm>
            <a:off x="3695700" y="6324600"/>
            <a:ext cx="5105400" cy="276999"/>
          </a:xfrm>
          <a:prstGeom prst="rect">
            <a:avLst/>
          </a:prstGeom>
          <a:noFill/>
        </p:spPr>
        <p:txBody>
          <a:bodyPr wrap="square" rtlCol="0">
            <a:spAutoFit/>
          </a:bodyPr>
          <a:lstStyle/>
          <a:p>
            <a:r>
              <a:rPr lang="en-US" sz="600" dirty="0"/>
              <a:t>Rogers, T. F.. Isolation of potent SARS-CoV-2 neutralizing antibodies and protection from disease in a small animal model. Science 369, 956–963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D4C1FCA1-4A00-BB47-A04B-D7DDD15D7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50" y="946150"/>
            <a:ext cx="5727700" cy="4965700"/>
          </a:xfrm>
          <a:prstGeom prst="rect">
            <a:avLst/>
          </a:prstGeom>
        </p:spPr>
      </p:pic>
      <p:sp>
        <p:nvSpPr>
          <p:cNvPr id="3" name="TextBox 2">
            <a:extLst>
              <a:ext uri="{FF2B5EF4-FFF2-40B4-BE49-F238E27FC236}">
                <a16:creationId xmlns:a16="http://schemas.microsoft.com/office/drawing/2014/main" id="{28FB7B23-AE12-A146-BFB6-09A97C61B68B}"/>
              </a:ext>
            </a:extLst>
          </p:cNvPr>
          <p:cNvSpPr txBox="1"/>
          <p:nvPr/>
        </p:nvSpPr>
        <p:spPr>
          <a:xfrm>
            <a:off x="533400" y="218084"/>
            <a:ext cx="6629400" cy="923330"/>
          </a:xfrm>
          <a:prstGeom prst="rect">
            <a:avLst/>
          </a:prstGeom>
          <a:noFill/>
        </p:spPr>
        <p:txBody>
          <a:bodyPr wrap="square" rtlCol="0">
            <a:spAutoFit/>
          </a:bodyPr>
          <a:lstStyle/>
          <a:p>
            <a:r>
              <a:rPr lang="en-US" sz="5400" dirty="0"/>
              <a:t>Escape Mutations</a:t>
            </a:r>
          </a:p>
        </p:txBody>
      </p:sp>
    </p:spTree>
    <p:extLst>
      <p:ext uri="{BB962C8B-B14F-4D97-AF65-F5344CB8AC3E}">
        <p14:creationId xmlns:p14="http://schemas.microsoft.com/office/powerpoint/2010/main" val="188351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TotalTime>
  <Words>861</Words>
  <Application>Microsoft Macintosh PowerPoint</Application>
  <PresentationFormat>On-screen Show (4:3)</PresentationFormat>
  <Paragraphs>64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Emily Rachel Rhodes</cp:lastModifiedBy>
  <cp:revision>112</cp:revision>
  <dcterms:created xsi:type="dcterms:W3CDTF">2010-10-28T17:57:07Z</dcterms:created>
  <dcterms:modified xsi:type="dcterms:W3CDTF">2021-05-14T22:03:23Z</dcterms:modified>
</cp:coreProperties>
</file>