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9" r:id="rId3"/>
    <p:sldId id="296" r:id="rId4"/>
    <p:sldId id="293" r:id="rId5"/>
    <p:sldId id="294" r:id="rId6"/>
    <p:sldId id="310" r:id="rId7"/>
    <p:sldId id="311" r:id="rId8"/>
    <p:sldId id="312" r:id="rId9"/>
    <p:sldId id="322" r:id="rId10"/>
    <p:sldId id="323" r:id="rId11"/>
    <p:sldId id="313" r:id="rId12"/>
    <p:sldId id="297" r:id="rId13"/>
    <p:sldId id="301" r:id="rId14"/>
    <p:sldId id="302" r:id="rId15"/>
    <p:sldId id="314" r:id="rId16"/>
    <p:sldId id="32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63"/>
    <p:restoredTop sz="85353"/>
  </p:normalViewPr>
  <p:slideViewPr>
    <p:cSldViewPr>
      <p:cViewPr varScale="1">
        <p:scale>
          <a:sx n="100" d="100"/>
          <a:sy n="100" d="100"/>
        </p:scale>
        <p:origin x="160" y="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Antibody </a:t>
            </a:r>
            <a:r>
              <a:rPr lang="en-US" b="1" i="1" dirty="0"/>
              <a:t>neutralization cut-off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Explain what this is</a:t>
            </a:r>
          </a:p>
          <a:p>
            <a:pPr lvl="1"/>
            <a:r>
              <a:rPr lang="en-US" dirty="0"/>
              <a:t>We want to know why this happens &amp; predict it with COVID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</a:t>
            </a:r>
            <a:r>
              <a:rPr lang="en-US" b="1" i="1" dirty="0"/>
              <a:t>RBD conformation impact on association 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Assumed infectivity was linearly related to spikes bound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624D-2E17-4342-836E-71ABD23E16DA}" type="datetime1">
              <a:rPr lang="en-US" smtClean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9774-7BFA-2B46-9164-BB83C5C0C417}" type="datetime1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BE7-A5C5-9249-9037-8ACB2BCEBBDA}" type="datetime1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DAE0-167C-E244-AE75-755727B4BFA0}" type="datetime1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B8E0-CBFA-FC4A-AD97-50731D705069}" type="datetime1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CDB0-7162-1D45-AB97-8B8A3ADC1110}" type="datetime1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8EB-CBB6-1047-939C-60CDFDC42FD6}" type="datetime1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A744-C10E-944E-932B-DFB1BC4B0793}" type="datetime1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D325-3520-DD4F-BF35-A2D53BC8878C}" type="datetime1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ACA1-86EE-4C4D-9C7E-5B68DA790A24}" type="datetime1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6322-EA0F-1E47-B778-C2F5BEC8CF0F}" type="datetime1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January 27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78D3-1647-AC4B-BA7C-D0F78BF0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E241-D24D-564E-97D4-1150E90D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I account for “non-neutralizable” viruses?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8B1AF-264E-1A4B-9B09-46FD3F08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addition of high concentrations of antibody, or prolonged incubation with excess concentrations of antibody, frequently results in a fraction of viruses that remain </a:t>
            </a:r>
            <a:r>
              <a:rPr lang="en-US" dirty="0">
                <a:highlight>
                  <a:srgbClr val="CFB879"/>
                </a:highlight>
              </a:rPr>
              <a:t>resistant to neutralization</a:t>
            </a:r>
            <a:r>
              <a:rPr lang="en-US" dirty="0"/>
              <a:t>. These “non-neutralizable” viruses are referred to as the </a:t>
            </a:r>
            <a:r>
              <a:rPr lang="en-US" dirty="0">
                <a:highlight>
                  <a:srgbClr val="CFB879"/>
                </a:highlight>
              </a:rPr>
              <a:t>persistent fraction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2A2DA-3EF9-7345-9920-4A2ADFFA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7C4BF-CB2B-2047-9EB0-C793718BDF12}"/>
              </a:ext>
            </a:extLst>
          </p:cNvPr>
          <p:cNvSpPr/>
          <p:nvPr/>
        </p:nvSpPr>
        <p:spPr>
          <a:xfrm>
            <a:off x="304800" y="3200400"/>
            <a:ext cx="8534400" cy="27432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55C455-7B8B-F348-B36D-4A915728C138}"/>
              </a:ext>
            </a:extLst>
          </p:cNvPr>
          <p:cNvSpPr/>
          <p:nvPr/>
        </p:nvSpPr>
        <p:spPr>
          <a:xfrm>
            <a:off x="304800" y="2362200"/>
            <a:ext cx="8534400" cy="8382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FD337-B118-1348-813E-2EA3DEB9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1E56-8A9A-0B47-845E-E3AFD754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LcPeriod"/>
            </a:pPr>
            <a:r>
              <a:rPr lang="en-US" dirty="0"/>
              <a:t>Write differential equations to describe the number of antibodies bound to each virus. </a:t>
            </a:r>
          </a:p>
          <a:p>
            <a:pPr marL="514350" indent="-514350">
              <a:buAutoNum type="alphaLcPeriod"/>
            </a:pPr>
            <a:r>
              <a:rPr lang="en-US" dirty="0"/>
              <a:t>Write a function for infectivity that depends on the number of spike proteins bound. </a:t>
            </a:r>
          </a:p>
          <a:p>
            <a:pPr marL="514350" indent="-514350">
              <a:buAutoNum type="alphaLcPeriod"/>
            </a:pPr>
            <a:r>
              <a:rPr lang="en-US" dirty="0"/>
              <a:t>Using the concentrations and times of neutralization provided fit the function for infectivity</a:t>
            </a:r>
          </a:p>
          <a:p>
            <a:pPr marL="514350" indent="-514350">
              <a:buAutoNum type="alphaLcPeriod"/>
            </a:pPr>
            <a:r>
              <a:rPr lang="en-US" dirty="0"/>
              <a:t>Test the model by trying to “predict” neutralization cut-offs for known antibodies and check if they are correct. </a:t>
            </a:r>
          </a:p>
          <a:p>
            <a:pPr marL="514350" indent="-514350">
              <a:buAutoNum type="alphaLcPeriod"/>
            </a:pPr>
            <a:r>
              <a:rPr lang="en-US" dirty="0"/>
              <a:t>Use the model to predict neutralization cut-offs for new antibodies.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17231-0AC5-BC43-9F9A-5975A534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0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6F49-9CFC-5F4F-8F26-94D36775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FB879"/>
                </a:solidFill>
              </a:rPr>
              <a:t>RBD Conformation Impact on Association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2FEF6-6C2E-664D-8EDB-90DFC87B6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092B-AA8E-4D4A-A553-9BE4B442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28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EBAD-B0D5-A543-866E-0E33DF1E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AF31-8999-9647-9617-569A076F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Find the spike protein in 4 different states: 0 up, 1 up, 2 up, 3 up and align it to the antibody</a:t>
            </a:r>
          </a:p>
          <a:p>
            <a:pPr marL="514350" indent="-514350">
              <a:buAutoNum type="arabicPeriod"/>
            </a:pPr>
            <a:r>
              <a:rPr lang="en-US" dirty="0"/>
              <a:t>Determine the association rate corresponding to each of these states</a:t>
            </a:r>
          </a:p>
          <a:p>
            <a:pPr marL="514350" indent="-514350">
              <a:buAutoNum type="arabicPeriod"/>
            </a:pPr>
            <a:r>
              <a:rPr lang="en-US" dirty="0"/>
              <a:t>Model affinity maturation of B cells where the antigens are the spike proteins in different conformations.</a:t>
            </a:r>
          </a:p>
          <a:p>
            <a:pPr marL="514350" indent="-514350">
              <a:buAutoNum type="arabicPeriod"/>
            </a:pPr>
            <a:r>
              <a:rPr lang="en-US" dirty="0"/>
              <a:t>Show how the different conformations impact affinity maturation.</a:t>
            </a:r>
          </a:p>
          <a:p>
            <a:pPr marL="514350" indent="-514350">
              <a:buAutoNum type="arabicPeriod"/>
            </a:pPr>
            <a:r>
              <a:rPr lang="en-US" dirty="0"/>
              <a:t>Apply this theory to other strains of COVID.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2019-F87B-6843-834D-B597708D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3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0CD46-08BC-BB4F-808A-422AA472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Picture 9" descr="Map&#10;&#10;Description automatically generated with medium confidence">
            <a:extLst>
              <a:ext uri="{FF2B5EF4-FFF2-40B4-BE49-F238E27FC236}">
                <a16:creationId xmlns:a16="http://schemas.microsoft.com/office/drawing/2014/main" id="{4B4CC95B-343E-BC4A-A6DC-5B4A37504F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1" t="19140" r="17187" b="21094"/>
          <a:stretch/>
        </p:blipFill>
        <p:spPr>
          <a:xfrm>
            <a:off x="1004455" y="1219200"/>
            <a:ext cx="3733800" cy="3886200"/>
          </a:xfrm>
          <a:prstGeom prst="rect">
            <a:avLst/>
          </a:prstGeom>
        </p:spPr>
      </p:pic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177DCACA-BDB8-8D4A-9DA5-403C6B8090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5" t="16052" r="32385" b="24182"/>
          <a:stretch/>
        </p:blipFill>
        <p:spPr>
          <a:xfrm>
            <a:off x="5701145" y="1219200"/>
            <a:ext cx="2438400" cy="3886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E00746-17DB-A14F-9FD3-C443DEAAF2CA}"/>
              </a:ext>
            </a:extLst>
          </p:cNvPr>
          <p:cNvSpPr txBox="1"/>
          <p:nvPr/>
        </p:nvSpPr>
        <p:spPr>
          <a:xfrm>
            <a:off x="5943600" y="5105400"/>
            <a:ext cx="2057400" cy="381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0 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C0BA14-7A41-A540-B584-E1D481C99175}"/>
              </a:ext>
            </a:extLst>
          </p:cNvPr>
          <p:cNvSpPr txBox="1"/>
          <p:nvPr/>
        </p:nvSpPr>
        <p:spPr>
          <a:xfrm>
            <a:off x="1524000" y="5108864"/>
            <a:ext cx="2057400" cy="381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3 up</a:t>
            </a:r>
          </a:p>
        </p:txBody>
      </p:sp>
    </p:spTree>
    <p:extLst>
      <p:ext uri="{BB962C8B-B14F-4D97-AF65-F5344CB8AC3E}">
        <p14:creationId xmlns:p14="http://schemas.microsoft.com/office/powerpoint/2010/main" val="1242288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28B0FE1-247C-B04D-BCAC-A31563F13F45}"/>
              </a:ext>
            </a:extLst>
          </p:cNvPr>
          <p:cNvSpPr/>
          <p:nvPr/>
        </p:nvSpPr>
        <p:spPr>
          <a:xfrm>
            <a:off x="304800" y="3276600"/>
            <a:ext cx="8534400" cy="25908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A6450E-F8A8-5345-A866-7FFEFA475EA8}"/>
              </a:ext>
            </a:extLst>
          </p:cNvPr>
          <p:cNvSpPr/>
          <p:nvPr/>
        </p:nvSpPr>
        <p:spPr>
          <a:xfrm>
            <a:off x="304800" y="2438400"/>
            <a:ext cx="8534400" cy="8382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EEBAD-B0D5-A543-866E-0E33DF1E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AF31-8999-9647-9617-569A076F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Find the spike protein in 4 different states: 0 up, 1 up, 2 up, 3 up and align it to the antibody</a:t>
            </a:r>
          </a:p>
          <a:p>
            <a:pPr marL="514350" indent="-514350">
              <a:buAutoNum type="arabicPeriod"/>
            </a:pPr>
            <a:r>
              <a:rPr lang="en-US" dirty="0"/>
              <a:t>Determine the association rate corresponding to each of these states</a:t>
            </a:r>
          </a:p>
          <a:p>
            <a:pPr marL="514350" indent="-514350">
              <a:buAutoNum type="arabicPeriod"/>
            </a:pPr>
            <a:r>
              <a:rPr lang="en-US" dirty="0"/>
              <a:t>Model affinity maturation of B cells where the antigens are the spike proteins in different conformations.</a:t>
            </a:r>
          </a:p>
          <a:p>
            <a:pPr marL="514350" indent="-514350">
              <a:buAutoNum type="arabicPeriod"/>
            </a:pPr>
            <a:r>
              <a:rPr lang="en-US" dirty="0"/>
              <a:t>Show how the different conformations impact affinity maturation.</a:t>
            </a:r>
          </a:p>
          <a:p>
            <a:pPr marL="514350" indent="-514350">
              <a:buAutoNum type="arabicPeriod"/>
            </a:pPr>
            <a:r>
              <a:rPr lang="en-US" dirty="0"/>
              <a:t>Apply this theory to other strains of COVID.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2019-F87B-6843-834D-B597708D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E3AD0-F180-4E45-B39B-13B74F1E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8DC0A3-098F-104C-A52F-6FA0AF02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5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5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emens Healthineers Collaboration with CDC Will Define Threshold for Neutralizing  Antibody Sufficient to Confer Immunity">
            <a:extLst>
              <a:ext uri="{FF2B5EF4-FFF2-40B4-BE49-F238E27FC236}">
                <a16:creationId xmlns:a16="http://schemas.microsoft.com/office/drawing/2014/main" id="{4C3DFAEB-95D6-B94E-A6B5-6FF064132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69963"/>
            <a:ext cx="4572001" cy="257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E539272-17F9-6D4A-85B3-7E743A88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Investigation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18FD5-0EEC-6043-A4AB-2288E6947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4267200" cy="3886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Antibody </a:t>
            </a:r>
            <a:r>
              <a:rPr lang="en-US" b="1" i="1" dirty="0"/>
              <a:t>neutralization cut-off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</a:t>
            </a:r>
            <a:r>
              <a:rPr lang="en-US" b="1" i="1" dirty="0"/>
              <a:t>RBD conformation impact on association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FBA08-FCD7-0944-B06F-21F75A7F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2" name="Picture 4" descr="IJMS | Free Full-Text | SARS-CoV-2 Entry Inhibitors: Small Molecules and  Peptides Targeting Virus or Host Cells | HTML">
            <a:extLst>
              <a:ext uri="{FF2B5EF4-FFF2-40B4-BE49-F238E27FC236}">
                <a16:creationId xmlns:a16="http://schemas.microsoft.com/office/drawing/2014/main" id="{6A76D284-85FE-FE42-BBF4-560F7E9B7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9695" r="65833"/>
          <a:stretch/>
        </p:blipFill>
        <p:spPr bwMode="auto">
          <a:xfrm>
            <a:off x="5543663" y="3543301"/>
            <a:ext cx="1314337" cy="185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JMS | Free Full-Text | SARS-CoV-2 Entry Inhibitors: Small Molecules and  Peptides Targeting Virus or Host Cells | HTML">
            <a:extLst>
              <a:ext uri="{FF2B5EF4-FFF2-40B4-BE49-F238E27FC236}">
                <a16:creationId xmlns:a16="http://schemas.microsoft.com/office/drawing/2014/main" id="{2E8652FA-9B3B-BF43-AB33-539801456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5687" r="32500"/>
          <a:stretch/>
        </p:blipFill>
        <p:spPr bwMode="auto">
          <a:xfrm>
            <a:off x="7190232" y="3424387"/>
            <a:ext cx="1316736" cy="20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1E9E0D2F-CCD2-7948-A204-1E346AED4E7B}"/>
              </a:ext>
            </a:extLst>
          </p:cNvPr>
          <p:cNvSpPr/>
          <p:nvPr/>
        </p:nvSpPr>
        <p:spPr>
          <a:xfrm>
            <a:off x="6705600" y="4343400"/>
            <a:ext cx="609600" cy="2286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0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6F49-9CFC-5F4F-8F26-94D36775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FB879"/>
                </a:solidFill>
              </a:rPr>
              <a:t>Neutralization Cut-Off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2FEF6-6C2E-664D-8EDB-90DFC87B6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092B-AA8E-4D4A-A553-9BE4B442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8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D337-B118-1348-813E-2EA3DEB9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1E56-8A9A-0B47-845E-E3AFD754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LcPeriod"/>
            </a:pPr>
            <a:r>
              <a:rPr lang="en-US" dirty="0"/>
              <a:t>Write differential equations to describe the number of antibodies bound to each virus. </a:t>
            </a:r>
          </a:p>
          <a:p>
            <a:pPr marL="514350" indent="-514350">
              <a:buAutoNum type="alphaLcPeriod"/>
            </a:pPr>
            <a:r>
              <a:rPr lang="en-US" dirty="0"/>
              <a:t>Write a function for infectivity that depends on the number of spike proteins bound. </a:t>
            </a:r>
          </a:p>
          <a:p>
            <a:pPr marL="514350" indent="-514350">
              <a:buAutoNum type="alphaLcPeriod"/>
            </a:pPr>
            <a:r>
              <a:rPr lang="en-US" dirty="0"/>
              <a:t>Using the concentrations and times of neutralization provided fit the function for infectivity</a:t>
            </a:r>
          </a:p>
          <a:p>
            <a:pPr marL="514350" indent="-514350">
              <a:buAutoNum type="alphaLcPeriod"/>
            </a:pPr>
            <a:r>
              <a:rPr lang="en-US" dirty="0"/>
              <a:t>Test the model by trying to “predict” neutralization cut-offs for known antibodies and check if they are correct. </a:t>
            </a:r>
          </a:p>
          <a:p>
            <a:pPr marL="514350" indent="-514350">
              <a:buAutoNum type="alphaLcPeriod"/>
            </a:pPr>
            <a:r>
              <a:rPr lang="en-US" dirty="0"/>
              <a:t>Use the model to predict neutralization cut-offs for new antibodies.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17231-0AC5-BC43-9F9A-5975A534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2667-B3C6-5548-8124-7F8F350D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56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Population of Viruses with Antibodies Bound: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3C047-9787-564B-86B1-5788AB1D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746A5F8-959A-EC41-B1BF-018602DA4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70" y="762000"/>
            <a:ext cx="6093460" cy="45700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819A22-63E5-0E42-8D61-30F3C1C1C02A}"/>
              </a:ext>
            </a:extLst>
          </p:cNvPr>
          <p:cNvSpPr/>
          <p:nvPr/>
        </p:nvSpPr>
        <p:spPr>
          <a:xfrm>
            <a:off x="0" y="5562600"/>
            <a:ext cx="9144000" cy="457200"/>
          </a:xfrm>
          <a:prstGeom prst="rect">
            <a:avLst/>
          </a:prstGeom>
          <a:solidFill>
            <a:srgbClr val="CFB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equilibrium, most viruses have no antibodies bound, but some have 1 out of 24. </a:t>
            </a:r>
          </a:p>
        </p:txBody>
      </p:sp>
    </p:spTree>
    <p:extLst>
      <p:ext uri="{BB962C8B-B14F-4D97-AF65-F5344CB8AC3E}">
        <p14:creationId xmlns:p14="http://schemas.microsoft.com/office/powerpoint/2010/main" val="223509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BDCB8F7-BE5E-D94D-A6EC-1FFA84DEC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990600"/>
            <a:ext cx="5816600" cy="4362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1ADE7D-BD18-5843-B298-C6927783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Model of Infectivity: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F3B6C-CE7C-374D-9DA7-0C546425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B536B6-29F7-F14F-B6C8-9087E9DC001D}"/>
              </a:ext>
            </a:extLst>
          </p:cNvPr>
          <p:cNvSpPr/>
          <p:nvPr/>
        </p:nvSpPr>
        <p:spPr>
          <a:xfrm>
            <a:off x="0" y="5353050"/>
            <a:ext cx="9144000" cy="666750"/>
          </a:xfrm>
          <a:prstGeom prst="rect">
            <a:avLst/>
          </a:prstGeom>
          <a:solidFill>
            <a:srgbClr val="CFB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model of infectivity predicted it would drop at around 100 ng/</a:t>
            </a:r>
            <a:r>
              <a:rPr lang="en-US" dirty="0" err="1"/>
              <a:t>mL.</a:t>
            </a:r>
            <a:r>
              <a:rPr lang="en-US" dirty="0"/>
              <a:t> Does not agree with experiments. </a:t>
            </a:r>
          </a:p>
        </p:txBody>
      </p:sp>
    </p:spTree>
    <p:extLst>
      <p:ext uri="{BB962C8B-B14F-4D97-AF65-F5344CB8AC3E}">
        <p14:creationId xmlns:p14="http://schemas.microsoft.com/office/powerpoint/2010/main" val="326786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8BF5-21F6-1C44-B445-A824B3CB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Infectivity vs. Neutralization (Traditional)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7BBB6-AA7D-0A48-9635-BFC85A68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“During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single-hit neutralization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viruses without any antibody molecules bound will be infectious. Remaining infectivity of virus will </a:t>
            </a:r>
            <a:r>
              <a:rPr lang="en-US" dirty="0">
                <a:highlight>
                  <a:srgbClr val="CFB87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decrease linearly when plotted on a logarithmic scale against the number of antibodies per virus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 curve will pass through e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− 1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or 37% remaining infectivity, when a single antibody is bound and e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− 2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14% remaining infectivity, when two antibodies are bound (Fig. 3A).”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ADA0E0-A884-AD47-BD37-BDBC58BEECAB}"/>
              </a:ext>
            </a:extLst>
          </p:cNvPr>
          <p:cNvSpPr/>
          <p:nvPr/>
        </p:nvSpPr>
        <p:spPr>
          <a:xfrm>
            <a:off x="0" y="5562600"/>
            <a:ext cx="9144000" cy="457200"/>
          </a:xfrm>
          <a:prstGeom prst="rect">
            <a:avLst/>
          </a:prstGeom>
          <a:solidFill>
            <a:srgbClr val="CFB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assumption that infectivity was linearly related to antibodies bound, was wrong. </a:t>
            </a:r>
          </a:p>
        </p:txBody>
      </p:sp>
    </p:spTree>
    <p:extLst>
      <p:ext uri="{BB962C8B-B14F-4D97-AF65-F5344CB8AC3E}">
        <p14:creationId xmlns:p14="http://schemas.microsoft.com/office/powerpoint/2010/main" val="293364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78F5-FA88-994B-B01B-71FE7FF4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Infectivity vs. Neutralization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ADAD-FB23-664A-9267-4E5272E8D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73" y="1295401"/>
            <a:ext cx="8229600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TRIM21 exerts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incremental neutralization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whereby each antibody that binds contributes to neutralization and that the magnitude of this contribution is in turn determined by the levels of TRIM21 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Papers that I am reading: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R. Dulbecco, M. Vogt, A. Strickland Virology (1956)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W. A.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Mcewan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L. C. James Progress in Molecular Biology and Translational Science (2015)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P. J.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Klasse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Q. J.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Sattentau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Journal of General Virology (2002)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EC340C-3005-664A-9155-4EABA00EF5C7}"/>
              </a:ext>
            </a:extLst>
          </p:cNvPr>
          <p:cNvSpPr/>
          <p:nvPr/>
        </p:nvSpPr>
        <p:spPr>
          <a:xfrm>
            <a:off x="0" y="5562600"/>
            <a:ext cx="9144000" cy="457200"/>
          </a:xfrm>
          <a:prstGeom prst="rect">
            <a:avLst/>
          </a:prstGeom>
          <a:solidFill>
            <a:srgbClr val="CFB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am writing a function for infectivity based on the literature. </a:t>
            </a:r>
          </a:p>
        </p:txBody>
      </p:sp>
    </p:spTree>
    <p:extLst>
      <p:ext uri="{BB962C8B-B14F-4D97-AF65-F5344CB8AC3E}">
        <p14:creationId xmlns:p14="http://schemas.microsoft.com/office/powerpoint/2010/main" val="273045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4C0F-4457-A845-8CE9-45553828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for Infectivity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55EB1-E886-7944-9B21-15612F83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0B7F0-F28B-EB48-8DB6-FE76B7B9C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729"/>
          <a:stretch/>
        </p:blipFill>
        <p:spPr>
          <a:xfrm>
            <a:off x="482600" y="1219200"/>
            <a:ext cx="6261233" cy="32128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EB4FFC-79CC-D54D-A7D5-293D37CC12C2}"/>
                  </a:ext>
                </a:extLst>
              </p:cNvPr>
              <p:cNvSpPr txBox="1"/>
              <p:nvPr/>
            </p:nvSpPr>
            <p:spPr>
              <a:xfrm>
                <a:off x="2645470" y="4343400"/>
                <a:ext cx="6041330" cy="1609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𝑎𝑛𝑡𝑖𝑏𝑜𝑑𝑖𝑒𝑠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𝑣𝑖𝑟𝑢𝑠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𝑎𝑛𝑡𝑖𝑏𝑜𝑑𝑖𝑒𝑠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𝑣𝑖𝑟𝑢𝑠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𝑎𝑛𝑡𝑖𝑏𝑜𝑑𝑦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𝑚𝑜𝑙𝑒𝑐𝑢𝑙𝑒𝑠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𝑣𝑖𝑟𝑢𝑠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EB4FFC-79CC-D54D-A7D5-293D37CC1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470" y="4343400"/>
                <a:ext cx="6041330" cy="1609415"/>
              </a:xfrm>
              <a:prstGeom prst="rect">
                <a:avLst/>
              </a:prstGeom>
              <a:blipFill>
                <a:blip r:embed="rId3"/>
                <a:stretch>
                  <a:fillRect t="-53906" b="-3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AA50FD7-A911-BC41-AED0-0B9B6EEB8DF1}"/>
              </a:ext>
            </a:extLst>
          </p:cNvPr>
          <p:cNvSpPr txBox="1"/>
          <p:nvPr/>
        </p:nvSpPr>
        <p:spPr>
          <a:xfrm>
            <a:off x="1600200" y="2278504"/>
            <a:ext cx="16764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All or Nothing (First order kinetics)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869438-F0EB-7D40-A053-C8F3CA5E5647}"/>
              </a:ext>
            </a:extLst>
          </p:cNvPr>
          <p:cNvSpPr txBox="1"/>
          <p:nvPr/>
        </p:nvSpPr>
        <p:spPr>
          <a:xfrm>
            <a:off x="4648200" y="2417003"/>
            <a:ext cx="1676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Incremental Neutralization</a:t>
            </a:r>
          </a:p>
        </p:txBody>
      </p:sp>
    </p:spTree>
    <p:extLst>
      <p:ext uri="{BB962C8B-B14F-4D97-AF65-F5344CB8AC3E}">
        <p14:creationId xmlns:p14="http://schemas.microsoft.com/office/powerpoint/2010/main" val="229047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2FAE437-F00D-DD4A-AC38-4C796DC0A3DB}" vid="{3EB96968-D974-1345-8B4A-B17990668F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1177</TotalTime>
  <Words>735</Words>
  <Application>Microsoft Macintosh PowerPoint</Application>
  <PresentationFormat>On-screen Show (4:3)</PresentationFormat>
  <Paragraphs>84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Helvetica</vt:lpstr>
      <vt:lpstr>Office Theme</vt:lpstr>
      <vt:lpstr>COVID Projects</vt:lpstr>
      <vt:lpstr>Areas of Investigation</vt:lpstr>
      <vt:lpstr>Neutralization Cut-Off</vt:lpstr>
      <vt:lpstr>Procedure: </vt:lpstr>
      <vt:lpstr>Population of Viruses with Antibodies Bound: </vt:lpstr>
      <vt:lpstr>Original Model of Infectivity:</vt:lpstr>
      <vt:lpstr>Infectivity vs. Neutralization (Traditional)</vt:lpstr>
      <vt:lpstr>Infectivity vs. Neutralization</vt:lpstr>
      <vt:lpstr>Function for Infectivity</vt:lpstr>
      <vt:lpstr>How do I account for “non-neutralizable” viruses? </vt:lpstr>
      <vt:lpstr>Procedure: </vt:lpstr>
      <vt:lpstr>RBD Conformation Impact on Association Rate</vt:lpstr>
      <vt:lpstr>Procedure</vt:lpstr>
      <vt:lpstr>PowerPoint Presentation</vt:lpstr>
      <vt:lpstr>Procedure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Projects</dc:title>
  <dc:creator>Emily Rachel Rhodes</dc:creator>
  <cp:lastModifiedBy>Emily Rachel Rhodes</cp:lastModifiedBy>
  <cp:revision>35</cp:revision>
  <dcterms:created xsi:type="dcterms:W3CDTF">2021-01-21T03:40:47Z</dcterms:created>
  <dcterms:modified xsi:type="dcterms:W3CDTF">2021-01-27T21:26:31Z</dcterms:modified>
</cp:coreProperties>
</file>