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453"/>
  </p:normalViewPr>
  <p:slideViewPr>
    <p:cSldViewPr snapToGrid="0" snapToObjects="1">
      <p:cViewPr varScale="1">
        <p:scale>
          <a:sx n="90" d="100"/>
          <a:sy n="90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6/9/22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antibody is displayed in a single-chain variable fragment (</a:t>
            </a:r>
            <a:r>
              <a:rPr lang="en-US" dirty="0" err="1"/>
              <a:t>scFv</a:t>
            </a:r>
            <a:r>
              <a:rPr lang="en-US" dirty="0"/>
              <a:t>) format in which the heavy and light chains are connected by a flexible polypeptide linker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scFv</a:t>
            </a:r>
            <a:r>
              <a:rPr lang="en-US" dirty="0"/>
              <a:t> is fused to the adhesion subunit of the yeast agglutinin protein Aga2p, which attaches to the yeast cell wall through disulfide bonds to Aga1p.</a:t>
            </a:r>
          </a:p>
          <a:p>
            <a:endParaRPr lang="en-US" dirty="0"/>
          </a:p>
          <a:p>
            <a:r>
              <a:rPr lang="en-US" dirty="0"/>
              <a:t>Expression of the Aga2pscFv is under the control of a galactose-inducible promoter on the yeast display plasmid, which is maintained in yeast </a:t>
            </a:r>
            <a:r>
              <a:rPr lang="en-US" dirty="0" err="1"/>
              <a:t>episomally</a:t>
            </a:r>
            <a:r>
              <a:rPr lang="en-US" dirty="0"/>
              <a:t> with a nutritional marker, whereas Aga1p is expressed from a chromosomally integrated galactose-inducible expression cassette.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FBC7F-545A-CD4A-8B8B-D53158A0C2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3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label with anti-c-</a:t>
            </a:r>
            <a:r>
              <a:rPr lang="en-US" dirty="0" err="1"/>
              <a:t>myc</a:t>
            </a:r>
            <a:r>
              <a:rPr lang="en-US" dirty="0"/>
              <a:t> at the same time as biotinylated antigen.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FBC7F-545A-CD4A-8B8B-D53158A0C2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1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757-E529-7547-A22A-9333EA1D7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Isolating and engineering human antibodies using yeast surface display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82DD-1C04-A740-AA5E-8ED6373C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Ginger Chao, Wai L Lau, Benjamin J </a:t>
            </a:r>
            <a:r>
              <a:rPr lang="en-US" dirty="0" err="1">
                <a:latin typeface="Century Gothic" panose="020B0502020202020204" pitchFamily="34" charset="0"/>
              </a:rPr>
              <a:t>Hackel</a:t>
            </a:r>
            <a:r>
              <a:rPr lang="en-US" dirty="0">
                <a:latin typeface="Century Gothic" panose="020B0502020202020204" pitchFamily="34" charset="0"/>
              </a:rPr>
              <a:t>, Stephen L </a:t>
            </a:r>
            <a:r>
              <a:rPr lang="en-US" dirty="0" err="1">
                <a:latin typeface="Century Gothic" panose="020B0502020202020204" pitchFamily="34" charset="0"/>
              </a:rPr>
              <a:t>Sazinsky</a:t>
            </a:r>
            <a:r>
              <a:rPr lang="en-US" dirty="0">
                <a:latin typeface="Century Gothic" panose="020B0502020202020204" pitchFamily="34" charset="0"/>
              </a:rPr>
              <a:t>, Shaun M </a:t>
            </a:r>
            <a:r>
              <a:rPr lang="en-US" dirty="0" err="1">
                <a:latin typeface="Century Gothic" panose="020B0502020202020204" pitchFamily="34" charset="0"/>
              </a:rPr>
              <a:t>Lippow</a:t>
            </a:r>
            <a:r>
              <a:rPr lang="en-US" dirty="0">
                <a:latin typeface="Century Gothic" panose="020B0502020202020204" pitchFamily="34" charset="0"/>
              </a:rPr>
              <a:t> &amp; K Dane </a:t>
            </a:r>
            <a:r>
              <a:rPr lang="en-US" dirty="0" err="1">
                <a:latin typeface="Century Gothic" panose="020B0502020202020204" pitchFamily="34" charset="0"/>
              </a:rPr>
              <a:t>Wittrup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597-19A5-29D2-DA1C-37EF1039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353D-3827-E120-4B93-0CFC31DD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CD04-2D77-561D-18A5-7782448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597-19A5-29D2-DA1C-37EF1039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353D-3827-E120-4B93-0CFC31DD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CD04-2D77-561D-18A5-7782448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597-19A5-29D2-DA1C-37EF1039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353D-3827-E120-4B93-0CFC31DD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CD04-2D77-561D-18A5-7782448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597-19A5-29D2-DA1C-37EF1039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353D-3827-E120-4B93-0CFC31DD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CD04-2D77-561D-18A5-7782448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62F-7148-AA9A-663C-9B2FFD24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D79D3-FAF9-964A-262C-8AF03BCE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965" y="1825625"/>
            <a:ext cx="433607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DCF6-9987-64AB-2AC8-1DCBD2FB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A6FB-BEA0-A04B-7DA2-056BF3BD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02E0E-093F-E7DF-AAF1-CDD30F1F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200" y="2210594"/>
            <a:ext cx="5435600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5E831-6744-ED7B-DCCA-F8CEBB93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FE95-F85F-F0AD-245E-034EE9F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2E00-4EA5-DE99-D15B-01B137CE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01326-43B0-A9B1-4FF3-E377C5A4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21C57-BA53-719A-6677-02C30461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73200"/>
            <a:ext cx="7429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AC5584C-614A-8877-B423-C9BD7145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88" y="0"/>
            <a:ext cx="6986518" cy="67214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5BC6B89-6D5F-4608-14BC-002C9CCF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Yeast Display Platform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A5FE44-E041-DF08-7925-DA8D2729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single-chain variable fragment (</a:t>
            </a:r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) format is displayed (not the whole antibody)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heavy and light chains are connected by a flexible polypeptide linker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 is fused to the adhesion subunit of the yeast agglutinin protein Aga2p, which attaches to the yeast cell wall through disulfide bonds to Aga1p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expression of the Aga2pscFv is under the control of a galactose-inducible promoter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9FD6-7F1A-A041-B655-4295E7C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E91BEC3B-AB54-DAA0-2310-6C67203FC5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6081" y="3429000"/>
                <a:ext cx="3932237" cy="571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STHeiti" panose="02010600040101010101" pitchFamily="2" charset="-122"/>
                    <a:ea typeface="STHeiti" panose="02010600040101010101" pitchFamily="2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STHeiti" panose="02010600040101010101" pitchFamily="2" charset="-122"/>
                    <a:ea typeface="STHeiti" panose="02010600040101010101" pitchFamily="2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STHeiti" panose="02010600040101010101" pitchFamily="2" charset="-122"/>
                    <a:ea typeface="STHeiti" panose="02010600040101010101" pitchFamily="2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STHeiti" panose="02010600040101010101" pitchFamily="2" charset="-122"/>
                    <a:ea typeface="STHeiti" panose="02010600040101010101" pitchFamily="2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STHeiti" panose="02010600040101010101" pitchFamily="2" charset="-122"/>
                    <a:ea typeface="STHeiti" panose="02010600040101010101" pitchFamily="2" charset="-122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copies displayed per yeast cell</a:t>
                </a:r>
              </a:p>
            </p:txBody>
          </p:sp>
        </mc:Choice>
        <mc:Fallback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E91BEC3B-AB54-DAA0-2310-6C67203F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81" y="3429000"/>
                <a:ext cx="3932237" cy="571500"/>
              </a:xfrm>
              <a:prstGeom prst="rect">
                <a:avLst/>
              </a:prstGeom>
              <a:blipFill>
                <a:blip r:embed="rId4"/>
                <a:stretch>
                  <a:fillRect t="-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ACBEB0-ACD4-CAC7-78C0-63C936C3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Benefits</a:t>
            </a:r>
            <a:r>
              <a:rPr lang="en-US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Limitations</a:t>
            </a:r>
            <a:r>
              <a:rPr lang="en-US" dirty="0">
                <a:latin typeface="Century Gothic" panose="020B0502020202020204" pitchFamily="34" charset="0"/>
              </a:rPr>
              <a:t> of the Yeast Display Platform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D60115-B46C-C158-3352-D3A486BB0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Allows for sorting of the cells based on: 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Antibody Stability 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Antibody Affinity 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Displayed proteins are folded in the endoplasmic reticulum – which acts as a quality-control mechanism for properly folded proteins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Smaller functional library size (about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) than that of other selection methods (phage display, 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, or mRNA-ribosome display, 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</a:t>
                </a:r>
              </a:p>
              <a:p>
                <a:pPr lvl="1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All of these methods are unable to cover the theoretical sequence space of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scFv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complementary-determining region variation (about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Yeast surface display also requires more complex equipment than other display methods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D60115-B46C-C158-3352-D3A486BB0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A8179-465A-AF15-B6C1-22854548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2C9D56D-377A-827F-44D7-63734109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556" y="0"/>
            <a:ext cx="61624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423BF-412C-8137-D6A1-1FFED97D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 Yeast Display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E9FF-8ADB-206C-6E05-F2677F06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638" cy="435133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Antibody directed evolution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If soluble antigen is not available, yeast-displayed </a:t>
            </a:r>
            <a:r>
              <a:rPr lang="en-US" dirty="0" err="1">
                <a:latin typeface="Century Gothic" panose="020B0502020202020204" pitchFamily="34" charset="0"/>
              </a:rPr>
              <a:t>scFvs</a:t>
            </a:r>
            <a:r>
              <a:rPr lang="en-US" dirty="0">
                <a:latin typeface="Century Gothic" panose="020B0502020202020204" pitchFamily="34" charset="0"/>
              </a:rPr>
              <a:t> can be 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Century Gothic" panose="020B0502020202020204" pitchFamily="34" charset="0"/>
              </a:rPr>
              <a:t>panned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Century Gothic" panose="020B0502020202020204" pitchFamily="34" charset="0"/>
              </a:rPr>
              <a:t> against mammalian cell monolayers or incubated with mammalian cells in solution and separated by density centrifugation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For more information: sources 17 and 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D482-573F-2A22-F090-FFF74545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62FF-43C0-B1D6-6517-EFE0AD9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 of the Steps of </a:t>
            </a:r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 Yeast Display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92482-15D6-1BE8-9EFF-537438E6A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897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err="1">
                    <a:latin typeface="Century Gothic" panose="020B0502020202020204" pitchFamily="34" charset="0"/>
                  </a:rPr>
                  <a:t>Magneticactivated</a:t>
                </a:r>
                <a:r>
                  <a:rPr lang="en-US" dirty="0">
                    <a:latin typeface="Century Gothic" panose="020B0502020202020204" pitchFamily="34" charset="0"/>
                  </a:rPr>
                  <a:t> cell sorting (MACS) must first be used to reduce the size of the library 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to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unique clones (Steps 1–9)</a:t>
                </a:r>
              </a:p>
              <a:p>
                <a:pPr lvl="1"/>
                <a:r>
                  <a:rPr lang="en-US" dirty="0">
                    <a:latin typeface="Century Gothic" panose="020B0502020202020204" pitchFamily="34" charset="0"/>
                  </a:rPr>
                  <a:t>If MACS equipment is unavailable, polystyrene or agarose beads conjugated to either the antigen of interest or streptavidin can also be used for initial rounds of sorting in a column format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Analyze the display level of the MACS-sorted population (Step 10)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Labeling of yeast cells with fluorescent reagents (Steps 11-20)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Population is further enriched using flow cytometry (Steps 21–25)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Analyze flow cytometry–sorted cell populations (Step 26)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Antibodies are engineered for increased affinity and/or stability using random mutagenesis through error-prone PCR with nucleotide analogs (Steps 29–35)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92482-15D6-1BE8-9EFF-537438E6A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8975" cy="4351338"/>
              </a:xfrm>
              <a:blipFill>
                <a:blip r:embed="rId2"/>
                <a:stretch>
                  <a:fillRect l="-584" t="-174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BD7E-DB7F-EB63-EE47-2190E0A9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E2F9-087A-FFF6-98A5-3C1CCA8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 of the Steps of </a:t>
            </a:r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 Yeast Display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C430-0B50-564C-A837-860302F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Mutagenized yeast library is created by: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transformation of yeast with linearized vector and the error-prone PCR product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vivo homologous recombination occurs between the vector and PCR insert to generate the display plasmid</a:t>
            </a:r>
          </a:p>
          <a:p>
            <a:r>
              <a:rPr lang="en-US" dirty="0">
                <a:latin typeface="Century Gothic" panose="020B0502020202020204" pitchFamily="34" charset="0"/>
              </a:rPr>
              <a:t>Yeast transformation by electroporation (Steps 36–48)</a:t>
            </a:r>
          </a:p>
          <a:p>
            <a:r>
              <a:rPr lang="en-US" dirty="0">
                <a:latin typeface="Century Gothic" panose="020B0502020202020204" pitchFamily="34" charset="0"/>
              </a:rPr>
              <a:t>Rounds of mutagenesis followed by flow cytometry sorting are done until the </a:t>
            </a:r>
            <a:r>
              <a:rPr lang="en-US" dirty="0" err="1">
                <a:latin typeface="Century Gothic" panose="020B0502020202020204" pitchFamily="34" charset="0"/>
              </a:rPr>
              <a:t>scFv</a:t>
            </a:r>
            <a:r>
              <a:rPr lang="en-US" dirty="0">
                <a:latin typeface="Century Gothic" panose="020B0502020202020204" pitchFamily="34" charset="0"/>
              </a:rPr>
              <a:t> population reaches the desired property (Steps 49-50)</a:t>
            </a:r>
          </a:p>
          <a:p>
            <a:r>
              <a:rPr lang="en-US" dirty="0">
                <a:latin typeface="Century Gothic" panose="020B0502020202020204" pitchFamily="34" charset="0"/>
              </a:rPr>
              <a:t>Individual clones of the population are characterized in depth by titration of </a:t>
            </a:r>
            <a:r>
              <a:rPr lang="en-US" dirty="0" err="1">
                <a:latin typeface="Century Gothic" panose="020B0502020202020204" pitchFamily="34" charset="0"/>
              </a:rPr>
              <a:t>scFvs</a:t>
            </a:r>
            <a:r>
              <a:rPr lang="en-US" dirty="0">
                <a:latin typeface="Century Gothic" panose="020B0502020202020204" pitchFamily="34" charset="0"/>
              </a:rPr>
              <a:t> displayed on the yeast surface (Steps 51–63)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A676-7072-17F7-BD73-307C8DFC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A60C-259E-F24C-08B6-F82ABFF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3794D-D2DC-F020-0954-B462B53C3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>
                    <a:latin typeface="Century Gothic" panose="020B0502020202020204" pitchFamily="34" charset="0"/>
                  </a:rPr>
                  <a:t>Thaw aliquots of cells and grow for 20 hours. 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Passage the cells by starting a new culture with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 cells in fresh SDCAA media to eliminate dead cells. 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>
                    <a:latin typeface="Century Gothic" panose="020B0502020202020204" pitchFamily="34" charset="0"/>
                  </a:rPr>
                  <a:t>Cells should be freshly passaged before induction.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entury Gothic" panose="020B0502020202020204" pitchFamily="34" charset="0"/>
                  </a:rPr>
                  <a:t>Pellet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cells from a freshly passaged library culture and resuspend cells in SGCAA media to an absorbance of about 0.5–1 at 600 nm to induce expression of </a:t>
                </a:r>
                <a:r>
                  <a:rPr lang="en-US" dirty="0" err="1">
                    <a:latin typeface="Century Gothic" panose="020B0502020202020204" pitchFamily="34" charset="0"/>
                  </a:rPr>
                  <a:t>scFvs</a:t>
                </a:r>
                <a:r>
                  <a:rPr lang="en-US" dirty="0">
                    <a:latin typeface="Century Gothic" panose="020B0502020202020204" pitchFamily="34" charset="0"/>
                  </a:rPr>
                  <a:t>. Induce at 20</a:t>
                </a:r>
                <a:r>
                  <a:rPr lang="en-US" baseline="30000" dirty="0">
                    <a:latin typeface="Century Gothic" panose="020B0502020202020204" pitchFamily="34" charset="0"/>
                  </a:rPr>
                  <a:t>o</a:t>
                </a:r>
                <a:r>
                  <a:rPr lang="en-US" dirty="0">
                    <a:latin typeface="Century Gothic" panose="020B0502020202020204" pitchFamily="34" charset="0"/>
                  </a:rPr>
                  <a:t>C for 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at least 36 h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>
                    <a:latin typeface="Century Gothic" panose="020B0502020202020204" pitchFamily="34" charset="0"/>
                  </a:rPr>
                  <a:t>The addition of 2 g l</a:t>
                </a:r>
                <a:r>
                  <a:rPr lang="en-US" baseline="30000" dirty="0">
                    <a:latin typeface="Century Gothic" panose="020B0502020202020204" pitchFamily="34" charset="0"/>
                  </a:rPr>
                  <a:t>–1 </a:t>
                </a:r>
                <a:r>
                  <a:rPr lang="en-US" dirty="0">
                    <a:latin typeface="Century Gothic" panose="020B0502020202020204" pitchFamily="34" charset="0"/>
                  </a:rPr>
                  <a:t>dextrose to SGCAA media can also improve surface display amounts.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3794D-D2DC-F020-0954-B462B53C3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A2EA5-32C5-8A22-64AD-FA315E7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B3F89-4080-E993-CD15-3D465C12EC73}"/>
              </a:ext>
            </a:extLst>
          </p:cNvPr>
          <p:cNvSpPr txBox="1"/>
          <p:nvPr/>
        </p:nvSpPr>
        <p:spPr>
          <a:xfrm>
            <a:off x="4200525" y="5121275"/>
            <a:ext cx="715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Typically, at least tenfold oversampling of any yeast population is used to reduce the probability of losing unique clones.</a:t>
            </a:r>
          </a:p>
        </p:txBody>
      </p:sp>
    </p:spTree>
    <p:extLst>
      <p:ext uri="{BB962C8B-B14F-4D97-AF65-F5344CB8AC3E}">
        <p14:creationId xmlns:p14="http://schemas.microsoft.com/office/powerpoint/2010/main" val="8149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3986-E087-DDB1-15BF-68B5B37F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A5E9C-9D8A-1271-45D0-D439C80EF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latin typeface="Century Gothic" panose="020B0502020202020204" pitchFamily="34" charset="0"/>
                  </a:rPr>
                  <a:t>Pellet freshly induced yeast cells and wash with 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PBSM buffer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latin typeface="Century Gothic" panose="020B0502020202020204" pitchFamily="34" charset="0"/>
                  </a:rPr>
                  <a:t>Add antigen to 1</a:t>
                </a:r>
                <a:r>
                  <a:rPr lang="el-GR" dirty="0">
                    <a:latin typeface="Century Gothic" panose="020B0502020202020204" pitchFamily="34" charset="0"/>
                  </a:rPr>
                  <a:t>μ</a:t>
                </a:r>
                <a:r>
                  <a:rPr lang="en-US" dirty="0">
                    <a:latin typeface="Century Gothic" panose="020B0502020202020204" pitchFamily="34" charset="0"/>
                  </a:rPr>
                  <a:t>M. 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>
                    <a:latin typeface="Century Gothic" panose="020B0502020202020204" pitchFamily="34" charset="0"/>
                  </a:rPr>
                  <a:t>A starting point of 1 </a:t>
                </a:r>
                <a:r>
                  <a:rPr lang="el-GR" dirty="0">
                    <a:latin typeface="Century Gothic" panose="020B0502020202020204" pitchFamily="34" charset="0"/>
                  </a:rPr>
                  <a:t>μ</a:t>
                </a:r>
                <a:r>
                  <a:rPr lang="en-US" dirty="0">
                    <a:latin typeface="Century Gothic" panose="020B0502020202020204" pitchFamily="34" charset="0"/>
                  </a:rPr>
                  <a:t>M is generally sufficient to enrich </a:t>
                </a:r>
                <a:r>
                  <a:rPr lang="en-US" dirty="0" err="1">
                    <a:latin typeface="Century Gothic" panose="020B0502020202020204" pitchFamily="34" charset="0"/>
                  </a:rPr>
                  <a:t>scFvs</a:t>
                </a:r>
                <a:r>
                  <a:rPr lang="en-US" dirty="0">
                    <a:latin typeface="Century Gothic" panose="020B0502020202020204" pitchFamily="34" charset="0"/>
                  </a:rPr>
                  <a:t> that bind weakly to human antigens.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latin typeface="Century Gothic" panose="020B0502020202020204" pitchFamily="34" charset="0"/>
                  </a:rPr>
                  <a:t>Incubate for 60 min, followed by 10 min on ice.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Isolate antigen-specific </a:t>
                </a:r>
                <a:r>
                  <a:rPr lang="en-US" dirty="0" err="1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scFvs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 using magnetic sorting</a:t>
                </a:r>
                <a:r>
                  <a:rPr lang="en-US" dirty="0">
                    <a:latin typeface="Century Gothic" panose="020B0502020202020204" pitchFamily="34" charset="0"/>
                  </a:rPr>
                  <a:t>; the following separation steps are for use with the </a:t>
                </a:r>
                <a:r>
                  <a:rPr lang="en-US" dirty="0" err="1">
                    <a:latin typeface="Century Gothic" panose="020B0502020202020204" pitchFamily="34" charset="0"/>
                  </a:rPr>
                  <a:t>Miltenyi</a:t>
                </a:r>
                <a:r>
                  <a:rPr lang="en-US" dirty="0">
                    <a:latin typeface="Century Gothic" panose="020B0502020202020204" pitchFamily="34" charset="0"/>
                  </a:rPr>
                  <a:t> microbead system using an automated bead capture system.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latin typeface="Century Gothic" panose="020B0502020202020204" pitchFamily="34" charset="0"/>
                  </a:rPr>
                  <a:t>Plate serial dilutions of the sorted cell suspension to estimate the number of cells captured by MACS. 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>
                    <a:latin typeface="Century Gothic" panose="020B0502020202020204" pitchFamily="34" charset="0"/>
                  </a:rPr>
                  <a:t>Yeast typically require 2 d of incubation to form visible colonies.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>
                    <a:latin typeface="Century Gothic" panose="020B0502020202020204" pitchFamily="34" charset="0"/>
                  </a:rPr>
                  <a:t>Repeat steps until you have a library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unique clones. 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A5E9C-9D8A-1271-45D0-D439C80EF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120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21324-B9E2-F166-0CB2-D816C5FA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597-19A5-29D2-DA1C-37EF1039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Detailed Steps: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9353D-3827-E120-4B93-0CFC31DDA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 startAt="9"/>
                </a:pPr>
                <a:r>
                  <a:rPr lang="en-US" dirty="0">
                    <a:latin typeface="Century Gothic" panose="020B0502020202020204" pitchFamily="34" charset="0"/>
                  </a:rPr>
                  <a:t>Ensure that the population displays </a:t>
                </a:r>
                <a:r>
                  <a:rPr lang="en-US" dirty="0" err="1">
                    <a:latin typeface="Century Gothic" panose="020B0502020202020204" pitchFamily="34" charset="0"/>
                  </a:rPr>
                  <a:t>scFvs</a:t>
                </a:r>
                <a:r>
                  <a:rPr lang="en-US" dirty="0">
                    <a:latin typeface="Century Gothic" panose="020B0502020202020204" pitchFamily="34" charset="0"/>
                  </a:rPr>
                  <a:t> by labeling with anti-c-</a:t>
                </a:r>
                <a:r>
                  <a:rPr lang="en-US" dirty="0" err="1">
                    <a:latin typeface="Century Gothic" panose="020B0502020202020204" pitchFamily="34" charset="0"/>
                  </a:rPr>
                  <a:t>Myc</a:t>
                </a:r>
                <a:r>
                  <a:rPr lang="en-US" dirty="0">
                    <a:latin typeface="Century Gothic" panose="020B0502020202020204" pitchFamily="34" charset="0"/>
                  </a:rPr>
                  <a:t> and analyzing using flow cytometry. </a:t>
                </a:r>
              </a:p>
              <a:p>
                <a:pPr marL="457200" indent="-457200">
                  <a:buFont typeface="+mj-lt"/>
                  <a:buAutoNum type="arabicPeriod" startAt="9"/>
                </a:pPr>
                <a:r>
                  <a:rPr lang="en-US" dirty="0">
                    <a:latin typeface="Century Gothic" panose="020B0502020202020204" pitchFamily="34" charset="0"/>
                  </a:rPr>
                  <a:t>If sorting a population, induce at an excess of least tenfold of library size of freshly grown cells in SGCAA media. If analyzing a subset of a population, inducing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cells in 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5 ml SGCAA media </a:t>
                </a:r>
                <a:r>
                  <a:rPr lang="en-US" dirty="0">
                    <a:latin typeface="Century Gothic" panose="020B0502020202020204" pitchFamily="34" charset="0"/>
                  </a:rPr>
                  <a:t>is sufficient.</a:t>
                </a:r>
              </a:p>
              <a:p>
                <a:pPr marL="457200" indent="-457200">
                  <a:buFont typeface="+mj-lt"/>
                  <a:buAutoNum type="arabicPeriod" startAt="9"/>
                </a:pPr>
                <a:r>
                  <a:rPr lang="en-US" dirty="0">
                    <a:latin typeface="Century Gothic" panose="020B0502020202020204" pitchFamily="34" charset="0"/>
                  </a:rPr>
                  <a:t>Pellet, wash and label the cells with a tenfold excess of population diversity.</a:t>
                </a:r>
              </a:p>
              <a:p>
                <a:pPr marL="457200" indent="-457200">
                  <a:buFont typeface="+mj-lt"/>
                  <a:buAutoNum type="arabicPeriod" startAt="9"/>
                </a:pPr>
                <a:r>
                  <a:rPr lang="en-US" dirty="0">
                    <a:latin typeface="Century Gothic" panose="020B0502020202020204" pitchFamily="34" charset="0"/>
                  </a:rPr>
                  <a:t>Label yeast with 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chicken anti-c-</a:t>
                </a:r>
                <a:r>
                  <a:rPr lang="en-US" dirty="0" err="1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Myc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IgY</a:t>
                </a:r>
                <a:r>
                  <a:rPr lang="en-US" dirty="0">
                    <a:highlight>
                      <a:srgbClr val="C0C0C0"/>
                    </a:highlight>
                    <a:latin typeface="Century Gothic" panose="020B0502020202020204" pitchFamily="34" charset="0"/>
                  </a:rPr>
                  <a:t> (1:250 dilution) and an appropriate concentration of biotinylated antigen </a:t>
                </a:r>
                <a:r>
                  <a:rPr lang="en-US" dirty="0">
                    <a:latin typeface="Century Gothic" panose="020B0502020202020204" pitchFamily="34" charset="0"/>
                  </a:rPr>
                  <a:t>in an appropriate final volume of PBSF buffer. </a:t>
                </a:r>
              </a:p>
              <a:p>
                <a:pPr marL="457200" indent="-457200">
                  <a:buFont typeface="+mj-lt"/>
                  <a:buAutoNum type="arabicPeriod" startAt="9"/>
                </a:pPr>
                <a:r>
                  <a:rPr lang="en-US" dirty="0">
                    <a:latin typeface="Century Gothic" panose="020B0502020202020204" pitchFamily="34" charset="0"/>
                  </a:rPr>
                  <a:t>Incubate cells, mixing them appropriately during incubation. (Put </a:t>
                </a:r>
                <a:r>
                  <a:rPr lang="en-US">
                    <a:latin typeface="Century Gothic" panose="020B0502020202020204" pitchFamily="34" charset="0"/>
                  </a:rPr>
                  <a:t>on the shaker.) </a:t>
                </a: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9353D-3827-E120-4B93-0CFC31DDA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CD04-2D77-561D-18A5-7782448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477B6BC-1ED4-F645-A318-CABEA119BE6D}" vid="{F0B0BC02-9005-1048-A6AF-7EA79E17A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5060</TotalTime>
  <Words>1021</Words>
  <Application>Microsoft Macintosh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STHeiti</vt:lpstr>
      <vt:lpstr>Office Theme</vt:lpstr>
      <vt:lpstr>Isolating and engineering human antibodies using yeast surface display</vt:lpstr>
      <vt:lpstr>Yeast Display Platform </vt:lpstr>
      <vt:lpstr>Benefits and Limitations of the Yeast Display Platform </vt:lpstr>
      <vt:lpstr>scFv Yeast Display Uses</vt:lpstr>
      <vt:lpstr>Overview of the Steps of scFv Yeast Display</vt:lpstr>
      <vt:lpstr>Overview of the Steps of scFv Yeast Display (Continued) </vt:lpstr>
      <vt:lpstr>Detailed Steps: </vt:lpstr>
      <vt:lpstr>Detailed Steps: </vt:lpstr>
      <vt:lpstr>Detailed Steps: </vt:lpstr>
      <vt:lpstr>Detailed Steps: </vt:lpstr>
      <vt:lpstr>Detailed Steps: </vt:lpstr>
      <vt:lpstr>Detailed Steps: </vt:lpstr>
      <vt:lpstr>Detailed Steps: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Isolating and engineering human antibodies using yeast surface display</dc:title>
  <dc:creator>Emily Rachel Rhodes</dc:creator>
  <cp:lastModifiedBy>Emily Rachel Rhodes</cp:lastModifiedBy>
  <cp:revision>4</cp:revision>
  <dcterms:created xsi:type="dcterms:W3CDTF">2022-06-09T14:55:18Z</dcterms:created>
  <dcterms:modified xsi:type="dcterms:W3CDTF">2022-06-13T03:15:25Z</dcterms:modified>
</cp:coreProperties>
</file>