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4" r:id="rId3"/>
    <p:sldId id="285" r:id="rId4"/>
    <p:sldId id="286" r:id="rId5"/>
    <p:sldId id="297" r:id="rId6"/>
    <p:sldId id="287" r:id="rId7"/>
    <p:sldId id="288" r:id="rId8"/>
    <p:sldId id="289" r:id="rId9"/>
    <p:sldId id="290" r:id="rId10"/>
    <p:sldId id="292" r:id="rId11"/>
    <p:sldId id="291" r:id="rId12"/>
    <p:sldId id="293" r:id="rId13"/>
    <p:sldId id="294" r:id="rId14"/>
    <p:sldId id="296" r:id="rId15"/>
    <p:sldId id="29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6"/>
    <p:restoredTop sz="95781"/>
  </p:normalViewPr>
  <p:slideViewPr>
    <p:cSldViewPr>
      <p:cViewPr varScale="1">
        <p:scale>
          <a:sx n="111" d="100"/>
          <a:sy n="111" d="100"/>
        </p:scale>
        <p:origin x="472"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22CEA-2134-C54D-B545-5847DA6C4A8E}" type="datetimeFigureOut">
              <a:rPr lang="en-US" smtClean="0"/>
              <a:t>8/6/21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68E4A-974F-5D4D-83CB-20C08280C35E}" type="slidenum">
              <a:rPr lang="en-US" smtClean="0"/>
              <a:t>‹#›</a:t>
            </a:fld>
            <a:endParaRPr lang="en-US"/>
          </a:p>
        </p:txBody>
      </p:sp>
    </p:spTree>
    <p:extLst>
      <p:ext uri="{BB962C8B-B14F-4D97-AF65-F5344CB8AC3E}">
        <p14:creationId xmlns:p14="http://schemas.microsoft.com/office/powerpoint/2010/main" val="130680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b="1">
                <a:solidFill>
                  <a:schemeClr val="bg1"/>
                </a:solidFill>
                <a:latin typeface="Helvetica" pitchFamily="2" charset="0"/>
              </a:defRPr>
            </a:lvl1pPr>
          </a:lstStyle>
          <a:p>
            <a:r>
              <a:rPr lang="en-US" dirty="0" err="1"/>
              <a:t>www.colorado.edu</a:t>
            </a:r>
            <a:endParaRPr lang="en-US" dirty="0"/>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9ADDE-98E8-4149-84E6-9A28F99CE161}" type="datetimeFigureOut">
              <a:rPr lang="en-US" smtClean="0"/>
              <a:pPr/>
              <a:t>8/6/21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9ADDE-98E8-4149-84E6-9A28F99CE161}" type="datetimeFigureOut">
              <a:rPr lang="en-US" smtClean="0"/>
              <a:pPr/>
              <a:t>8/6/21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9ADDE-98E8-4149-84E6-9A28F99CE161}" type="datetimeFigureOut">
              <a:rPr lang="en-US" smtClean="0"/>
              <a:pPr/>
              <a:t>8/6/21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9ADDE-98E8-4149-84E6-9A28F99CE161}" type="datetimeFigureOut">
              <a:rPr lang="en-US" smtClean="0"/>
              <a:pPr/>
              <a:t>8/6/21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49ADDE-98E8-4149-84E6-9A28F99CE161}" type="datetimeFigureOut">
              <a:rPr lang="en-US" smtClean="0"/>
              <a:pPr/>
              <a:t>8/6/21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49ADDE-98E8-4149-84E6-9A28F99CE161}" type="datetimeFigureOut">
              <a:rPr lang="en-US" smtClean="0"/>
              <a:pPr/>
              <a:t>8/6/21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9ADDE-98E8-4149-84E6-9A28F99CE161}" type="datetimeFigureOut">
              <a:rPr lang="en-US" smtClean="0"/>
              <a:pPr/>
              <a:t>8/6/21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9ADDE-98E8-4149-84E6-9A28F99CE161}" type="datetimeFigureOut">
              <a:rPr lang="en-US" smtClean="0"/>
              <a:pPr/>
              <a:t>8/6/21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9ADDE-98E8-4149-84E6-9A28F99CE161}" type="datetimeFigureOut">
              <a:rPr lang="en-US" smtClean="0"/>
              <a:pPr/>
              <a:t>8/6/21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9ADDE-98E8-4149-84E6-9A28F99CE161}" type="datetimeFigureOut">
              <a:rPr lang="en-US" smtClean="0"/>
              <a:pPr/>
              <a:t>8/6/21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a:p>
        </p:txBody>
      </p:sp>
      <p:sp>
        <p:nvSpPr>
          <p:cNvPr id="7" name="Rectangle 6"/>
          <p:cNvSpPr/>
          <p:nvPr userDrawn="1"/>
        </p:nvSpPr>
        <p:spPr>
          <a:xfrm>
            <a:off x="0" y="6019800"/>
            <a:ext cx="9144000" cy="838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3FD0D44-7980-D646-8A12-A5DE7C29C48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81000" y="6248264"/>
            <a:ext cx="2895600" cy="4378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b="0" i="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F42D21-39B1-084D-AA66-6EBB2309B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5410200"/>
            <a:ext cx="2057400" cy="1056132"/>
          </a:xfrm>
          <a:prstGeom prst="rect">
            <a:avLst/>
          </a:prstGeom>
        </p:spPr>
      </p:pic>
      <p:sp>
        <p:nvSpPr>
          <p:cNvPr id="2" name="Title 1">
            <a:extLst>
              <a:ext uri="{FF2B5EF4-FFF2-40B4-BE49-F238E27FC236}">
                <a16:creationId xmlns:a16="http://schemas.microsoft.com/office/drawing/2014/main" id="{0BC89132-32A6-074C-946C-17B2E08E6B54}"/>
              </a:ext>
            </a:extLst>
          </p:cNvPr>
          <p:cNvSpPr>
            <a:spLocks noGrp="1"/>
          </p:cNvSpPr>
          <p:nvPr>
            <p:ph type="ctrTitle"/>
          </p:nvPr>
        </p:nvSpPr>
        <p:spPr/>
        <p:txBody>
          <a:bodyPr/>
          <a:lstStyle/>
          <a:p>
            <a:r>
              <a:rPr lang="en-US" dirty="0"/>
              <a:t>Research Updates</a:t>
            </a:r>
          </a:p>
        </p:txBody>
      </p:sp>
      <p:sp>
        <p:nvSpPr>
          <p:cNvPr id="3" name="Subtitle 2">
            <a:extLst>
              <a:ext uri="{FF2B5EF4-FFF2-40B4-BE49-F238E27FC236}">
                <a16:creationId xmlns:a16="http://schemas.microsoft.com/office/drawing/2014/main" id="{4F9D2D39-6A29-DC44-BAFB-FE27A656D3FD}"/>
              </a:ext>
            </a:extLst>
          </p:cNvPr>
          <p:cNvSpPr>
            <a:spLocks noGrp="1"/>
          </p:cNvSpPr>
          <p:nvPr>
            <p:ph type="subTitle" idx="1"/>
          </p:nvPr>
        </p:nvSpPr>
        <p:spPr/>
        <p:txBody>
          <a:bodyPr/>
          <a:lstStyle/>
          <a:p>
            <a:r>
              <a:rPr lang="en-US" dirty="0"/>
              <a:t>Emily Rhodes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B586-9925-9441-9BD7-E0F244B9764F}"/>
              </a:ext>
            </a:extLst>
          </p:cNvPr>
          <p:cNvSpPr>
            <a:spLocks noGrp="1"/>
          </p:cNvSpPr>
          <p:nvPr>
            <p:ph type="title"/>
          </p:nvPr>
        </p:nvSpPr>
        <p:spPr>
          <a:xfrm>
            <a:off x="457200" y="274638"/>
            <a:ext cx="8229600" cy="1143000"/>
          </a:xfrm>
        </p:spPr>
        <p:txBody>
          <a:bodyPr anchor="ctr">
            <a:normAutofit/>
          </a:bodyPr>
          <a:lstStyle/>
          <a:p>
            <a:r>
              <a:rPr lang="en-US" dirty="0"/>
              <a:t>Research Updates</a:t>
            </a:r>
          </a:p>
        </p:txBody>
      </p:sp>
      <p:sp>
        <p:nvSpPr>
          <p:cNvPr id="3" name="Content Placeholder 2">
            <a:extLst>
              <a:ext uri="{FF2B5EF4-FFF2-40B4-BE49-F238E27FC236}">
                <a16:creationId xmlns:a16="http://schemas.microsoft.com/office/drawing/2014/main" id="{A6C1D628-7F47-E84F-A986-AD9B656D7FF3}"/>
              </a:ext>
            </a:extLst>
          </p:cNvPr>
          <p:cNvSpPr>
            <a:spLocks noGrp="1"/>
          </p:cNvSpPr>
          <p:nvPr>
            <p:ph sz="half" idx="1"/>
          </p:nvPr>
        </p:nvSpPr>
        <p:spPr>
          <a:xfrm>
            <a:off x="457200" y="1600200"/>
            <a:ext cx="4038600" cy="4525963"/>
          </a:xfrm>
        </p:spPr>
        <p:txBody>
          <a:bodyPr>
            <a:normAutofit/>
          </a:bodyPr>
          <a:lstStyle/>
          <a:p>
            <a:pPr>
              <a:lnSpc>
                <a:spcPct val="90000"/>
              </a:lnSpc>
            </a:pPr>
            <a:r>
              <a:rPr lang="en-US" sz="1500"/>
              <a:t>Project – Proteins and Polymers x 2 </a:t>
            </a:r>
          </a:p>
          <a:p>
            <a:pPr lvl="1">
              <a:lnSpc>
                <a:spcPct val="90000"/>
              </a:lnSpc>
            </a:pPr>
            <a:r>
              <a:rPr lang="en-US" sz="1500"/>
              <a:t>Overview: What are polymers doing on a molecular scale to stabilize proteins? </a:t>
            </a:r>
          </a:p>
          <a:p>
            <a:pPr lvl="1">
              <a:lnSpc>
                <a:spcPct val="90000"/>
              </a:lnSpc>
            </a:pPr>
            <a:r>
              <a:rPr lang="en-US" sz="1500"/>
              <a:t>Have Done:</a:t>
            </a:r>
          </a:p>
          <a:p>
            <a:pPr lvl="2">
              <a:lnSpc>
                <a:spcPct val="90000"/>
              </a:lnSpc>
            </a:pPr>
            <a:r>
              <a:rPr lang="en-US" sz="1500"/>
              <a:t>Spoken with experimental collaborators</a:t>
            </a:r>
          </a:p>
          <a:p>
            <a:pPr lvl="2">
              <a:lnSpc>
                <a:spcPct val="90000"/>
              </a:lnSpc>
            </a:pPr>
            <a:r>
              <a:rPr lang="en-US" sz="1500"/>
              <a:t>Set up Gaussian simulations to model the partial charges of some of the polymers </a:t>
            </a:r>
          </a:p>
          <a:p>
            <a:pPr lvl="1">
              <a:lnSpc>
                <a:spcPct val="90000"/>
              </a:lnSpc>
            </a:pPr>
            <a:r>
              <a:rPr lang="en-US" sz="1500"/>
              <a:t>To Do: </a:t>
            </a:r>
          </a:p>
          <a:p>
            <a:pPr lvl="2">
              <a:lnSpc>
                <a:spcPct val="90000"/>
              </a:lnSpc>
            </a:pPr>
            <a:r>
              <a:rPr lang="en-US" sz="1500"/>
              <a:t>Redo the Gaussian simulations to prevent the bonds from breaking</a:t>
            </a:r>
          </a:p>
          <a:p>
            <a:pPr>
              <a:lnSpc>
                <a:spcPct val="90000"/>
              </a:lnSpc>
            </a:pPr>
            <a:endParaRPr lang="en-US" sz="1500"/>
          </a:p>
        </p:txBody>
      </p:sp>
      <p:pic>
        <p:nvPicPr>
          <p:cNvPr id="4" name="Picture 3">
            <a:extLst>
              <a:ext uri="{FF2B5EF4-FFF2-40B4-BE49-F238E27FC236}">
                <a16:creationId xmlns:a16="http://schemas.microsoft.com/office/drawing/2014/main" id="{4C76A974-7AED-E145-9FCF-6E94CBA31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2072004"/>
            <a:ext cx="4038600" cy="3582355"/>
          </a:xfrm>
          <a:prstGeom prst="rect">
            <a:avLst/>
          </a:prstGeom>
          <a:noFill/>
        </p:spPr>
      </p:pic>
    </p:spTree>
    <p:extLst>
      <p:ext uri="{BB962C8B-B14F-4D97-AF65-F5344CB8AC3E}">
        <p14:creationId xmlns:p14="http://schemas.microsoft.com/office/powerpoint/2010/main" val="1427490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7A347-5D64-184D-A7E1-1893DD811DAA}"/>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5C9D6528-FE64-7F47-827A-44B2C1479434}"/>
              </a:ext>
            </a:extLst>
          </p:cNvPr>
          <p:cNvSpPr>
            <a:spLocks noGrp="1"/>
          </p:cNvSpPr>
          <p:nvPr>
            <p:ph idx="1"/>
          </p:nvPr>
        </p:nvSpPr>
        <p:spPr/>
        <p:txBody>
          <a:bodyPr>
            <a:normAutofit/>
          </a:bodyPr>
          <a:lstStyle/>
          <a:p>
            <a:r>
              <a:rPr lang="en-US" dirty="0"/>
              <a:t>Project – Backpack Simulations</a:t>
            </a:r>
          </a:p>
          <a:p>
            <a:pPr lvl="1"/>
            <a:r>
              <a:rPr lang="en-US" dirty="0"/>
              <a:t>Overview: Is there a rigorous way to predict which polymers are best at stabilizing which proteins? </a:t>
            </a:r>
          </a:p>
          <a:p>
            <a:pPr lvl="1"/>
            <a:r>
              <a:rPr lang="en-US" dirty="0"/>
              <a:t>Have Done: </a:t>
            </a:r>
          </a:p>
          <a:p>
            <a:pPr lvl="2"/>
            <a:r>
              <a:rPr lang="en-US" dirty="0"/>
              <a:t>Spoken with experimental collaborators</a:t>
            </a:r>
          </a:p>
          <a:p>
            <a:pPr lvl="1"/>
            <a:r>
              <a:rPr lang="en-US" dirty="0"/>
              <a:t>To Do: </a:t>
            </a:r>
          </a:p>
          <a:p>
            <a:pPr lvl="2"/>
            <a:r>
              <a:rPr lang="en-US" dirty="0"/>
              <a:t>Design a platform to take in information about the protein and the polymer and output information about the stability of the protein</a:t>
            </a:r>
          </a:p>
        </p:txBody>
      </p:sp>
    </p:spTree>
    <p:extLst>
      <p:ext uri="{BB962C8B-B14F-4D97-AF65-F5344CB8AC3E}">
        <p14:creationId xmlns:p14="http://schemas.microsoft.com/office/powerpoint/2010/main" val="3047175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25D0-E11F-7842-A446-42FE8F0F59CE}"/>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F74752FB-C235-6C40-AE8B-2AADE59DBB58}"/>
              </a:ext>
            </a:extLst>
          </p:cNvPr>
          <p:cNvSpPr>
            <a:spLocks noGrp="1"/>
          </p:cNvSpPr>
          <p:nvPr>
            <p:ph idx="1"/>
          </p:nvPr>
        </p:nvSpPr>
        <p:spPr/>
        <p:txBody>
          <a:bodyPr>
            <a:normAutofit fontScale="92500" lnSpcReduction="10000"/>
          </a:bodyPr>
          <a:lstStyle/>
          <a:p>
            <a:r>
              <a:rPr lang="en-US" dirty="0"/>
              <a:t>Project – Neutralization Threshold</a:t>
            </a:r>
          </a:p>
          <a:p>
            <a:pPr lvl="1"/>
            <a:r>
              <a:rPr lang="en-US" dirty="0"/>
              <a:t>Overview: Is there a theoretical reason why antibodies are not able to neutralize a virus below a certain concentration? Can we model this/predict it using computation?</a:t>
            </a:r>
          </a:p>
          <a:p>
            <a:pPr lvl="1"/>
            <a:r>
              <a:rPr lang="en-US" dirty="0"/>
              <a:t>Have Done:</a:t>
            </a:r>
          </a:p>
          <a:p>
            <a:pPr lvl="2"/>
            <a:r>
              <a:rPr lang="en-US" dirty="0"/>
              <a:t>Created the model</a:t>
            </a:r>
          </a:p>
          <a:p>
            <a:pPr lvl="1"/>
            <a:r>
              <a:rPr lang="en-US" dirty="0"/>
              <a:t>To Do: </a:t>
            </a:r>
          </a:p>
          <a:p>
            <a:pPr lvl="2"/>
            <a:r>
              <a:rPr lang="en-US" dirty="0"/>
              <a:t>Add a function for infectivity that is more accurate</a:t>
            </a:r>
          </a:p>
          <a:p>
            <a:pPr lvl="2"/>
            <a:r>
              <a:rPr lang="en-US" dirty="0"/>
              <a:t>Add in the impact of having three different RBDs that can go “up” and “down” </a:t>
            </a:r>
          </a:p>
        </p:txBody>
      </p:sp>
    </p:spTree>
    <p:extLst>
      <p:ext uri="{BB962C8B-B14F-4D97-AF65-F5344CB8AC3E}">
        <p14:creationId xmlns:p14="http://schemas.microsoft.com/office/powerpoint/2010/main" val="375075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971B-C719-0740-A9FE-8DF5A6B65E9B}"/>
              </a:ext>
            </a:extLst>
          </p:cNvPr>
          <p:cNvSpPr>
            <a:spLocks noGrp="1"/>
          </p:cNvSpPr>
          <p:nvPr>
            <p:ph type="title"/>
          </p:nvPr>
        </p:nvSpPr>
        <p:spPr/>
        <p:txBody>
          <a:bodyPr/>
          <a:lstStyle/>
          <a:p>
            <a:r>
              <a:rPr lang="en-US" dirty="0"/>
              <a:t>Goals</a:t>
            </a:r>
          </a:p>
        </p:txBody>
      </p:sp>
      <p:graphicFrame>
        <p:nvGraphicFramePr>
          <p:cNvPr id="5" name="Table 5">
            <a:extLst>
              <a:ext uri="{FF2B5EF4-FFF2-40B4-BE49-F238E27FC236}">
                <a16:creationId xmlns:a16="http://schemas.microsoft.com/office/drawing/2014/main" id="{D78F73C4-B6A3-BC43-8BBC-2656FCE48C5E}"/>
              </a:ext>
            </a:extLst>
          </p:cNvPr>
          <p:cNvGraphicFramePr>
            <a:graphicFrameLocks noGrp="1"/>
          </p:cNvGraphicFramePr>
          <p:nvPr>
            <p:ph idx="1"/>
            <p:extLst>
              <p:ext uri="{D42A27DB-BD31-4B8C-83A1-F6EECF244321}">
                <p14:modId xmlns:p14="http://schemas.microsoft.com/office/powerpoint/2010/main" val="1949244586"/>
              </p:ext>
            </p:extLst>
          </p:nvPr>
        </p:nvGraphicFramePr>
        <p:xfrm>
          <a:off x="457200" y="1219200"/>
          <a:ext cx="8229600" cy="51562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209086607"/>
                    </a:ext>
                  </a:extLst>
                </a:gridCol>
                <a:gridCol w="2743200">
                  <a:extLst>
                    <a:ext uri="{9D8B030D-6E8A-4147-A177-3AD203B41FA5}">
                      <a16:colId xmlns:a16="http://schemas.microsoft.com/office/drawing/2014/main" val="2252402836"/>
                    </a:ext>
                  </a:extLst>
                </a:gridCol>
                <a:gridCol w="2743200">
                  <a:extLst>
                    <a:ext uri="{9D8B030D-6E8A-4147-A177-3AD203B41FA5}">
                      <a16:colId xmlns:a16="http://schemas.microsoft.com/office/drawing/2014/main" val="2311843533"/>
                    </a:ext>
                  </a:extLst>
                </a:gridCol>
              </a:tblGrid>
              <a:tr h="370840">
                <a:tc>
                  <a:txBody>
                    <a:bodyPr/>
                    <a:lstStyle/>
                    <a:p>
                      <a:r>
                        <a:rPr lang="en-US" sz="900" dirty="0"/>
                        <a:t>Project</a:t>
                      </a:r>
                    </a:p>
                  </a:txBody>
                  <a:tcPr/>
                </a:tc>
                <a:tc>
                  <a:txBody>
                    <a:bodyPr/>
                    <a:lstStyle/>
                    <a:p>
                      <a:r>
                        <a:rPr lang="en-US" sz="900" dirty="0"/>
                        <a:t>Goal</a:t>
                      </a:r>
                    </a:p>
                  </a:txBody>
                  <a:tcPr/>
                </a:tc>
                <a:tc>
                  <a:txBody>
                    <a:bodyPr/>
                    <a:lstStyle/>
                    <a:p>
                      <a:r>
                        <a:rPr lang="en-US" sz="900" dirty="0"/>
                        <a:t>Due Date</a:t>
                      </a:r>
                    </a:p>
                  </a:txBody>
                  <a:tcPr/>
                </a:tc>
                <a:extLst>
                  <a:ext uri="{0D108BD9-81ED-4DB2-BD59-A6C34878D82A}">
                    <a16:rowId xmlns:a16="http://schemas.microsoft.com/office/drawing/2014/main" val="2460051079"/>
                  </a:ext>
                </a:extLst>
              </a:tr>
              <a:tr h="370840">
                <a:tc>
                  <a:txBody>
                    <a:bodyPr/>
                    <a:lstStyle/>
                    <a:p>
                      <a:r>
                        <a:rPr lang="en-US" sz="900" dirty="0"/>
                        <a:t>Affinity Maturation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Input in the dissociation rates</a:t>
                      </a:r>
                    </a:p>
                  </a:txBody>
                  <a:tcPr/>
                </a:tc>
                <a:tc>
                  <a:txBody>
                    <a:bodyPr/>
                    <a:lstStyle/>
                    <a:p>
                      <a:r>
                        <a:rPr lang="en-US" sz="900" dirty="0"/>
                        <a:t>August 12</a:t>
                      </a:r>
                      <a:r>
                        <a:rPr lang="en-US" sz="900" baseline="30000" dirty="0"/>
                        <a:t>th</a:t>
                      </a:r>
                      <a:r>
                        <a:rPr lang="en-US" sz="900" dirty="0"/>
                        <a:t> </a:t>
                      </a:r>
                    </a:p>
                  </a:txBody>
                  <a:tcPr/>
                </a:tc>
                <a:extLst>
                  <a:ext uri="{0D108BD9-81ED-4DB2-BD59-A6C34878D82A}">
                    <a16:rowId xmlns:a16="http://schemas.microsoft.com/office/drawing/2014/main" val="3119137376"/>
                  </a:ext>
                </a:extLst>
              </a:tr>
              <a:tr h="370840">
                <a:tc>
                  <a:txBody>
                    <a:bodyPr/>
                    <a:lstStyle/>
                    <a:p>
                      <a:r>
                        <a:rPr lang="en-US" sz="900" dirty="0"/>
                        <a:t>Low </a:t>
                      </a:r>
                      <a:r>
                        <a:rPr lang="en-US" sz="900" dirty="0" err="1"/>
                        <a:t>Kd</a:t>
                      </a:r>
                      <a:endParaRPr lang="en-US"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Make sure this has not already been done – literature search </a:t>
                      </a:r>
                    </a:p>
                    <a:p>
                      <a:endParaRPr lang="en-US" sz="900" dirty="0"/>
                    </a:p>
                    <a:p>
                      <a:r>
                        <a:rPr lang="en-US" sz="900" dirty="0"/>
                        <a:t>Transform into yeast</a:t>
                      </a:r>
                    </a:p>
                  </a:txBody>
                  <a:tcPr/>
                </a:tc>
                <a:tc>
                  <a:txBody>
                    <a:bodyPr/>
                    <a:lstStyle/>
                    <a:p>
                      <a:r>
                        <a:rPr lang="en-US" sz="900" dirty="0"/>
                        <a:t>August 9</a:t>
                      </a:r>
                      <a:r>
                        <a:rPr lang="en-US" sz="900" baseline="30000" dirty="0"/>
                        <a:t>th</a:t>
                      </a:r>
                      <a:r>
                        <a:rPr lang="en-US" sz="900" dirty="0"/>
                        <a:t> </a:t>
                      </a:r>
                    </a:p>
                    <a:p>
                      <a:endParaRPr lang="en-US" sz="900" dirty="0"/>
                    </a:p>
                    <a:p>
                      <a:endParaRPr lang="en-US" sz="900" dirty="0"/>
                    </a:p>
                    <a:p>
                      <a:endParaRPr lang="en-US" sz="900" dirty="0"/>
                    </a:p>
                    <a:p>
                      <a:r>
                        <a:rPr lang="en-US" sz="900" dirty="0"/>
                        <a:t>August 6</a:t>
                      </a:r>
                      <a:r>
                        <a:rPr lang="en-US" sz="900" baseline="30000" dirty="0"/>
                        <a:t>th</a:t>
                      </a:r>
                      <a:r>
                        <a:rPr lang="en-US" sz="900" dirty="0"/>
                        <a:t> </a:t>
                      </a:r>
                    </a:p>
                  </a:txBody>
                  <a:tcPr/>
                </a:tc>
                <a:extLst>
                  <a:ext uri="{0D108BD9-81ED-4DB2-BD59-A6C34878D82A}">
                    <a16:rowId xmlns:a16="http://schemas.microsoft.com/office/drawing/2014/main" val="881838929"/>
                  </a:ext>
                </a:extLst>
              </a:tr>
              <a:tr h="370840">
                <a:tc>
                  <a:txBody>
                    <a:bodyPr/>
                    <a:lstStyle/>
                    <a:p>
                      <a:r>
                        <a:rPr lang="en-US" sz="900" dirty="0"/>
                        <a:t>Framework Mutations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Troubleshoot the errors </a:t>
                      </a:r>
                    </a:p>
                    <a:p>
                      <a:endParaRPr lang="en-US" sz="900" dirty="0"/>
                    </a:p>
                  </a:txBody>
                  <a:tcPr/>
                </a:tc>
                <a:tc>
                  <a:txBody>
                    <a:bodyPr/>
                    <a:lstStyle/>
                    <a:p>
                      <a:r>
                        <a:rPr lang="en-US" sz="900" dirty="0"/>
                        <a:t>August 6</a:t>
                      </a:r>
                      <a:r>
                        <a:rPr lang="en-US" sz="900" baseline="30000" dirty="0"/>
                        <a:t>th</a:t>
                      </a:r>
                      <a:r>
                        <a:rPr lang="en-US" sz="900" dirty="0"/>
                        <a:t> </a:t>
                      </a:r>
                    </a:p>
                  </a:txBody>
                  <a:tcPr/>
                </a:tc>
                <a:extLst>
                  <a:ext uri="{0D108BD9-81ED-4DB2-BD59-A6C34878D82A}">
                    <a16:rowId xmlns:a16="http://schemas.microsoft.com/office/drawing/2014/main" val="958417077"/>
                  </a:ext>
                </a:extLst>
              </a:tr>
              <a:tr h="370840">
                <a:tc>
                  <a:txBody>
                    <a:bodyPr/>
                    <a:lstStyle/>
                    <a:p>
                      <a:r>
                        <a:rPr lang="en-US" sz="900" dirty="0"/>
                        <a:t>COVID MD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Edit my script to do broad analysis of all the mutations</a:t>
                      </a:r>
                    </a:p>
                  </a:txBody>
                  <a:tcPr/>
                </a:tc>
                <a:tc>
                  <a:txBody>
                    <a:bodyPr/>
                    <a:lstStyle/>
                    <a:p>
                      <a:r>
                        <a:rPr lang="en-US" sz="900" dirty="0"/>
                        <a:t>August 12</a:t>
                      </a:r>
                      <a:r>
                        <a:rPr lang="en-US" sz="900" baseline="30000" dirty="0"/>
                        <a:t>th</a:t>
                      </a:r>
                      <a:r>
                        <a:rPr lang="en-US" sz="900" dirty="0"/>
                        <a:t> </a:t>
                      </a:r>
                    </a:p>
                  </a:txBody>
                  <a:tcPr/>
                </a:tc>
                <a:extLst>
                  <a:ext uri="{0D108BD9-81ED-4DB2-BD59-A6C34878D82A}">
                    <a16:rowId xmlns:a16="http://schemas.microsoft.com/office/drawing/2014/main" val="4091929017"/>
                  </a:ext>
                </a:extLst>
              </a:tr>
              <a:tr h="370840">
                <a:tc>
                  <a:txBody>
                    <a:bodyPr/>
                    <a:lstStyle/>
                    <a:p>
                      <a:r>
                        <a:rPr lang="en-US" sz="900" dirty="0"/>
                        <a:t>Proteins and Polymers </a:t>
                      </a:r>
                    </a:p>
                  </a:txBody>
                  <a:tcPr/>
                </a:tc>
                <a:tc>
                  <a:txBody>
                    <a:bodyPr/>
                    <a:lstStyle/>
                    <a:p>
                      <a:r>
                        <a:rPr lang="en-US" sz="900" dirty="0"/>
                        <a:t>Redo the Gaussian simulations</a:t>
                      </a:r>
                    </a:p>
                  </a:txBody>
                  <a:tcPr/>
                </a:tc>
                <a:tc>
                  <a:txBody>
                    <a:bodyPr/>
                    <a:lstStyle/>
                    <a:p>
                      <a:r>
                        <a:rPr lang="en-US" sz="900" dirty="0"/>
                        <a:t>August 5</a:t>
                      </a:r>
                      <a:r>
                        <a:rPr lang="en-US" sz="900" baseline="30000" dirty="0"/>
                        <a:t>th</a:t>
                      </a:r>
                      <a:r>
                        <a:rPr lang="en-US" sz="900" dirty="0"/>
                        <a:t> </a:t>
                      </a:r>
                    </a:p>
                  </a:txBody>
                  <a:tcPr/>
                </a:tc>
                <a:extLst>
                  <a:ext uri="{0D108BD9-81ED-4DB2-BD59-A6C34878D82A}">
                    <a16:rowId xmlns:a16="http://schemas.microsoft.com/office/drawing/2014/main" val="2842348133"/>
                  </a:ext>
                </a:extLst>
              </a:tr>
              <a:tr h="370840">
                <a:tc>
                  <a:txBody>
                    <a:bodyPr/>
                    <a:lstStyle/>
                    <a:p>
                      <a:r>
                        <a:rPr lang="en-US" sz="900" dirty="0"/>
                        <a:t>Backpack Simulations</a:t>
                      </a:r>
                    </a:p>
                  </a:txBody>
                  <a:tcPr/>
                </a:tc>
                <a:tc>
                  <a:txBody>
                    <a:bodyPr/>
                    <a:lstStyle/>
                    <a:p>
                      <a:r>
                        <a:rPr lang="en-US" sz="900" dirty="0"/>
                        <a:t>Design the platform </a:t>
                      </a:r>
                    </a:p>
                  </a:txBody>
                  <a:tcPr/>
                </a:tc>
                <a:tc>
                  <a:txBody>
                    <a:bodyPr/>
                    <a:lstStyle/>
                    <a:p>
                      <a:r>
                        <a:rPr lang="en-US" sz="900" dirty="0"/>
                        <a:t>August 16</a:t>
                      </a:r>
                      <a:r>
                        <a:rPr lang="en-US" sz="900" baseline="30000" dirty="0"/>
                        <a:t>th</a:t>
                      </a:r>
                      <a:r>
                        <a:rPr lang="en-US" sz="900" dirty="0"/>
                        <a:t> </a:t>
                      </a:r>
                    </a:p>
                  </a:txBody>
                  <a:tcPr/>
                </a:tc>
                <a:extLst>
                  <a:ext uri="{0D108BD9-81ED-4DB2-BD59-A6C34878D82A}">
                    <a16:rowId xmlns:a16="http://schemas.microsoft.com/office/drawing/2014/main" val="2421299625"/>
                  </a:ext>
                </a:extLst>
              </a:tr>
              <a:tr h="370840">
                <a:tc>
                  <a:txBody>
                    <a:bodyPr/>
                    <a:lstStyle/>
                    <a:p>
                      <a:r>
                        <a:rPr lang="en-US" sz="900" dirty="0"/>
                        <a:t>Neutralization Threshold</a:t>
                      </a:r>
                    </a:p>
                  </a:txBody>
                  <a:tcPr/>
                </a:tc>
                <a:tc>
                  <a:txBody>
                    <a:bodyPr/>
                    <a:lstStyle/>
                    <a:p>
                      <a:r>
                        <a:rPr lang="en-US" sz="900" dirty="0"/>
                        <a:t>Function for infectivity</a:t>
                      </a:r>
                    </a:p>
                    <a:p>
                      <a:endParaRPr lang="en-US" sz="900" dirty="0"/>
                    </a:p>
                    <a:p>
                      <a:r>
                        <a:rPr lang="en-US" sz="900" dirty="0"/>
                        <a:t>RBD up and down </a:t>
                      </a:r>
                    </a:p>
                  </a:txBody>
                  <a:tcPr/>
                </a:tc>
                <a:tc>
                  <a:txBody>
                    <a:bodyPr/>
                    <a:lstStyle/>
                    <a:p>
                      <a:r>
                        <a:rPr lang="en-US" sz="900" dirty="0"/>
                        <a:t>August 9</a:t>
                      </a:r>
                      <a:r>
                        <a:rPr lang="en-US" sz="900" baseline="30000" dirty="0"/>
                        <a:t>th</a:t>
                      </a:r>
                      <a:r>
                        <a:rPr lang="en-US" sz="900" dirty="0"/>
                        <a:t> </a:t>
                      </a:r>
                    </a:p>
                    <a:p>
                      <a:endParaRPr lang="en-US" sz="900" dirty="0"/>
                    </a:p>
                    <a:p>
                      <a:r>
                        <a:rPr lang="en-US" sz="900" dirty="0"/>
                        <a:t>August 12</a:t>
                      </a:r>
                      <a:r>
                        <a:rPr lang="en-US" sz="900" baseline="30000" dirty="0"/>
                        <a:t>th</a:t>
                      </a:r>
                      <a:r>
                        <a:rPr lang="en-US" sz="900" dirty="0"/>
                        <a:t> </a:t>
                      </a:r>
                    </a:p>
                  </a:txBody>
                  <a:tcPr/>
                </a:tc>
                <a:extLst>
                  <a:ext uri="{0D108BD9-81ED-4DB2-BD59-A6C34878D82A}">
                    <a16:rowId xmlns:a16="http://schemas.microsoft.com/office/drawing/2014/main" val="1908124623"/>
                  </a:ext>
                </a:extLst>
              </a:tr>
              <a:tr h="370840">
                <a:tc>
                  <a:txBody>
                    <a:bodyPr/>
                    <a:lstStyle/>
                    <a:p>
                      <a:r>
                        <a:rPr lang="en-US" sz="900" dirty="0"/>
                        <a:t>Prelims</a:t>
                      </a:r>
                    </a:p>
                  </a:txBody>
                  <a:tcPr/>
                </a:tc>
                <a:tc>
                  <a:txBody>
                    <a:bodyPr/>
                    <a:lstStyle/>
                    <a:p>
                      <a:r>
                        <a:rPr lang="en-US" sz="900" dirty="0"/>
                        <a:t>Draft my prelim paper</a:t>
                      </a:r>
                    </a:p>
                    <a:p>
                      <a:endParaRPr lang="en-US" sz="900" dirty="0"/>
                    </a:p>
                    <a:p>
                      <a:r>
                        <a:rPr lang="en-US" sz="900" dirty="0"/>
                        <a:t>Draft my prelim presentation</a:t>
                      </a:r>
                    </a:p>
                  </a:txBody>
                  <a:tcPr/>
                </a:tc>
                <a:tc>
                  <a:txBody>
                    <a:bodyPr/>
                    <a:lstStyle/>
                    <a:p>
                      <a:r>
                        <a:rPr lang="en-US" sz="900" dirty="0"/>
                        <a:t>August 19</a:t>
                      </a:r>
                      <a:r>
                        <a:rPr lang="en-US" sz="900" baseline="30000" dirty="0"/>
                        <a:t>th</a:t>
                      </a:r>
                      <a:r>
                        <a:rPr lang="en-US" sz="900" dirty="0"/>
                        <a:t> </a:t>
                      </a:r>
                    </a:p>
                    <a:p>
                      <a:endParaRPr lang="en-US" sz="900" dirty="0"/>
                    </a:p>
                    <a:p>
                      <a:r>
                        <a:rPr lang="en-US" sz="900" dirty="0"/>
                        <a:t>August 9</a:t>
                      </a:r>
                      <a:r>
                        <a:rPr lang="en-US" sz="900" baseline="30000" dirty="0"/>
                        <a:t>th</a:t>
                      </a:r>
                      <a:r>
                        <a:rPr lang="en-US" sz="900" dirty="0"/>
                        <a:t> </a:t>
                      </a:r>
                    </a:p>
                  </a:txBody>
                  <a:tcPr/>
                </a:tc>
                <a:extLst>
                  <a:ext uri="{0D108BD9-81ED-4DB2-BD59-A6C34878D82A}">
                    <a16:rowId xmlns:a16="http://schemas.microsoft.com/office/drawing/2014/main" val="1827291509"/>
                  </a:ext>
                </a:extLst>
              </a:tr>
              <a:tr h="370840">
                <a:tc>
                  <a:txBody>
                    <a:bodyPr/>
                    <a:lstStyle/>
                    <a:p>
                      <a:r>
                        <a:rPr lang="en-US" sz="900" dirty="0"/>
                        <a:t>AICHE</a:t>
                      </a:r>
                    </a:p>
                  </a:txBody>
                  <a:tcPr/>
                </a:tc>
                <a:tc>
                  <a:txBody>
                    <a:bodyPr/>
                    <a:lstStyle/>
                    <a:p>
                      <a:r>
                        <a:rPr lang="en-US" sz="900" dirty="0"/>
                        <a:t>Make my posters</a:t>
                      </a:r>
                    </a:p>
                  </a:txBody>
                  <a:tcPr/>
                </a:tc>
                <a:tc>
                  <a:txBody>
                    <a:bodyPr/>
                    <a:lstStyle/>
                    <a:p>
                      <a:r>
                        <a:rPr lang="en-US" sz="900" dirty="0"/>
                        <a:t>August 26</a:t>
                      </a:r>
                      <a:r>
                        <a:rPr lang="en-US" sz="900" baseline="30000" dirty="0"/>
                        <a:t>th</a:t>
                      </a:r>
                      <a:r>
                        <a:rPr lang="en-US" sz="900" dirty="0"/>
                        <a:t> </a:t>
                      </a:r>
                    </a:p>
                  </a:txBody>
                  <a:tcPr/>
                </a:tc>
                <a:extLst>
                  <a:ext uri="{0D108BD9-81ED-4DB2-BD59-A6C34878D82A}">
                    <a16:rowId xmlns:a16="http://schemas.microsoft.com/office/drawing/2014/main" val="3690514192"/>
                  </a:ext>
                </a:extLst>
              </a:tr>
              <a:tr h="370840">
                <a:tc>
                  <a:txBody>
                    <a:bodyPr/>
                    <a:lstStyle/>
                    <a:p>
                      <a:r>
                        <a:rPr lang="en-US" sz="900" dirty="0"/>
                        <a:t>Fellowships</a:t>
                      </a:r>
                    </a:p>
                  </a:txBody>
                  <a:tcPr/>
                </a:tc>
                <a:tc>
                  <a:txBody>
                    <a:bodyPr/>
                    <a:lstStyle/>
                    <a:p>
                      <a:r>
                        <a:rPr lang="en-US" sz="900" dirty="0"/>
                        <a:t>Make a list of fellowships I want to apply to this year</a:t>
                      </a:r>
                    </a:p>
                    <a:p>
                      <a:endParaRPr lang="en-US" sz="900" dirty="0"/>
                    </a:p>
                    <a:p>
                      <a:endParaRPr lang="en-US" sz="900" dirty="0"/>
                    </a:p>
                    <a:p>
                      <a:r>
                        <a:rPr lang="en-US" sz="900" dirty="0"/>
                        <a:t>Write a draft of one application</a:t>
                      </a:r>
                    </a:p>
                  </a:txBody>
                  <a:tcPr/>
                </a:tc>
                <a:tc>
                  <a:txBody>
                    <a:bodyPr/>
                    <a:lstStyle/>
                    <a:p>
                      <a:r>
                        <a:rPr lang="en-US" sz="900" dirty="0"/>
                        <a:t>August 6</a:t>
                      </a:r>
                      <a:r>
                        <a:rPr lang="en-US" sz="900" baseline="30000" dirty="0"/>
                        <a:t>th</a:t>
                      </a:r>
                      <a:r>
                        <a:rPr lang="en-US" sz="900" dirty="0"/>
                        <a:t> </a:t>
                      </a:r>
                    </a:p>
                    <a:p>
                      <a:endParaRPr lang="en-US" sz="900" dirty="0"/>
                    </a:p>
                    <a:p>
                      <a:endParaRPr lang="en-US" sz="900" dirty="0"/>
                    </a:p>
                    <a:p>
                      <a:endParaRPr lang="en-US" sz="900" dirty="0"/>
                    </a:p>
                    <a:p>
                      <a:r>
                        <a:rPr lang="en-US" sz="900" dirty="0"/>
                        <a:t>August 12</a:t>
                      </a:r>
                      <a:r>
                        <a:rPr lang="en-US" sz="900" baseline="30000" dirty="0"/>
                        <a:t>th</a:t>
                      </a:r>
                      <a:r>
                        <a:rPr lang="en-US" sz="900" dirty="0"/>
                        <a:t> </a:t>
                      </a:r>
                    </a:p>
                  </a:txBody>
                  <a:tcPr/>
                </a:tc>
                <a:extLst>
                  <a:ext uri="{0D108BD9-81ED-4DB2-BD59-A6C34878D82A}">
                    <a16:rowId xmlns:a16="http://schemas.microsoft.com/office/drawing/2014/main" val="2548184640"/>
                  </a:ext>
                </a:extLst>
              </a:tr>
            </a:tbl>
          </a:graphicData>
        </a:graphic>
      </p:graphicFrame>
    </p:spTree>
    <p:extLst>
      <p:ext uri="{BB962C8B-B14F-4D97-AF65-F5344CB8AC3E}">
        <p14:creationId xmlns:p14="http://schemas.microsoft.com/office/powerpoint/2010/main" val="3047316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7DDE-36E1-8C49-B0F1-F0FE067E829D}"/>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18723E6-C574-2E49-86DB-1B7F8DB8D757}"/>
              </a:ext>
            </a:extLst>
          </p:cNvPr>
          <p:cNvSpPr>
            <a:spLocks noGrp="1"/>
          </p:cNvSpPr>
          <p:nvPr>
            <p:ph idx="1"/>
          </p:nvPr>
        </p:nvSpPr>
        <p:spPr/>
        <p:txBody>
          <a:bodyPr/>
          <a:lstStyle/>
          <a:p>
            <a:r>
              <a:rPr lang="en-US" dirty="0"/>
              <a:t>What literature should I be reading? Can I get a list from both of you? </a:t>
            </a:r>
          </a:p>
          <a:p>
            <a:r>
              <a:rPr lang="en-US" dirty="0"/>
              <a:t>What are things I can do to be best prepared for the future? </a:t>
            </a:r>
          </a:p>
          <a:p>
            <a:endParaRPr lang="en-US" dirty="0"/>
          </a:p>
          <a:p>
            <a:r>
              <a:rPr lang="en-US" dirty="0"/>
              <a:t>Overall, how does all of </a:t>
            </a:r>
            <a:r>
              <a:rPr lang="en-US"/>
              <a:t>this sound? </a:t>
            </a:r>
          </a:p>
        </p:txBody>
      </p:sp>
    </p:spTree>
    <p:extLst>
      <p:ext uri="{BB962C8B-B14F-4D97-AF65-F5344CB8AC3E}">
        <p14:creationId xmlns:p14="http://schemas.microsoft.com/office/powerpoint/2010/main" val="565464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2824-5568-B146-945A-46EBB61D104C}"/>
              </a:ext>
            </a:extLst>
          </p:cNvPr>
          <p:cNvSpPr>
            <a:spLocks noGrp="1"/>
          </p:cNvSpPr>
          <p:nvPr>
            <p:ph type="title"/>
          </p:nvPr>
        </p:nvSpPr>
        <p:spPr/>
        <p:txBody>
          <a:bodyPr/>
          <a:lstStyle/>
          <a:p>
            <a:r>
              <a:rPr lang="en-US" dirty="0"/>
              <a:t>Big Picture Direction</a:t>
            </a:r>
          </a:p>
        </p:txBody>
      </p:sp>
      <p:sp>
        <p:nvSpPr>
          <p:cNvPr id="3" name="Content Placeholder 2">
            <a:extLst>
              <a:ext uri="{FF2B5EF4-FFF2-40B4-BE49-F238E27FC236}">
                <a16:creationId xmlns:a16="http://schemas.microsoft.com/office/drawing/2014/main" id="{0B4956FF-DB24-DD4A-9EE8-BBC4F90C04D8}"/>
              </a:ext>
            </a:extLst>
          </p:cNvPr>
          <p:cNvSpPr>
            <a:spLocks noGrp="1"/>
          </p:cNvSpPr>
          <p:nvPr>
            <p:ph idx="1"/>
          </p:nvPr>
        </p:nvSpPr>
        <p:spPr/>
        <p:txBody>
          <a:bodyPr>
            <a:normAutofit/>
          </a:bodyPr>
          <a:lstStyle/>
          <a:p>
            <a:pPr marL="0" indent="0">
              <a:buNone/>
            </a:pPr>
            <a:r>
              <a:rPr lang="en-US" dirty="0"/>
              <a:t>Make a </a:t>
            </a:r>
            <a:r>
              <a:rPr lang="en-US" b="1" i="1" u="sng" dirty="0">
                <a:highlight>
                  <a:srgbClr val="FFFF00"/>
                </a:highlight>
              </a:rPr>
              <a:t>framework</a:t>
            </a:r>
            <a:r>
              <a:rPr lang="en-US" dirty="0"/>
              <a:t> that combines everything I have uncovered about antibodies and antigens to be able to take a viral protein and provide engineering principles that will help guide someone in the right direction for making antibody therapeutics (antibody engineering) or a vaccine (antigen engineering). </a:t>
            </a:r>
          </a:p>
          <a:p>
            <a:pPr marL="0" indent="0">
              <a:buNone/>
            </a:pPr>
            <a:endParaRPr lang="en-US" dirty="0"/>
          </a:p>
          <a:p>
            <a:pPr marL="0" indent="0">
              <a:buNone/>
            </a:pPr>
            <a:r>
              <a:rPr lang="en-US" dirty="0"/>
              <a:t>Framework – Governing rules for engineering </a:t>
            </a:r>
          </a:p>
        </p:txBody>
      </p:sp>
    </p:spTree>
    <p:extLst>
      <p:ext uri="{BB962C8B-B14F-4D97-AF65-F5344CB8AC3E}">
        <p14:creationId xmlns:p14="http://schemas.microsoft.com/office/powerpoint/2010/main" val="227276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F4C5-3274-FF43-AAD5-A91A1A7ADB7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F36208B-022D-EF44-80AC-583F42E5D135}"/>
              </a:ext>
            </a:extLst>
          </p:cNvPr>
          <p:cNvSpPr>
            <a:spLocks noGrp="1"/>
          </p:cNvSpPr>
          <p:nvPr>
            <p:ph idx="1"/>
          </p:nvPr>
        </p:nvSpPr>
        <p:spPr/>
        <p:txBody>
          <a:bodyPr/>
          <a:lstStyle/>
          <a:p>
            <a:r>
              <a:rPr lang="en-US" dirty="0"/>
              <a:t>Meeting Structure</a:t>
            </a:r>
          </a:p>
          <a:p>
            <a:pPr marL="0" indent="0">
              <a:buNone/>
            </a:pPr>
            <a:r>
              <a:rPr lang="en-US" dirty="0"/>
              <a:t>________________________________________</a:t>
            </a:r>
          </a:p>
          <a:p>
            <a:pPr marL="0" indent="0">
              <a:buNone/>
            </a:pPr>
            <a:endParaRPr lang="en-US" dirty="0"/>
          </a:p>
          <a:p>
            <a:r>
              <a:rPr lang="en-US" dirty="0">
                <a:latin typeface="Arial" panose="020B0604020202020204" pitchFamily="34" charset="0"/>
                <a:cs typeface="Arial" panose="020B0604020202020204" pitchFamily="34" charset="0"/>
              </a:rPr>
              <a:t>Big Picture Overview</a:t>
            </a:r>
          </a:p>
          <a:p>
            <a:r>
              <a:rPr lang="en-US" dirty="0"/>
              <a:t>Research Updates</a:t>
            </a:r>
          </a:p>
          <a:p>
            <a:r>
              <a:rPr lang="en-US" dirty="0">
                <a:latin typeface="Arial" panose="020B0604020202020204" pitchFamily="34" charset="0"/>
                <a:cs typeface="Arial" panose="020B0604020202020204" pitchFamily="34" charset="0"/>
              </a:rPr>
              <a:t>Goals </a:t>
            </a:r>
          </a:p>
          <a:p>
            <a:r>
              <a:rPr lang="en-US" dirty="0"/>
              <a:t>Big Picture Direction</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5038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5FD27-1E8A-394D-9EBA-A603E544C5A6}"/>
              </a:ext>
            </a:extLst>
          </p:cNvPr>
          <p:cNvSpPr>
            <a:spLocks noGrp="1"/>
          </p:cNvSpPr>
          <p:nvPr>
            <p:ph type="title"/>
          </p:nvPr>
        </p:nvSpPr>
        <p:spPr/>
        <p:txBody>
          <a:bodyPr/>
          <a:lstStyle/>
          <a:p>
            <a:r>
              <a:rPr lang="en-US" dirty="0"/>
              <a:t>Meeting Structure</a:t>
            </a:r>
          </a:p>
        </p:txBody>
      </p:sp>
      <p:sp>
        <p:nvSpPr>
          <p:cNvPr id="3" name="Content Placeholder 2">
            <a:extLst>
              <a:ext uri="{FF2B5EF4-FFF2-40B4-BE49-F238E27FC236}">
                <a16:creationId xmlns:a16="http://schemas.microsoft.com/office/drawing/2014/main" id="{34343B80-7C7D-174C-A884-A2164CD68C29}"/>
              </a:ext>
            </a:extLst>
          </p:cNvPr>
          <p:cNvSpPr>
            <a:spLocks noGrp="1"/>
          </p:cNvSpPr>
          <p:nvPr>
            <p:ph idx="1"/>
          </p:nvPr>
        </p:nvSpPr>
        <p:spPr/>
        <p:txBody>
          <a:bodyPr>
            <a:normAutofit fontScale="92500" lnSpcReduction="20000"/>
          </a:bodyPr>
          <a:lstStyle/>
          <a:p>
            <a:r>
              <a:rPr lang="en-US" dirty="0"/>
              <a:t>How I would like to structure meetings going forward:</a:t>
            </a:r>
          </a:p>
          <a:p>
            <a:pPr lvl="1"/>
            <a:r>
              <a:rPr lang="en-US" dirty="0"/>
              <a:t>Big picture overview </a:t>
            </a:r>
          </a:p>
          <a:p>
            <a:pPr lvl="2"/>
            <a:r>
              <a:rPr lang="en-US" dirty="0"/>
              <a:t>Advisor help: big picture re-direction</a:t>
            </a:r>
          </a:p>
          <a:p>
            <a:pPr lvl="1"/>
            <a:r>
              <a:rPr lang="en-US" dirty="0"/>
              <a:t>Research updates (for each project) </a:t>
            </a:r>
          </a:p>
          <a:p>
            <a:pPr lvl="2"/>
            <a:r>
              <a:rPr lang="en-US" dirty="0"/>
              <a:t>Advisor help: troubleshooting current problems</a:t>
            </a:r>
          </a:p>
          <a:p>
            <a:pPr lvl="1"/>
            <a:r>
              <a:rPr lang="en-US" dirty="0"/>
              <a:t>Goals for the upcoming week with specific due dates </a:t>
            </a:r>
          </a:p>
          <a:p>
            <a:pPr lvl="2"/>
            <a:r>
              <a:rPr lang="en-US" dirty="0"/>
              <a:t>Advisor help: goals to add or change</a:t>
            </a:r>
          </a:p>
          <a:p>
            <a:pPr lvl="1"/>
            <a:r>
              <a:rPr lang="en-US" dirty="0"/>
              <a:t>Specific questions for my advisors</a:t>
            </a:r>
          </a:p>
          <a:p>
            <a:pPr lvl="1"/>
            <a:r>
              <a:rPr lang="en-US" dirty="0"/>
              <a:t>Big picture direction – next steps</a:t>
            </a:r>
          </a:p>
          <a:p>
            <a:pPr lvl="2"/>
            <a:r>
              <a:rPr lang="en-US" dirty="0"/>
              <a:t>Advisor help: big picture re-direction</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3338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85B9-C508-D64F-928B-6FA21BDE83C7}"/>
              </a:ext>
            </a:extLst>
          </p:cNvPr>
          <p:cNvSpPr>
            <a:spLocks noGrp="1"/>
          </p:cNvSpPr>
          <p:nvPr>
            <p:ph type="title"/>
          </p:nvPr>
        </p:nvSpPr>
        <p:spPr/>
        <p:txBody>
          <a:bodyPr/>
          <a:lstStyle/>
          <a:p>
            <a:r>
              <a:rPr lang="en-US" dirty="0"/>
              <a:t>Big Picture Overview </a:t>
            </a:r>
          </a:p>
        </p:txBody>
      </p:sp>
      <p:sp>
        <p:nvSpPr>
          <p:cNvPr id="3" name="Content Placeholder 2">
            <a:extLst>
              <a:ext uri="{FF2B5EF4-FFF2-40B4-BE49-F238E27FC236}">
                <a16:creationId xmlns:a16="http://schemas.microsoft.com/office/drawing/2014/main" id="{BD5D8E33-F4CA-124E-9E65-1DC21C83F72A}"/>
              </a:ext>
            </a:extLst>
          </p:cNvPr>
          <p:cNvSpPr>
            <a:spLocks noGrp="1"/>
          </p:cNvSpPr>
          <p:nvPr>
            <p:ph idx="1"/>
          </p:nvPr>
        </p:nvSpPr>
        <p:spPr>
          <a:xfrm>
            <a:off x="457200" y="1219200"/>
            <a:ext cx="8229600" cy="4983163"/>
          </a:xfrm>
        </p:spPr>
        <p:txBody>
          <a:bodyPr>
            <a:normAutofit lnSpcReduction="10000"/>
          </a:bodyPr>
          <a:lstStyle/>
          <a:p>
            <a:pPr marL="0" indent="0">
              <a:buNone/>
            </a:pPr>
            <a:r>
              <a:rPr lang="en-US" sz="1000" b="1" dirty="0"/>
              <a:t>Motivation: </a:t>
            </a:r>
            <a:r>
              <a:rPr lang="en-US" sz="1000" dirty="0"/>
              <a:t>The pandemic was a life-altering phenomenon that shows us we need be more prepared and have better tools to develop improved therapeutics. </a:t>
            </a:r>
          </a:p>
          <a:p>
            <a:pPr marL="0" indent="0">
              <a:buNone/>
            </a:pPr>
            <a:r>
              <a:rPr lang="en-US" sz="1000" dirty="0"/>
              <a:t> </a:t>
            </a:r>
          </a:p>
          <a:p>
            <a:pPr marL="0" indent="0">
              <a:buNone/>
            </a:pPr>
            <a:r>
              <a:rPr lang="en-US" sz="1000" b="1" dirty="0"/>
              <a:t>Overarching question: </a:t>
            </a:r>
            <a:r>
              <a:rPr lang="en-US" sz="1000" dirty="0"/>
              <a:t>How do we design/evolve antibodies to provide long-term protection against viral infections with highly mutable pathogens (i.e., design/evolve antibodies that are (a) resistant to viral escape and (b) stable)? </a:t>
            </a:r>
          </a:p>
          <a:p>
            <a:pPr marL="0" indent="0">
              <a:buNone/>
            </a:pPr>
            <a:endParaRPr lang="en-US" sz="1000" dirty="0"/>
          </a:p>
          <a:p>
            <a:pPr marL="0" indent="0">
              <a:buNone/>
            </a:pPr>
            <a:r>
              <a:rPr lang="en-US" sz="1000" b="1" dirty="0"/>
              <a:t>General approach: </a:t>
            </a:r>
            <a:r>
              <a:rPr lang="en-US" sz="1000" dirty="0"/>
              <a:t>Use an integrated experimental and computational approach to determine fundamental antibody sequence-property relationships and leverage this information to optimize antibody sequences for improved immunotherapies. </a:t>
            </a:r>
          </a:p>
          <a:p>
            <a:pPr marL="0" indent="0">
              <a:buNone/>
            </a:pPr>
            <a:endParaRPr lang="en-US" sz="1000" dirty="0"/>
          </a:p>
          <a:p>
            <a:pPr marL="0" indent="0">
              <a:buNone/>
            </a:pPr>
            <a:r>
              <a:rPr lang="en-US" sz="1000" dirty="0"/>
              <a:t>Hypothesis 1: When antibodies undergo affinity maturation (project – Affinity Maturation) they evolve to bind more strongly (project – covid MD) to their cognate antigen (project – low </a:t>
            </a:r>
            <a:r>
              <a:rPr lang="en-US" sz="1000" dirty="0" err="1"/>
              <a:t>Kd</a:t>
            </a:r>
            <a:r>
              <a:rPr lang="en-US" sz="1000" dirty="0"/>
              <a:t>) which makes them more resistant to escape. </a:t>
            </a:r>
          </a:p>
          <a:p>
            <a:pPr marL="0" indent="0">
              <a:buNone/>
            </a:pPr>
            <a:r>
              <a:rPr lang="en-US" sz="1000" dirty="0"/>
              <a:t> </a:t>
            </a:r>
          </a:p>
          <a:p>
            <a:pPr marL="0" indent="0">
              <a:buNone/>
            </a:pPr>
            <a:r>
              <a:rPr lang="en-US" sz="1000" dirty="0"/>
              <a:t>Methods: </a:t>
            </a:r>
          </a:p>
          <a:p>
            <a:r>
              <a:rPr lang="en-US" sz="1000" dirty="0"/>
              <a:t>Project – Affinity Maturation</a:t>
            </a:r>
          </a:p>
          <a:p>
            <a:r>
              <a:rPr lang="en-US" sz="1000" dirty="0"/>
              <a:t>Project – Low </a:t>
            </a:r>
            <a:r>
              <a:rPr lang="en-US" sz="1000" dirty="0" err="1"/>
              <a:t>Kd</a:t>
            </a:r>
            <a:endParaRPr lang="en-US" sz="1000" dirty="0"/>
          </a:p>
          <a:p>
            <a:r>
              <a:rPr lang="en-US" sz="1000" dirty="0"/>
              <a:t>Project – COVID MD </a:t>
            </a:r>
          </a:p>
          <a:p>
            <a:pPr marL="0" indent="0">
              <a:buNone/>
            </a:pPr>
            <a:r>
              <a:rPr lang="en-US" sz="1000" dirty="0"/>
              <a:t> </a:t>
            </a:r>
          </a:p>
          <a:p>
            <a:pPr marL="0" indent="0">
              <a:buNone/>
            </a:pPr>
            <a:r>
              <a:rPr lang="en-US" sz="1000" dirty="0"/>
              <a:t>Hypothesis 2: You can engineer super stable antibodies by combining protein engineering (project – Framework Mutations) with polymer chemistry (project – Proteins and Polymers and project – Backpack Simulations).</a:t>
            </a:r>
          </a:p>
          <a:p>
            <a:pPr marL="0" indent="0">
              <a:buNone/>
            </a:pPr>
            <a:r>
              <a:rPr lang="en-US" sz="1000" dirty="0"/>
              <a:t> </a:t>
            </a:r>
          </a:p>
          <a:p>
            <a:pPr marL="0" indent="0">
              <a:buNone/>
            </a:pPr>
            <a:r>
              <a:rPr lang="en-US" sz="1000" dirty="0"/>
              <a:t>Methods: </a:t>
            </a:r>
          </a:p>
          <a:p>
            <a:r>
              <a:rPr lang="en-US" sz="1000" dirty="0"/>
              <a:t>Project – Framework Mutations</a:t>
            </a:r>
          </a:p>
          <a:p>
            <a:r>
              <a:rPr lang="en-US" sz="1000" dirty="0"/>
              <a:t>Project – Proteins and Polymers</a:t>
            </a:r>
          </a:p>
          <a:p>
            <a:r>
              <a:rPr lang="en-US" sz="1000" dirty="0"/>
              <a:t>Project – Backpack Simulations</a:t>
            </a:r>
          </a:p>
          <a:p>
            <a:pPr marL="0" indent="0">
              <a:buNone/>
            </a:pPr>
            <a:r>
              <a:rPr lang="en-US" sz="1000" dirty="0"/>
              <a:t> </a:t>
            </a:r>
          </a:p>
          <a:p>
            <a:pPr marL="0" indent="0">
              <a:buNone/>
            </a:pPr>
            <a:r>
              <a:rPr lang="en-US" sz="1000" dirty="0"/>
              <a:t>Hypothesis 3: Antibodies do have a limit of neutralization that cannot be overcome (project – Neutralization Threshold). </a:t>
            </a:r>
          </a:p>
          <a:p>
            <a:pPr marL="0" indent="0">
              <a:buNone/>
            </a:pPr>
            <a:r>
              <a:rPr lang="en-US" sz="1000" dirty="0"/>
              <a:t> </a:t>
            </a:r>
          </a:p>
          <a:p>
            <a:pPr marL="0" indent="0">
              <a:buNone/>
            </a:pPr>
            <a:r>
              <a:rPr lang="en-US" sz="1000" dirty="0"/>
              <a:t>Methods: </a:t>
            </a:r>
          </a:p>
          <a:p>
            <a:r>
              <a:rPr lang="en-US" sz="1000" dirty="0"/>
              <a:t>Project – Neutralization Threshold</a:t>
            </a:r>
          </a:p>
        </p:txBody>
      </p:sp>
    </p:spTree>
    <p:extLst>
      <p:ext uri="{BB962C8B-B14F-4D97-AF65-F5344CB8AC3E}">
        <p14:creationId xmlns:p14="http://schemas.microsoft.com/office/powerpoint/2010/main" val="305336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803E-8E9F-A94B-894E-6F80C930A673}"/>
              </a:ext>
            </a:extLst>
          </p:cNvPr>
          <p:cNvSpPr>
            <a:spLocks noGrp="1"/>
          </p:cNvSpPr>
          <p:nvPr>
            <p:ph type="title"/>
          </p:nvPr>
        </p:nvSpPr>
        <p:spPr/>
        <p:txBody>
          <a:bodyPr/>
          <a:lstStyle/>
          <a:p>
            <a:endParaRPr lang="en-US"/>
          </a:p>
        </p:txBody>
      </p:sp>
      <p:pic>
        <p:nvPicPr>
          <p:cNvPr id="5" name="Content Placeholder 4" descr="Diagram&#10;&#10;Description automatically generated">
            <a:extLst>
              <a:ext uri="{FF2B5EF4-FFF2-40B4-BE49-F238E27FC236}">
                <a16:creationId xmlns:a16="http://schemas.microsoft.com/office/drawing/2014/main" id="{D731F15B-7920-1C4C-9FEE-74EC64D0D4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5682" y="965"/>
            <a:ext cx="3232636" cy="6583362"/>
          </a:xfrm>
        </p:spPr>
      </p:pic>
    </p:spTree>
    <p:extLst>
      <p:ext uri="{BB962C8B-B14F-4D97-AF65-F5344CB8AC3E}">
        <p14:creationId xmlns:p14="http://schemas.microsoft.com/office/powerpoint/2010/main" val="353187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977C-95E4-8547-9794-20EAA4E0B660}"/>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DBB18D82-7336-C041-8359-27D250E6435E}"/>
              </a:ext>
            </a:extLst>
          </p:cNvPr>
          <p:cNvSpPr>
            <a:spLocks noGrp="1"/>
          </p:cNvSpPr>
          <p:nvPr>
            <p:ph idx="1"/>
          </p:nvPr>
        </p:nvSpPr>
        <p:spPr/>
        <p:txBody>
          <a:bodyPr>
            <a:normAutofit lnSpcReduction="10000"/>
          </a:bodyPr>
          <a:lstStyle/>
          <a:p>
            <a:r>
              <a:rPr lang="en-US" dirty="0"/>
              <a:t>Project – Affinity Maturation</a:t>
            </a:r>
          </a:p>
          <a:p>
            <a:pPr lvl="1"/>
            <a:r>
              <a:rPr lang="en-US" dirty="0"/>
              <a:t>Overview: I want to understand how the conformation of the RBD affects the recruitment of </a:t>
            </a:r>
            <a:r>
              <a:rPr lang="en-US" dirty="0" err="1"/>
              <a:t>bnAbs</a:t>
            </a:r>
            <a:r>
              <a:rPr lang="en-US" dirty="0"/>
              <a:t>. </a:t>
            </a:r>
          </a:p>
          <a:p>
            <a:pPr lvl="1"/>
            <a:r>
              <a:rPr lang="en-US" dirty="0"/>
              <a:t>Have Done: </a:t>
            </a:r>
          </a:p>
          <a:p>
            <a:pPr lvl="2"/>
            <a:r>
              <a:rPr lang="en-US" dirty="0"/>
              <a:t>Read the work done by Kayla so far</a:t>
            </a:r>
          </a:p>
          <a:p>
            <a:pPr lvl="1"/>
            <a:r>
              <a:rPr lang="en-US" dirty="0"/>
              <a:t>To Do: </a:t>
            </a:r>
          </a:p>
          <a:p>
            <a:pPr lvl="2"/>
            <a:r>
              <a:rPr lang="en-US" dirty="0"/>
              <a:t>Calculate the differences in affinity maturation for 0 up and 3 up for the RBD </a:t>
            </a:r>
          </a:p>
          <a:p>
            <a:pPr lvl="3"/>
            <a:r>
              <a:rPr lang="en-US" dirty="0"/>
              <a:t>Input in the dissociation rates</a:t>
            </a:r>
          </a:p>
          <a:p>
            <a:pPr lvl="3"/>
            <a:r>
              <a:rPr lang="en-US" dirty="0"/>
              <a:t>Analyze the output </a:t>
            </a:r>
          </a:p>
          <a:p>
            <a:pPr lvl="1"/>
            <a:endParaRPr lang="en-US" dirty="0"/>
          </a:p>
        </p:txBody>
      </p:sp>
    </p:spTree>
    <p:extLst>
      <p:ext uri="{BB962C8B-B14F-4D97-AF65-F5344CB8AC3E}">
        <p14:creationId xmlns:p14="http://schemas.microsoft.com/office/powerpoint/2010/main" val="2172660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6007-040E-BD4C-8054-EB53C9D4A0E8}"/>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F87B6003-A106-C34D-840D-FA60B6DFC9F0}"/>
              </a:ext>
            </a:extLst>
          </p:cNvPr>
          <p:cNvSpPr>
            <a:spLocks noGrp="1"/>
          </p:cNvSpPr>
          <p:nvPr>
            <p:ph idx="1"/>
          </p:nvPr>
        </p:nvSpPr>
        <p:spPr/>
        <p:txBody>
          <a:bodyPr>
            <a:normAutofit fontScale="92500" lnSpcReduction="20000"/>
          </a:bodyPr>
          <a:lstStyle/>
          <a:p>
            <a:r>
              <a:rPr lang="en-US" dirty="0"/>
              <a:t>Project – Low </a:t>
            </a:r>
            <a:r>
              <a:rPr lang="en-US" dirty="0" err="1"/>
              <a:t>Kd</a:t>
            </a:r>
            <a:endParaRPr lang="en-US" dirty="0"/>
          </a:p>
          <a:p>
            <a:pPr lvl="1"/>
            <a:r>
              <a:rPr lang="en-US" dirty="0"/>
              <a:t>Overview: I want to understand if antibodies with higher affinity for their cognate antigen are more resistant to escape. </a:t>
            </a:r>
          </a:p>
          <a:p>
            <a:pPr lvl="1"/>
            <a:r>
              <a:rPr lang="en-US" dirty="0"/>
              <a:t>Have Done: </a:t>
            </a:r>
          </a:p>
          <a:p>
            <a:pPr lvl="2"/>
            <a:r>
              <a:rPr lang="en-US" dirty="0"/>
              <a:t>Made copies of the plasmid</a:t>
            </a:r>
          </a:p>
          <a:p>
            <a:pPr lvl="2"/>
            <a:r>
              <a:rPr lang="en-US" dirty="0"/>
              <a:t>I have 300 </a:t>
            </a:r>
            <a:r>
              <a:rPr lang="en-US" dirty="0" err="1"/>
              <a:t>uL</a:t>
            </a:r>
            <a:r>
              <a:rPr lang="en-US" dirty="0"/>
              <a:t> of ~150 ng/</a:t>
            </a:r>
            <a:r>
              <a:rPr lang="en-US" dirty="0" err="1"/>
              <a:t>uL</a:t>
            </a:r>
            <a:r>
              <a:rPr lang="en-US" dirty="0"/>
              <a:t> of pJS699 and pJS697 </a:t>
            </a:r>
          </a:p>
          <a:p>
            <a:pPr lvl="3"/>
            <a:r>
              <a:rPr lang="en-US" dirty="0"/>
              <a:t>These are plasmids for RBD yeast display</a:t>
            </a:r>
          </a:p>
          <a:p>
            <a:pPr lvl="1"/>
            <a:r>
              <a:rPr lang="en-US" dirty="0"/>
              <a:t>To Do: </a:t>
            </a:r>
          </a:p>
          <a:p>
            <a:pPr lvl="2"/>
            <a:r>
              <a:rPr lang="en-US" dirty="0"/>
              <a:t>Make sure this has not already been done – literature search </a:t>
            </a:r>
          </a:p>
          <a:p>
            <a:pPr lvl="2"/>
            <a:r>
              <a:rPr lang="en-US" dirty="0"/>
              <a:t>Transform into yeast</a:t>
            </a:r>
          </a:p>
          <a:p>
            <a:endParaRPr lang="en-US" dirty="0"/>
          </a:p>
        </p:txBody>
      </p:sp>
    </p:spTree>
    <p:extLst>
      <p:ext uri="{BB962C8B-B14F-4D97-AF65-F5344CB8AC3E}">
        <p14:creationId xmlns:p14="http://schemas.microsoft.com/office/powerpoint/2010/main" val="3651135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3E10-26C4-B34D-8EFB-5221C531A9A3}"/>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3DC9FE3A-5944-9949-9611-32AC126C6EE9}"/>
              </a:ext>
            </a:extLst>
          </p:cNvPr>
          <p:cNvSpPr>
            <a:spLocks noGrp="1"/>
          </p:cNvSpPr>
          <p:nvPr>
            <p:ph idx="1"/>
          </p:nvPr>
        </p:nvSpPr>
        <p:spPr/>
        <p:txBody>
          <a:bodyPr>
            <a:normAutofit lnSpcReduction="10000"/>
          </a:bodyPr>
          <a:lstStyle/>
          <a:p>
            <a:r>
              <a:rPr lang="en-US" dirty="0"/>
              <a:t>Project – Framework Mutations</a:t>
            </a:r>
          </a:p>
          <a:p>
            <a:pPr lvl="1"/>
            <a:r>
              <a:rPr lang="en-US" dirty="0"/>
              <a:t>Overview: I want to figure out which mutations occur first in the affinity maturation process and if these mutations are universally used for flexibility compared to later mutations which are used for stability. </a:t>
            </a:r>
          </a:p>
          <a:p>
            <a:pPr lvl="1"/>
            <a:r>
              <a:rPr lang="en-US" dirty="0"/>
              <a:t>Have Done: </a:t>
            </a:r>
          </a:p>
          <a:p>
            <a:pPr lvl="2"/>
            <a:r>
              <a:rPr lang="en-US" dirty="0"/>
              <a:t>Code from Brian – tried running it</a:t>
            </a:r>
          </a:p>
          <a:p>
            <a:pPr lvl="1"/>
            <a:r>
              <a:rPr lang="en-US" dirty="0"/>
              <a:t>To Do: </a:t>
            </a:r>
          </a:p>
          <a:p>
            <a:pPr lvl="2"/>
            <a:r>
              <a:rPr lang="en-US" dirty="0"/>
              <a:t>Troubleshoot the errors </a:t>
            </a:r>
          </a:p>
        </p:txBody>
      </p:sp>
    </p:spTree>
    <p:extLst>
      <p:ext uri="{BB962C8B-B14F-4D97-AF65-F5344CB8AC3E}">
        <p14:creationId xmlns:p14="http://schemas.microsoft.com/office/powerpoint/2010/main" val="3794423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228E-438D-A549-9495-626EC6015D7A}"/>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A9ED51EF-3D5B-9B41-9776-FF73727D765F}"/>
              </a:ext>
            </a:extLst>
          </p:cNvPr>
          <p:cNvSpPr>
            <a:spLocks noGrp="1"/>
          </p:cNvSpPr>
          <p:nvPr>
            <p:ph idx="1"/>
          </p:nvPr>
        </p:nvSpPr>
        <p:spPr/>
        <p:txBody>
          <a:bodyPr>
            <a:normAutofit fontScale="85000" lnSpcReduction="20000"/>
          </a:bodyPr>
          <a:lstStyle/>
          <a:p>
            <a:r>
              <a:rPr lang="en-US" dirty="0"/>
              <a:t>Project – COVID MD </a:t>
            </a:r>
          </a:p>
          <a:p>
            <a:pPr lvl="1"/>
            <a:r>
              <a:rPr lang="en-US" dirty="0"/>
              <a:t>Overview: I want to figure out if the mutations we choose to simulate have any trends that can explain or predict escape. </a:t>
            </a:r>
          </a:p>
          <a:p>
            <a:pPr lvl="1"/>
            <a:r>
              <a:rPr lang="en-US" dirty="0"/>
              <a:t>Have Done: </a:t>
            </a:r>
          </a:p>
          <a:p>
            <a:pPr lvl="2"/>
            <a:r>
              <a:rPr lang="en-US" dirty="0"/>
              <a:t>Some analysis</a:t>
            </a:r>
          </a:p>
          <a:p>
            <a:pPr lvl="2"/>
            <a:r>
              <a:rPr lang="en-US" dirty="0"/>
              <a:t>Mary (HS Student): Writing summaries of the basic features of the simulations</a:t>
            </a:r>
          </a:p>
          <a:p>
            <a:pPr lvl="1"/>
            <a:r>
              <a:rPr lang="en-US" dirty="0"/>
              <a:t>To Do:</a:t>
            </a:r>
          </a:p>
          <a:p>
            <a:pPr lvl="2"/>
            <a:r>
              <a:rPr lang="en-US" dirty="0"/>
              <a:t>Edit my script to do broad analysis of all the mutations</a:t>
            </a:r>
          </a:p>
          <a:p>
            <a:pPr lvl="3"/>
            <a:r>
              <a:rPr lang="en-US" dirty="0"/>
              <a:t>Binding free energy </a:t>
            </a:r>
          </a:p>
          <a:p>
            <a:pPr lvl="3"/>
            <a:r>
              <a:rPr lang="en-US" dirty="0"/>
              <a:t>RMSD</a:t>
            </a:r>
          </a:p>
          <a:p>
            <a:pPr lvl="3"/>
            <a:r>
              <a:rPr lang="en-US" dirty="0"/>
              <a:t>RMSF  </a:t>
            </a:r>
          </a:p>
          <a:p>
            <a:pPr lvl="3"/>
            <a:r>
              <a:rPr lang="en-US" dirty="0"/>
              <a:t>Distance between the center of masses of the antibody and the RBD</a:t>
            </a:r>
          </a:p>
        </p:txBody>
      </p:sp>
    </p:spTree>
    <p:extLst>
      <p:ext uri="{BB962C8B-B14F-4D97-AF65-F5344CB8AC3E}">
        <p14:creationId xmlns:p14="http://schemas.microsoft.com/office/powerpoint/2010/main" val="2102271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8" id="{D2FAE437-F00D-DD4A-AC38-4C796DC0A3DB}" vid="{3EB96968-D974-1345-8B4A-B17990668F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293</TotalTime>
  <Words>1009</Words>
  <Application>Microsoft Macintosh PowerPoint</Application>
  <PresentationFormat>On-screen Show (4:3)</PresentationFormat>
  <Paragraphs>171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Helvetica</vt:lpstr>
      <vt:lpstr>Office Theme</vt:lpstr>
      <vt:lpstr>Research Updates</vt:lpstr>
      <vt:lpstr>Outline</vt:lpstr>
      <vt:lpstr>Meeting Structure</vt:lpstr>
      <vt:lpstr>Big Picture Overview </vt:lpstr>
      <vt:lpstr>PowerPoint Presentation</vt:lpstr>
      <vt:lpstr>Research Updates</vt:lpstr>
      <vt:lpstr>Research Updates</vt:lpstr>
      <vt:lpstr>Research Updates</vt:lpstr>
      <vt:lpstr>Research Updates</vt:lpstr>
      <vt:lpstr>Research Updates</vt:lpstr>
      <vt:lpstr>Research Updates</vt:lpstr>
      <vt:lpstr>Research Updates</vt:lpstr>
      <vt:lpstr>Goals</vt:lpstr>
      <vt:lpstr>Questions</vt:lpstr>
      <vt:lpstr>Big Picture Direction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Updates</dc:title>
  <dc:creator>Emily Rachel Rhodes</dc:creator>
  <cp:lastModifiedBy>Emily Rachel Rhodes</cp:lastModifiedBy>
  <cp:revision>23</cp:revision>
  <dcterms:created xsi:type="dcterms:W3CDTF">2021-08-05T15:59:12Z</dcterms:created>
  <dcterms:modified xsi:type="dcterms:W3CDTF">2021-08-06T16:28:17Z</dcterms:modified>
</cp:coreProperties>
</file>