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4" r:id="rId3"/>
    <p:sldId id="285" r:id="rId4"/>
    <p:sldId id="298" r:id="rId5"/>
    <p:sldId id="300" r:id="rId6"/>
    <p:sldId id="299" r:id="rId7"/>
    <p:sldId id="297" r:id="rId8"/>
    <p:sldId id="287" r:id="rId9"/>
    <p:sldId id="288" r:id="rId10"/>
    <p:sldId id="289" r:id="rId11"/>
    <p:sldId id="290" r:id="rId12"/>
    <p:sldId id="292" r:id="rId13"/>
    <p:sldId id="291" r:id="rId14"/>
    <p:sldId id="293" r:id="rId15"/>
    <p:sldId id="294" r:id="rId16"/>
    <p:sldId id="296"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5781"/>
  </p:normalViewPr>
  <p:slideViewPr>
    <p:cSldViewPr>
      <p:cViewPr>
        <p:scale>
          <a:sx n="112" d="100"/>
          <a:sy n="112" d="100"/>
        </p:scale>
        <p:origin x="1640" y="1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8/11/21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8/11/21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8/11/21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8/11/21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Research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E10-26C4-B34D-8EFB-5221C531A9A3}"/>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3DC9FE3A-5944-9949-9611-32AC126C6EE9}"/>
              </a:ext>
            </a:extLst>
          </p:cNvPr>
          <p:cNvSpPr>
            <a:spLocks noGrp="1"/>
          </p:cNvSpPr>
          <p:nvPr>
            <p:ph idx="1"/>
          </p:nvPr>
        </p:nvSpPr>
        <p:spPr/>
        <p:txBody>
          <a:bodyPr>
            <a:normAutofit fontScale="85000" lnSpcReduction="10000"/>
          </a:bodyPr>
          <a:lstStyle/>
          <a:p>
            <a:r>
              <a:rPr lang="en-US" dirty="0"/>
              <a:t>Project – Framework Mutations</a:t>
            </a:r>
          </a:p>
          <a:p>
            <a:pPr lvl="1"/>
            <a:r>
              <a:rPr lang="en-US" dirty="0"/>
              <a:t>Overview: I want to figure out which mutations occur first in the affinity maturation process and if these mutations are universally used for flexibility compared to later mutations which are used for stability. </a:t>
            </a:r>
          </a:p>
          <a:p>
            <a:pPr lvl="1"/>
            <a:r>
              <a:rPr lang="en-US" dirty="0"/>
              <a:t>Have Done: </a:t>
            </a:r>
          </a:p>
          <a:p>
            <a:pPr lvl="2"/>
            <a:r>
              <a:rPr lang="en-US" dirty="0"/>
              <a:t>Code from Brian – tried running it</a:t>
            </a:r>
          </a:p>
          <a:p>
            <a:pPr lvl="1"/>
            <a:r>
              <a:rPr lang="en-US" dirty="0"/>
              <a:t>To Do: </a:t>
            </a:r>
          </a:p>
          <a:p>
            <a:pPr lvl="2"/>
            <a:r>
              <a:rPr lang="en-US" dirty="0">
                <a:highlight>
                  <a:srgbClr val="FF0000"/>
                </a:highlight>
              </a:rPr>
              <a:t>Troubleshoot the errors </a:t>
            </a:r>
          </a:p>
          <a:p>
            <a:pPr lvl="3"/>
            <a:r>
              <a:rPr lang="en-US" dirty="0">
                <a:highlight>
                  <a:srgbClr val="FF0000"/>
                </a:highlight>
              </a:rPr>
              <a:t>Wanted to get done this week and didn’t</a:t>
            </a:r>
          </a:p>
          <a:p>
            <a:pPr lvl="2"/>
            <a:r>
              <a:rPr lang="en-US" dirty="0">
                <a:highlight>
                  <a:srgbClr val="00FF00"/>
                </a:highlight>
              </a:rPr>
              <a:t>Respond to reviewers – writing a draft (I can send this to both of you before I send it to Brian if you would like) </a:t>
            </a:r>
          </a:p>
        </p:txBody>
      </p:sp>
    </p:spTree>
    <p:extLst>
      <p:ext uri="{BB962C8B-B14F-4D97-AF65-F5344CB8AC3E}">
        <p14:creationId xmlns:p14="http://schemas.microsoft.com/office/powerpoint/2010/main" val="379442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28E-438D-A549-9495-626EC6015D7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A9ED51EF-3D5B-9B41-9776-FF73727D765F}"/>
              </a:ext>
            </a:extLst>
          </p:cNvPr>
          <p:cNvSpPr>
            <a:spLocks noGrp="1"/>
          </p:cNvSpPr>
          <p:nvPr>
            <p:ph idx="1"/>
          </p:nvPr>
        </p:nvSpPr>
        <p:spPr/>
        <p:txBody>
          <a:bodyPr>
            <a:normAutofit fontScale="85000" lnSpcReduction="20000"/>
          </a:bodyPr>
          <a:lstStyle/>
          <a:p>
            <a:r>
              <a:rPr lang="en-US" dirty="0"/>
              <a:t>Project – COVID MD </a:t>
            </a:r>
          </a:p>
          <a:p>
            <a:pPr lvl="1"/>
            <a:r>
              <a:rPr lang="en-US" dirty="0"/>
              <a:t>Overview: I want to figure out if the mutations we choose to simulate have any trends that can explain or predict escape. </a:t>
            </a:r>
          </a:p>
          <a:p>
            <a:pPr lvl="1"/>
            <a:r>
              <a:rPr lang="en-US" dirty="0"/>
              <a:t>Have Done: </a:t>
            </a:r>
          </a:p>
          <a:p>
            <a:pPr lvl="2"/>
            <a:r>
              <a:rPr lang="en-US" dirty="0"/>
              <a:t>Some analysis</a:t>
            </a:r>
          </a:p>
          <a:p>
            <a:pPr lvl="2"/>
            <a:r>
              <a:rPr lang="en-US" dirty="0"/>
              <a:t>Mary (HS Student): Writing summaries of the basic features of the simulations</a:t>
            </a:r>
          </a:p>
          <a:p>
            <a:pPr lvl="1"/>
            <a:r>
              <a:rPr lang="en-US" dirty="0"/>
              <a:t>To Do:</a:t>
            </a:r>
          </a:p>
          <a:p>
            <a:pPr lvl="2"/>
            <a:r>
              <a:rPr lang="en-US" dirty="0"/>
              <a:t>Edit my script to do broad analysis of all the mutations</a:t>
            </a:r>
          </a:p>
          <a:p>
            <a:pPr lvl="3"/>
            <a:r>
              <a:rPr lang="en-US" dirty="0">
                <a:highlight>
                  <a:srgbClr val="FFFF00"/>
                </a:highlight>
              </a:rPr>
              <a:t>Binding free energy – still need to do</a:t>
            </a:r>
          </a:p>
          <a:p>
            <a:pPr lvl="3"/>
            <a:r>
              <a:rPr lang="en-US" dirty="0">
                <a:highlight>
                  <a:srgbClr val="00FF00"/>
                </a:highlight>
              </a:rPr>
              <a:t>RMSD - run</a:t>
            </a:r>
          </a:p>
          <a:p>
            <a:pPr lvl="3"/>
            <a:r>
              <a:rPr lang="en-US" dirty="0">
                <a:highlight>
                  <a:srgbClr val="00FF00"/>
                </a:highlight>
              </a:rPr>
              <a:t>RMSF - run </a:t>
            </a:r>
          </a:p>
          <a:p>
            <a:pPr lvl="3"/>
            <a:r>
              <a:rPr lang="en-US" dirty="0">
                <a:highlight>
                  <a:srgbClr val="FFFF00"/>
                </a:highlight>
              </a:rPr>
              <a:t>Distance between the center of masses of the antibody and the RBD – still need to do</a:t>
            </a:r>
          </a:p>
        </p:txBody>
      </p:sp>
    </p:spTree>
    <p:extLst>
      <p:ext uri="{BB962C8B-B14F-4D97-AF65-F5344CB8AC3E}">
        <p14:creationId xmlns:p14="http://schemas.microsoft.com/office/powerpoint/2010/main" val="210227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B586-9925-9441-9BD7-E0F244B9764F}"/>
              </a:ext>
            </a:extLst>
          </p:cNvPr>
          <p:cNvSpPr>
            <a:spLocks noGrp="1"/>
          </p:cNvSpPr>
          <p:nvPr>
            <p:ph type="title"/>
          </p:nvPr>
        </p:nvSpPr>
        <p:spPr>
          <a:xfrm>
            <a:off x="457200" y="274638"/>
            <a:ext cx="8229600" cy="1143000"/>
          </a:xfrm>
        </p:spPr>
        <p:txBody>
          <a:bodyPr anchor="ctr">
            <a:normAutofit/>
          </a:bodyPr>
          <a:lstStyle/>
          <a:p>
            <a:r>
              <a:rPr lang="en-US" dirty="0"/>
              <a:t>Research Updates</a:t>
            </a:r>
          </a:p>
        </p:txBody>
      </p:sp>
      <p:sp>
        <p:nvSpPr>
          <p:cNvPr id="3" name="Content Placeholder 2">
            <a:extLst>
              <a:ext uri="{FF2B5EF4-FFF2-40B4-BE49-F238E27FC236}">
                <a16:creationId xmlns:a16="http://schemas.microsoft.com/office/drawing/2014/main" id="{A6C1D628-7F47-E84F-A986-AD9B656D7FF3}"/>
              </a:ext>
            </a:extLst>
          </p:cNvPr>
          <p:cNvSpPr>
            <a:spLocks noGrp="1"/>
          </p:cNvSpPr>
          <p:nvPr>
            <p:ph sz="half" idx="1"/>
          </p:nvPr>
        </p:nvSpPr>
        <p:spPr>
          <a:xfrm>
            <a:off x="457200" y="1600200"/>
            <a:ext cx="4038600" cy="4525963"/>
          </a:xfrm>
        </p:spPr>
        <p:txBody>
          <a:bodyPr>
            <a:normAutofit/>
          </a:bodyPr>
          <a:lstStyle/>
          <a:p>
            <a:pPr>
              <a:lnSpc>
                <a:spcPct val="90000"/>
              </a:lnSpc>
            </a:pPr>
            <a:r>
              <a:rPr lang="en-US" sz="1500"/>
              <a:t>Project – Proteins and Polymers x 2 </a:t>
            </a:r>
          </a:p>
          <a:p>
            <a:pPr lvl="1">
              <a:lnSpc>
                <a:spcPct val="90000"/>
              </a:lnSpc>
            </a:pPr>
            <a:r>
              <a:rPr lang="en-US" sz="1500"/>
              <a:t>Overview: What are polymers doing on a molecular scale to stabilize proteins? </a:t>
            </a:r>
          </a:p>
          <a:p>
            <a:pPr lvl="1">
              <a:lnSpc>
                <a:spcPct val="90000"/>
              </a:lnSpc>
            </a:pPr>
            <a:r>
              <a:rPr lang="en-US" sz="1500"/>
              <a:t>Have Done:</a:t>
            </a:r>
          </a:p>
          <a:p>
            <a:pPr lvl="2">
              <a:lnSpc>
                <a:spcPct val="90000"/>
              </a:lnSpc>
            </a:pPr>
            <a:r>
              <a:rPr lang="en-US" sz="1500"/>
              <a:t>Spoken with experimental collaborators</a:t>
            </a:r>
          </a:p>
          <a:p>
            <a:pPr lvl="2">
              <a:lnSpc>
                <a:spcPct val="90000"/>
              </a:lnSpc>
            </a:pPr>
            <a:r>
              <a:rPr lang="en-US" sz="1500"/>
              <a:t>Set up Gaussian simulations to model the partial charges of some of the polymers </a:t>
            </a:r>
          </a:p>
          <a:p>
            <a:pPr lvl="1">
              <a:lnSpc>
                <a:spcPct val="90000"/>
              </a:lnSpc>
            </a:pPr>
            <a:r>
              <a:rPr lang="en-US" sz="1500"/>
              <a:t>To Do: </a:t>
            </a:r>
          </a:p>
          <a:p>
            <a:pPr lvl="2">
              <a:lnSpc>
                <a:spcPct val="90000"/>
              </a:lnSpc>
            </a:pPr>
            <a:r>
              <a:rPr lang="en-US" sz="1500"/>
              <a:t>Redo the Gaussian simulations to prevent the bonds from breaking</a:t>
            </a:r>
          </a:p>
          <a:p>
            <a:pPr>
              <a:lnSpc>
                <a:spcPct val="90000"/>
              </a:lnSpc>
            </a:pPr>
            <a:endParaRPr lang="en-US" sz="1500"/>
          </a:p>
        </p:txBody>
      </p:sp>
      <p:pic>
        <p:nvPicPr>
          <p:cNvPr id="4" name="Picture 3">
            <a:extLst>
              <a:ext uri="{FF2B5EF4-FFF2-40B4-BE49-F238E27FC236}">
                <a16:creationId xmlns:a16="http://schemas.microsoft.com/office/drawing/2014/main" id="{4C76A974-7AED-E145-9FCF-6E94CBA31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072004"/>
            <a:ext cx="4038600" cy="3582355"/>
          </a:xfrm>
          <a:prstGeom prst="rect">
            <a:avLst/>
          </a:prstGeom>
          <a:noFill/>
        </p:spPr>
      </p:pic>
    </p:spTree>
    <p:extLst>
      <p:ext uri="{BB962C8B-B14F-4D97-AF65-F5344CB8AC3E}">
        <p14:creationId xmlns:p14="http://schemas.microsoft.com/office/powerpoint/2010/main" val="142749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A347-5D64-184D-A7E1-1893DD811DA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5C9D6528-FE64-7F47-827A-44B2C1479434}"/>
              </a:ext>
            </a:extLst>
          </p:cNvPr>
          <p:cNvSpPr>
            <a:spLocks noGrp="1"/>
          </p:cNvSpPr>
          <p:nvPr>
            <p:ph idx="1"/>
          </p:nvPr>
        </p:nvSpPr>
        <p:spPr/>
        <p:txBody>
          <a:bodyPr>
            <a:normAutofit/>
          </a:bodyPr>
          <a:lstStyle/>
          <a:p>
            <a:r>
              <a:rPr lang="en-US" dirty="0"/>
              <a:t>Project – Backpack Simulations</a:t>
            </a:r>
          </a:p>
          <a:p>
            <a:pPr lvl="1"/>
            <a:r>
              <a:rPr lang="en-US" dirty="0"/>
              <a:t>Overview: Is there a rigorous way to predict which polymers are best at stabilizing which proteins? </a:t>
            </a:r>
          </a:p>
          <a:p>
            <a:pPr lvl="1"/>
            <a:r>
              <a:rPr lang="en-US" dirty="0"/>
              <a:t>Have Done: </a:t>
            </a:r>
          </a:p>
          <a:p>
            <a:pPr lvl="2"/>
            <a:r>
              <a:rPr lang="en-US" dirty="0"/>
              <a:t>Spoken with experimental collaborators</a:t>
            </a:r>
          </a:p>
          <a:p>
            <a:pPr lvl="1"/>
            <a:r>
              <a:rPr lang="en-US" dirty="0"/>
              <a:t>To Do: </a:t>
            </a:r>
          </a:p>
          <a:p>
            <a:pPr lvl="2"/>
            <a:r>
              <a:rPr lang="en-US" dirty="0"/>
              <a:t>Design a platform to take in information about the protein and the polymer and output information about the stability of the protein</a:t>
            </a:r>
          </a:p>
        </p:txBody>
      </p:sp>
    </p:spTree>
    <p:extLst>
      <p:ext uri="{BB962C8B-B14F-4D97-AF65-F5344CB8AC3E}">
        <p14:creationId xmlns:p14="http://schemas.microsoft.com/office/powerpoint/2010/main" val="304717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25D0-E11F-7842-A446-42FE8F0F59CE}"/>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74752FB-C235-6C40-AE8B-2AADE59DBB58}"/>
              </a:ext>
            </a:extLst>
          </p:cNvPr>
          <p:cNvSpPr>
            <a:spLocks noGrp="1"/>
          </p:cNvSpPr>
          <p:nvPr>
            <p:ph idx="1"/>
          </p:nvPr>
        </p:nvSpPr>
        <p:spPr/>
        <p:txBody>
          <a:bodyPr>
            <a:normAutofit fontScale="92500" lnSpcReduction="10000"/>
          </a:bodyPr>
          <a:lstStyle/>
          <a:p>
            <a:r>
              <a:rPr lang="en-US" dirty="0"/>
              <a:t>Project – Neutralization Threshold</a:t>
            </a:r>
          </a:p>
          <a:p>
            <a:pPr lvl="1"/>
            <a:r>
              <a:rPr lang="en-US" dirty="0"/>
              <a:t>Overview: Is there a theoretical reason why antibodies are not able to neutralize a virus below a certain concentration? Can we model this/predict it using computation?</a:t>
            </a:r>
          </a:p>
          <a:p>
            <a:pPr lvl="1"/>
            <a:r>
              <a:rPr lang="en-US" dirty="0"/>
              <a:t>Have Done:</a:t>
            </a:r>
          </a:p>
          <a:p>
            <a:pPr lvl="2"/>
            <a:r>
              <a:rPr lang="en-US" dirty="0"/>
              <a:t>Created the model</a:t>
            </a:r>
          </a:p>
          <a:p>
            <a:pPr lvl="1"/>
            <a:r>
              <a:rPr lang="en-US" dirty="0"/>
              <a:t>To Do: </a:t>
            </a:r>
          </a:p>
          <a:p>
            <a:pPr lvl="2"/>
            <a:r>
              <a:rPr lang="en-US" dirty="0"/>
              <a:t>Add a function for infectivity that is more accurate</a:t>
            </a:r>
          </a:p>
          <a:p>
            <a:pPr lvl="2"/>
            <a:r>
              <a:rPr lang="en-US" dirty="0"/>
              <a:t>Add in the impact of having three different RBDs that can go “up” and “down” </a:t>
            </a:r>
          </a:p>
        </p:txBody>
      </p:sp>
    </p:spTree>
    <p:extLst>
      <p:ext uri="{BB962C8B-B14F-4D97-AF65-F5344CB8AC3E}">
        <p14:creationId xmlns:p14="http://schemas.microsoft.com/office/powerpoint/2010/main" val="37507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971B-C719-0740-A9FE-8DF5A6B65E9B}"/>
              </a:ext>
            </a:extLst>
          </p:cNvPr>
          <p:cNvSpPr>
            <a:spLocks noGrp="1"/>
          </p:cNvSpPr>
          <p:nvPr>
            <p:ph type="title"/>
          </p:nvPr>
        </p:nvSpPr>
        <p:spPr/>
        <p:txBody>
          <a:bodyPr/>
          <a:lstStyle/>
          <a:p>
            <a:r>
              <a:rPr lang="en-US" dirty="0"/>
              <a:t>Goals</a:t>
            </a:r>
          </a:p>
        </p:txBody>
      </p:sp>
      <p:graphicFrame>
        <p:nvGraphicFramePr>
          <p:cNvPr id="5" name="Table 5">
            <a:extLst>
              <a:ext uri="{FF2B5EF4-FFF2-40B4-BE49-F238E27FC236}">
                <a16:creationId xmlns:a16="http://schemas.microsoft.com/office/drawing/2014/main" id="{D78F73C4-B6A3-BC43-8BBC-2656FCE48C5E}"/>
              </a:ext>
            </a:extLst>
          </p:cNvPr>
          <p:cNvGraphicFramePr>
            <a:graphicFrameLocks noGrp="1"/>
          </p:cNvGraphicFramePr>
          <p:nvPr>
            <p:ph idx="1"/>
            <p:extLst>
              <p:ext uri="{D42A27DB-BD31-4B8C-83A1-F6EECF244321}">
                <p14:modId xmlns:p14="http://schemas.microsoft.com/office/powerpoint/2010/main" val="1683640983"/>
              </p:ext>
            </p:extLst>
          </p:nvPr>
        </p:nvGraphicFramePr>
        <p:xfrm>
          <a:off x="457200" y="1219200"/>
          <a:ext cx="8229600" cy="5425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209086607"/>
                    </a:ext>
                  </a:extLst>
                </a:gridCol>
                <a:gridCol w="2743200">
                  <a:extLst>
                    <a:ext uri="{9D8B030D-6E8A-4147-A177-3AD203B41FA5}">
                      <a16:colId xmlns:a16="http://schemas.microsoft.com/office/drawing/2014/main" val="2252402836"/>
                    </a:ext>
                  </a:extLst>
                </a:gridCol>
                <a:gridCol w="2743200">
                  <a:extLst>
                    <a:ext uri="{9D8B030D-6E8A-4147-A177-3AD203B41FA5}">
                      <a16:colId xmlns:a16="http://schemas.microsoft.com/office/drawing/2014/main" val="2311843533"/>
                    </a:ext>
                  </a:extLst>
                </a:gridCol>
              </a:tblGrid>
              <a:tr h="370840">
                <a:tc>
                  <a:txBody>
                    <a:bodyPr/>
                    <a:lstStyle/>
                    <a:p>
                      <a:r>
                        <a:rPr lang="en-US" sz="900" dirty="0">
                          <a:highlight>
                            <a:srgbClr val="FFFF00"/>
                          </a:highlight>
                        </a:rPr>
                        <a:t>Project</a:t>
                      </a:r>
                    </a:p>
                  </a:txBody>
                  <a:tcPr/>
                </a:tc>
                <a:tc>
                  <a:txBody>
                    <a:bodyPr/>
                    <a:lstStyle/>
                    <a:p>
                      <a:r>
                        <a:rPr lang="en-US" sz="900" dirty="0">
                          <a:highlight>
                            <a:srgbClr val="FFFF00"/>
                          </a:highlight>
                        </a:rPr>
                        <a:t>Goal</a:t>
                      </a:r>
                    </a:p>
                  </a:txBody>
                  <a:tcPr/>
                </a:tc>
                <a:tc>
                  <a:txBody>
                    <a:bodyPr/>
                    <a:lstStyle/>
                    <a:p>
                      <a:r>
                        <a:rPr lang="en-US" sz="900" dirty="0">
                          <a:highlight>
                            <a:srgbClr val="FFFF00"/>
                          </a:highlight>
                        </a:rPr>
                        <a:t>Due Date</a:t>
                      </a:r>
                    </a:p>
                  </a:txBody>
                  <a:tcPr/>
                </a:tc>
                <a:extLst>
                  <a:ext uri="{0D108BD9-81ED-4DB2-BD59-A6C34878D82A}">
                    <a16:rowId xmlns:a16="http://schemas.microsoft.com/office/drawing/2014/main" val="2460051079"/>
                  </a:ext>
                </a:extLst>
              </a:tr>
              <a:tr h="370840">
                <a:tc>
                  <a:txBody>
                    <a:bodyPr/>
                    <a:lstStyle/>
                    <a:p>
                      <a:r>
                        <a:rPr lang="en-US" sz="900" dirty="0">
                          <a:highlight>
                            <a:srgbClr val="FFFF00"/>
                          </a:highlight>
                        </a:rPr>
                        <a:t>Affinity Maturation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Input in the dissociation rates</a:t>
                      </a:r>
                    </a:p>
                  </a:txBody>
                  <a:tcPr/>
                </a:tc>
                <a:tc>
                  <a:txBody>
                    <a:bodyPr/>
                    <a:lstStyle/>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3119137376"/>
                  </a:ext>
                </a:extLst>
              </a:tr>
              <a:tr h="370840">
                <a:tc>
                  <a:txBody>
                    <a:bodyPr/>
                    <a:lstStyle/>
                    <a:p>
                      <a:r>
                        <a:rPr lang="en-US" sz="900" dirty="0">
                          <a:highlight>
                            <a:srgbClr val="FFFF00"/>
                          </a:highlight>
                        </a:rPr>
                        <a:t>Low </a:t>
                      </a:r>
                      <a:r>
                        <a:rPr lang="en-US" sz="900" dirty="0" err="1">
                          <a:highlight>
                            <a:srgbClr val="FFFF00"/>
                          </a:highlight>
                        </a:rPr>
                        <a:t>Kd</a:t>
                      </a:r>
                      <a:endParaRPr lang="en-US" sz="9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Make sure this has not already been done – literature search </a:t>
                      </a:r>
                    </a:p>
                    <a:p>
                      <a:endParaRPr lang="en-US" sz="900" dirty="0">
                        <a:highlight>
                          <a:srgbClr val="FFFF00"/>
                        </a:highlight>
                      </a:endParaRPr>
                    </a:p>
                    <a:p>
                      <a:r>
                        <a:rPr lang="en-US" sz="900" strike="noStrike" dirty="0">
                          <a:highlight>
                            <a:srgbClr val="FFFF00"/>
                          </a:highlight>
                        </a:rPr>
                        <a:t>Transform into yeast</a:t>
                      </a:r>
                    </a:p>
                  </a:txBody>
                  <a:tcPr/>
                </a:tc>
                <a:tc>
                  <a:txBody>
                    <a:bodyPr/>
                    <a:lstStyle/>
                    <a:p>
                      <a:r>
                        <a:rPr lang="en-US" sz="900" dirty="0">
                          <a:highlight>
                            <a:srgbClr val="FFFF00"/>
                          </a:highlight>
                        </a:rPr>
                        <a:t>August 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endParaRPr lang="en-US" sz="900" dirty="0">
                        <a:highlight>
                          <a:srgbClr val="FFFF00"/>
                        </a:highlight>
                      </a:endParaRPr>
                    </a:p>
                    <a:p>
                      <a:endParaRPr lang="en-US" sz="900" dirty="0">
                        <a:highlight>
                          <a:srgbClr val="FFFF00"/>
                        </a:highlight>
                      </a:endParaRPr>
                    </a:p>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881838929"/>
                  </a:ext>
                </a:extLst>
              </a:tr>
              <a:tr h="370840">
                <a:tc>
                  <a:txBody>
                    <a:bodyPr/>
                    <a:lstStyle/>
                    <a:p>
                      <a:r>
                        <a:rPr lang="en-US" sz="900" dirty="0">
                          <a:highlight>
                            <a:srgbClr val="FFFF00"/>
                          </a:highlight>
                        </a:rPr>
                        <a:t>Framework Mutations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Troubleshoot the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00FF00"/>
                          </a:highlight>
                        </a:rPr>
                        <a:t>Respond to reviewers</a:t>
                      </a:r>
                    </a:p>
                    <a:p>
                      <a:endParaRPr lang="en-US" sz="900" dirty="0">
                        <a:highlight>
                          <a:srgbClr val="FFFF00"/>
                        </a:highlight>
                      </a:endParaRPr>
                    </a:p>
                  </a:txBody>
                  <a:tcPr/>
                </a:tc>
                <a:tc>
                  <a:txBody>
                    <a:bodyPr/>
                    <a:lstStyle/>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958417077"/>
                  </a:ext>
                </a:extLst>
              </a:tr>
              <a:tr h="370840">
                <a:tc>
                  <a:txBody>
                    <a:bodyPr/>
                    <a:lstStyle/>
                    <a:p>
                      <a:r>
                        <a:rPr lang="en-US" sz="900" dirty="0">
                          <a:highlight>
                            <a:srgbClr val="00FF00"/>
                          </a:highlight>
                        </a:rPr>
                        <a:t>COVID MD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00FF00"/>
                          </a:highlight>
                        </a:rPr>
                        <a:t>Edit my script to do broad analysis of all the mutations</a:t>
                      </a:r>
                    </a:p>
                  </a:txBody>
                  <a:tcPr/>
                </a:tc>
                <a:tc>
                  <a:txBody>
                    <a:bodyPr/>
                    <a:lstStyle/>
                    <a:p>
                      <a:r>
                        <a:rPr lang="en-US" sz="900" dirty="0">
                          <a:highlight>
                            <a:srgbClr val="00FF00"/>
                          </a:highlight>
                        </a:rPr>
                        <a:t>August 12</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4091929017"/>
                  </a:ext>
                </a:extLst>
              </a:tr>
              <a:tr h="370840">
                <a:tc>
                  <a:txBody>
                    <a:bodyPr/>
                    <a:lstStyle/>
                    <a:p>
                      <a:r>
                        <a:rPr lang="en-US" sz="900" dirty="0">
                          <a:highlight>
                            <a:srgbClr val="00FF00"/>
                          </a:highlight>
                        </a:rPr>
                        <a:t>Proteins and Polymers </a:t>
                      </a:r>
                    </a:p>
                  </a:txBody>
                  <a:tcPr/>
                </a:tc>
                <a:tc>
                  <a:txBody>
                    <a:bodyPr/>
                    <a:lstStyle/>
                    <a:p>
                      <a:r>
                        <a:rPr lang="en-US" sz="900" dirty="0">
                          <a:highlight>
                            <a:srgbClr val="00FF00"/>
                          </a:highlight>
                        </a:rPr>
                        <a:t>Redo the Gaussian simulations</a:t>
                      </a:r>
                    </a:p>
                  </a:txBody>
                  <a:tcPr/>
                </a:tc>
                <a:tc>
                  <a:txBody>
                    <a:bodyPr/>
                    <a:lstStyle/>
                    <a:p>
                      <a:r>
                        <a:rPr lang="en-US" sz="900" dirty="0">
                          <a:highlight>
                            <a:srgbClr val="00FF00"/>
                          </a:highlight>
                        </a:rPr>
                        <a:t>August 5</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2842348133"/>
                  </a:ext>
                </a:extLst>
              </a:tr>
              <a:tr h="370840">
                <a:tc>
                  <a:txBody>
                    <a:bodyPr/>
                    <a:lstStyle/>
                    <a:p>
                      <a:r>
                        <a:rPr lang="en-US" sz="900" dirty="0">
                          <a:highlight>
                            <a:srgbClr val="FFFF00"/>
                          </a:highlight>
                        </a:rPr>
                        <a:t>Backpack Simulations</a:t>
                      </a:r>
                    </a:p>
                  </a:txBody>
                  <a:tcPr/>
                </a:tc>
                <a:tc>
                  <a:txBody>
                    <a:bodyPr/>
                    <a:lstStyle/>
                    <a:p>
                      <a:r>
                        <a:rPr lang="en-US" sz="900" dirty="0">
                          <a:highlight>
                            <a:srgbClr val="FFFF00"/>
                          </a:highlight>
                        </a:rPr>
                        <a:t>Design the platform </a:t>
                      </a:r>
                    </a:p>
                  </a:txBody>
                  <a:tcPr/>
                </a:tc>
                <a:tc>
                  <a:txBody>
                    <a:bodyPr/>
                    <a:lstStyle/>
                    <a:p>
                      <a:r>
                        <a:rPr lang="en-US" sz="900" dirty="0">
                          <a:highlight>
                            <a:srgbClr val="FFFF00"/>
                          </a:highlight>
                        </a:rPr>
                        <a:t>August 16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2421299625"/>
                  </a:ext>
                </a:extLst>
              </a:tr>
              <a:tr h="370840">
                <a:tc>
                  <a:txBody>
                    <a:bodyPr/>
                    <a:lstStyle/>
                    <a:p>
                      <a:r>
                        <a:rPr lang="en-US" sz="900" dirty="0">
                          <a:highlight>
                            <a:srgbClr val="FFFF00"/>
                          </a:highlight>
                        </a:rPr>
                        <a:t>Neutralization Threshold</a:t>
                      </a:r>
                    </a:p>
                  </a:txBody>
                  <a:tcPr/>
                </a:tc>
                <a:tc>
                  <a:txBody>
                    <a:bodyPr/>
                    <a:lstStyle/>
                    <a:p>
                      <a:r>
                        <a:rPr lang="en-US" sz="900" dirty="0">
                          <a:highlight>
                            <a:srgbClr val="FFFF00"/>
                          </a:highlight>
                        </a:rPr>
                        <a:t>Function for infectivity</a:t>
                      </a:r>
                    </a:p>
                    <a:p>
                      <a:endParaRPr lang="en-US" sz="900" dirty="0">
                        <a:highlight>
                          <a:srgbClr val="FFFF00"/>
                        </a:highlight>
                      </a:endParaRPr>
                    </a:p>
                    <a:p>
                      <a:r>
                        <a:rPr lang="en-US" sz="900" dirty="0">
                          <a:highlight>
                            <a:srgbClr val="FFFF00"/>
                          </a:highlight>
                        </a:rPr>
                        <a:t>RBD up and down </a:t>
                      </a:r>
                    </a:p>
                  </a:txBody>
                  <a:tcPr/>
                </a:tc>
                <a:tc>
                  <a:txBody>
                    <a:bodyPr/>
                    <a:lstStyle/>
                    <a:p>
                      <a:r>
                        <a:rPr lang="en-US" sz="900" dirty="0">
                          <a:highlight>
                            <a:srgbClr val="FFFF00"/>
                          </a:highlight>
                        </a:rPr>
                        <a:t>August 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1908124623"/>
                  </a:ext>
                </a:extLst>
              </a:tr>
              <a:tr h="370840">
                <a:tc>
                  <a:txBody>
                    <a:bodyPr/>
                    <a:lstStyle/>
                    <a:p>
                      <a:r>
                        <a:rPr lang="en-US" sz="900" dirty="0">
                          <a:highlight>
                            <a:srgbClr val="FFFF00"/>
                          </a:highlight>
                        </a:rPr>
                        <a:t>Prelims</a:t>
                      </a:r>
                    </a:p>
                  </a:txBody>
                  <a:tcPr/>
                </a:tc>
                <a:tc>
                  <a:txBody>
                    <a:bodyPr/>
                    <a:lstStyle/>
                    <a:p>
                      <a:r>
                        <a:rPr lang="en-US" sz="900" dirty="0">
                          <a:highlight>
                            <a:srgbClr val="FFFF00"/>
                          </a:highlight>
                        </a:rPr>
                        <a:t>Draft my prelim paper</a:t>
                      </a:r>
                    </a:p>
                    <a:p>
                      <a:endParaRPr lang="en-US" sz="900" dirty="0">
                        <a:highlight>
                          <a:srgbClr val="FFFF00"/>
                        </a:highlight>
                      </a:endParaRPr>
                    </a:p>
                    <a:p>
                      <a:r>
                        <a:rPr lang="en-US" sz="900" dirty="0">
                          <a:highlight>
                            <a:srgbClr val="00FF00"/>
                          </a:highlight>
                        </a:rPr>
                        <a:t>Draft my prelim presentation</a:t>
                      </a:r>
                    </a:p>
                  </a:txBody>
                  <a:tcPr/>
                </a:tc>
                <a:tc>
                  <a:txBody>
                    <a:bodyPr/>
                    <a:lstStyle/>
                    <a:p>
                      <a:r>
                        <a:rPr lang="en-US" sz="900" dirty="0">
                          <a:highlight>
                            <a:srgbClr val="FFFF00"/>
                          </a:highlight>
                        </a:rPr>
                        <a:t>August 19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r>
                        <a:rPr lang="en-US" sz="900" dirty="0">
                          <a:highlight>
                            <a:srgbClr val="00FF00"/>
                          </a:highlight>
                        </a:rPr>
                        <a:t>August 9</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1827291509"/>
                  </a:ext>
                </a:extLst>
              </a:tr>
              <a:tr h="370840">
                <a:tc>
                  <a:txBody>
                    <a:bodyPr/>
                    <a:lstStyle/>
                    <a:p>
                      <a:r>
                        <a:rPr lang="en-US" sz="900" dirty="0">
                          <a:highlight>
                            <a:srgbClr val="FFFF00"/>
                          </a:highlight>
                        </a:rPr>
                        <a:t>AICHE</a:t>
                      </a:r>
                    </a:p>
                  </a:txBody>
                  <a:tcPr/>
                </a:tc>
                <a:tc>
                  <a:txBody>
                    <a:bodyPr/>
                    <a:lstStyle/>
                    <a:p>
                      <a:r>
                        <a:rPr lang="en-US" sz="900" dirty="0">
                          <a:highlight>
                            <a:srgbClr val="FFFF00"/>
                          </a:highlight>
                        </a:rPr>
                        <a:t>Make my posters</a:t>
                      </a:r>
                    </a:p>
                  </a:txBody>
                  <a:tcPr/>
                </a:tc>
                <a:tc>
                  <a:txBody>
                    <a:bodyPr/>
                    <a:lstStyle/>
                    <a:p>
                      <a:r>
                        <a:rPr lang="en-US" sz="900" dirty="0">
                          <a:highlight>
                            <a:srgbClr val="FFFF00"/>
                          </a:highlight>
                        </a:rPr>
                        <a:t>August 26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3690514192"/>
                  </a:ext>
                </a:extLst>
              </a:tr>
              <a:tr h="370840">
                <a:tc>
                  <a:txBody>
                    <a:bodyPr/>
                    <a:lstStyle/>
                    <a:p>
                      <a:r>
                        <a:rPr lang="en-US" sz="900" dirty="0">
                          <a:highlight>
                            <a:srgbClr val="FFFF00"/>
                          </a:highlight>
                        </a:rPr>
                        <a:t>Fellowships</a:t>
                      </a:r>
                    </a:p>
                  </a:txBody>
                  <a:tcPr/>
                </a:tc>
                <a:tc>
                  <a:txBody>
                    <a:bodyPr/>
                    <a:lstStyle/>
                    <a:p>
                      <a:r>
                        <a:rPr lang="en-US" sz="900" dirty="0">
                          <a:highlight>
                            <a:srgbClr val="FFFF00"/>
                          </a:highlight>
                        </a:rPr>
                        <a:t>Make a list of fellowships I want to apply to this year</a:t>
                      </a:r>
                    </a:p>
                    <a:p>
                      <a:endParaRPr lang="en-US" sz="900" dirty="0">
                        <a:highlight>
                          <a:srgbClr val="FFFF00"/>
                        </a:highlight>
                      </a:endParaRPr>
                    </a:p>
                    <a:p>
                      <a:endParaRPr lang="en-US" sz="900" dirty="0">
                        <a:highlight>
                          <a:srgbClr val="FFFF00"/>
                        </a:highlight>
                      </a:endParaRPr>
                    </a:p>
                    <a:p>
                      <a:r>
                        <a:rPr lang="en-US" sz="900" dirty="0">
                          <a:highlight>
                            <a:srgbClr val="FFFF00"/>
                          </a:highlight>
                        </a:rPr>
                        <a:t>Write a draft of one application</a:t>
                      </a:r>
                    </a:p>
                  </a:txBody>
                  <a:tcPr/>
                </a:tc>
                <a:tc>
                  <a:txBody>
                    <a:bodyPr/>
                    <a:lstStyle/>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endParaRPr lang="en-US" sz="900" dirty="0">
                        <a:highlight>
                          <a:srgbClr val="FFFF00"/>
                        </a:highlight>
                      </a:endParaRPr>
                    </a:p>
                    <a:p>
                      <a:endParaRPr lang="en-US" sz="900" dirty="0">
                        <a:highlight>
                          <a:srgbClr val="FFFF00"/>
                        </a:highlight>
                      </a:endParaRPr>
                    </a:p>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2548184640"/>
                  </a:ext>
                </a:extLst>
              </a:tr>
            </a:tbl>
          </a:graphicData>
        </a:graphic>
      </p:graphicFrame>
    </p:spTree>
    <p:extLst>
      <p:ext uri="{BB962C8B-B14F-4D97-AF65-F5344CB8AC3E}">
        <p14:creationId xmlns:p14="http://schemas.microsoft.com/office/powerpoint/2010/main" val="304731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DDE-36E1-8C49-B0F1-F0FE067E829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18723E6-C574-2E49-86DB-1B7F8DB8D757}"/>
              </a:ext>
            </a:extLst>
          </p:cNvPr>
          <p:cNvSpPr>
            <a:spLocks noGrp="1"/>
          </p:cNvSpPr>
          <p:nvPr>
            <p:ph idx="1"/>
          </p:nvPr>
        </p:nvSpPr>
        <p:spPr/>
        <p:txBody>
          <a:bodyPr/>
          <a:lstStyle/>
          <a:p>
            <a:r>
              <a:rPr lang="en-US" dirty="0"/>
              <a:t>List of Literature</a:t>
            </a:r>
          </a:p>
          <a:p>
            <a:pPr lvl="1"/>
            <a:r>
              <a:rPr lang="en-US" dirty="0"/>
              <a:t>I have a list from Kayla</a:t>
            </a:r>
          </a:p>
          <a:p>
            <a:pPr lvl="1"/>
            <a:r>
              <a:rPr lang="en-US" dirty="0"/>
              <a:t>Tim? </a:t>
            </a:r>
          </a:p>
        </p:txBody>
      </p:sp>
    </p:spTree>
    <p:extLst>
      <p:ext uri="{BB962C8B-B14F-4D97-AF65-F5344CB8AC3E}">
        <p14:creationId xmlns:p14="http://schemas.microsoft.com/office/powerpoint/2010/main" val="565464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2824-5568-B146-945A-46EBB61D104C}"/>
              </a:ext>
            </a:extLst>
          </p:cNvPr>
          <p:cNvSpPr>
            <a:spLocks noGrp="1"/>
          </p:cNvSpPr>
          <p:nvPr>
            <p:ph type="title"/>
          </p:nvPr>
        </p:nvSpPr>
        <p:spPr/>
        <p:txBody>
          <a:bodyPr/>
          <a:lstStyle/>
          <a:p>
            <a:r>
              <a:rPr lang="en-US" dirty="0"/>
              <a:t>Big Picture Direction</a:t>
            </a:r>
          </a:p>
        </p:txBody>
      </p:sp>
      <p:sp>
        <p:nvSpPr>
          <p:cNvPr id="3" name="Content Placeholder 2">
            <a:extLst>
              <a:ext uri="{FF2B5EF4-FFF2-40B4-BE49-F238E27FC236}">
                <a16:creationId xmlns:a16="http://schemas.microsoft.com/office/drawing/2014/main" id="{0B4956FF-DB24-DD4A-9EE8-BBC4F90C04D8}"/>
              </a:ext>
            </a:extLst>
          </p:cNvPr>
          <p:cNvSpPr>
            <a:spLocks noGrp="1"/>
          </p:cNvSpPr>
          <p:nvPr>
            <p:ph idx="1"/>
          </p:nvPr>
        </p:nvSpPr>
        <p:spPr/>
        <p:txBody>
          <a:bodyPr>
            <a:normAutofit/>
          </a:bodyPr>
          <a:lstStyle/>
          <a:p>
            <a:pPr marL="0" indent="0">
              <a:buNone/>
            </a:pPr>
            <a:r>
              <a:rPr lang="en-US" dirty="0"/>
              <a:t>Make a </a:t>
            </a:r>
            <a:r>
              <a:rPr lang="en-US" b="1" i="1" u="sng" dirty="0"/>
              <a:t>framework</a:t>
            </a:r>
            <a:r>
              <a:rPr lang="en-US" dirty="0"/>
              <a:t> that provides direction (flexibility/rigidity mutations and what the </a:t>
            </a:r>
            <a:r>
              <a:rPr lang="en-US" dirty="0" err="1"/>
              <a:t>K</a:t>
            </a:r>
            <a:r>
              <a:rPr lang="en-US" baseline="-25000" dirty="0" err="1"/>
              <a:t>d</a:t>
            </a:r>
            <a:r>
              <a:rPr lang="en-US" dirty="0"/>
              <a:t> </a:t>
            </a:r>
            <a:r>
              <a:rPr lang="en-US"/>
              <a:t>should be) </a:t>
            </a:r>
            <a:r>
              <a:rPr lang="en-US" dirty="0"/>
              <a:t>for how to make antibodies that are resistant to escape. </a:t>
            </a:r>
          </a:p>
          <a:p>
            <a:pPr marL="0" indent="0">
              <a:buNone/>
            </a:pPr>
            <a:endParaRPr lang="en-US" dirty="0"/>
          </a:p>
          <a:p>
            <a:pPr marL="0" indent="0">
              <a:buNone/>
            </a:pPr>
            <a:r>
              <a:rPr lang="en-US" dirty="0"/>
              <a:t>Framework – Governing rules for engineering </a:t>
            </a:r>
          </a:p>
        </p:txBody>
      </p:sp>
    </p:spTree>
    <p:extLst>
      <p:ext uri="{BB962C8B-B14F-4D97-AF65-F5344CB8AC3E}">
        <p14:creationId xmlns:p14="http://schemas.microsoft.com/office/powerpoint/2010/main" val="22727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Big Picture Overview</a:t>
            </a:r>
          </a:p>
          <a:p>
            <a:r>
              <a:rPr lang="en-US" dirty="0"/>
              <a:t>Research Updates</a:t>
            </a:r>
          </a:p>
          <a:p>
            <a:r>
              <a:rPr lang="en-US" dirty="0">
                <a:latin typeface="Arial" panose="020B0604020202020204" pitchFamily="34" charset="0"/>
                <a:cs typeface="Arial" panose="020B0604020202020204" pitchFamily="34" charset="0"/>
              </a:rPr>
              <a:t>Goals </a:t>
            </a:r>
          </a:p>
          <a:p>
            <a:r>
              <a:rPr lang="en-US" dirty="0"/>
              <a:t>Big Picture Direction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3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FD27-1E8A-394D-9EBA-A603E544C5A6}"/>
              </a:ext>
            </a:extLst>
          </p:cNvPr>
          <p:cNvSpPr>
            <a:spLocks noGrp="1"/>
          </p:cNvSpPr>
          <p:nvPr>
            <p:ph type="title"/>
          </p:nvPr>
        </p:nvSpPr>
        <p:spPr/>
        <p:txBody>
          <a:bodyPr/>
          <a:lstStyle/>
          <a:p>
            <a:r>
              <a:rPr lang="en-US" dirty="0"/>
              <a:t>Meeting Structure</a:t>
            </a:r>
          </a:p>
        </p:txBody>
      </p:sp>
      <p:sp>
        <p:nvSpPr>
          <p:cNvPr id="3" name="Content Placeholder 2">
            <a:extLst>
              <a:ext uri="{FF2B5EF4-FFF2-40B4-BE49-F238E27FC236}">
                <a16:creationId xmlns:a16="http://schemas.microsoft.com/office/drawing/2014/main" id="{34343B80-7C7D-174C-A884-A2164CD68C29}"/>
              </a:ext>
            </a:extLst>
          </p:cNvPr>
          <p:cNvSpPr>
            <a:spLocks noGrp="1"/>
          </p:cNvSpPr>
          <p:nvPr>
            <p:ph idx="1"/>
          </p:nvPr>
        </p:nvSpPr>
        <p:spPr/>
        <p:txBody>
          <a:bodyPr>
            <a:normAutofit fontScale="92500" lnSpcReduction="20000"/>
          </a:bodyPr>
          <a:lstStyle/>
          <a:p>
            <a:r>
              <a:rPr lang="en-US" dirty="0"/>
              <a:t>How I would like to structure meetings going forward:</a:t>
            </a:r>
          </a:p>
          <a:p>
            <a:pPr lvl="1"/>
            <a:r>
              <a:rPr lang="en-US" dirty="0"/>
              <a:t>Big picture overview </a:t>
            </a:r>
          </a:p>
          <a:p>
            <a:pPr lvl="2"/>
            <a:r>
              <a:rPr lang="en-US" dirty="0"/>
              <a:t>Advisor help: big picture re-direction</a:t>
            </a:r>
          </a:p>
          <a:p>
            <a:pPr lvl="1"/>
            <a:r>
              <a:rPr lang="en-US" dirty="0"/>
              <a:t>Research updates (for each project) </a:t>
            </a:r>
          </a:p>
          <a:p>
            <a:pPr lvl="2"/>
            <a:r>
              <a:rPr lang="en-US" dirty="0"/>
              <a:t>Advisor help: troubleshooting current problems</a:t>
            </a:r>
          </a:p>
          <a:p>
            <a:pPr lvl="1"/>
            <a:r>
              <a:rPr lang="en-US" dirty="0"/>
              <a:t>Goals for the upcoming week with specific due dates </a:t>
            </a:r>
          </a:p>
          <a:p>
            <a:pPr lvl="2"/>
            <a:r>
              <a:rPr lang="en-US" dirty="0"/>
              <a:t>Advisor help: goals to add or change</a:t>
            </a:r>
          </a:p>
          <a:p>
            <a:pPr lvl="1"/>
            <a:r>
              <a:rPr lang="en-US" dirty="0"/>
              <a:t>Specific questions for my advisors</a:t>
            </a:r>
          </a:p>
          <a:p>
            <a:pPr lvl="1"/>
            <a:r>
              <a:rPr lang="en-US" dirty="0"/>
              <a:t>Big picture direction – next steps</a:t>
            </a:r>
          </a:p>
          <a:p>
            <a:pPr lvl="2"/>
            <a:r>
              <a:rPr lang="en-US" dirty="0"/>
              <a:t>Advisor help: big picture re-direction</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33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Big Picture Overview: </a:t>
            </a:r>
            <a:br>
              <a:rPr lang="en-US" dirty="0"/>
            </a:br>
            <a:r>
              <a:rPr lang="en-US" dirty="0"/>
              <a:t>Immunology + Protein Engineering</a:t>
            </a:r>
          </a:p>
        </p:txBody>
      </p:sp>
      <p:sp>
        <p:nvSpPr>
          <p:cNvPr id="3" name="Content Placeholder 2">
            <a:extLst>
              <a:ext uri="{FF2B5EF4-FFF2-40B4-BE49-F238E27FC236}">
                <a16:creationId xmlns:a16="http://schemas.microsoft.com/office/drawing/2014/main" id="{CD374177-A676-E148-8C9A-CA52B4D0EF8F}"/>
              </a:ext>
            </a:extLst>
          </p:cNvPr>
          <p:cNvSpPr>
            <a:spLocks noGrp="1"/>
          </p:cNvSpPr>
          <p:nvPr>
            <p:ph idx="1"/>
          </p:nvPr>
        </p:nvSpPr>
        <p:spPr/>
        <p:txBody>
          <a:bodyPr>
            <a:normAutofit fontScale="47500" lnSpcReduction="20000"/>
          </a:bodyPr>
          <a:lstStyle/>
          <a:p>
            <a:pPr marL="0" indent="0">
              <a:buNone/>
            </a:pPr>
            <a:r>
              <a:rPr lang="en-US" b="1" dirty="0"/>
              <a:t>Motivation: </a:t>
            </a:r>
            <a:r>
              <a:rPr lang="en-US" dirty="0"/>
              <a:t>The pandemic was a life-altering phenomenon that shows us we need be more prepared and have better tools to develop improved therapeutics. </a:t>
            </a:r>
          </a:p>
          <a:p>
            <a:pPr marL="0" indent="0">
              <a:buNone/>
            </a:pPr>
            <a:r>
              <a:rPr lang="en-US" dirty="0"/>
              <a:t> </a:t>
            </a:r>
          </a:p>
          <a:p>
            <a:pPr marL="0" indent="0">
              <a:buNone/>
            </a:pPr>
            <a:r>
              <a:rPr lang="en-US" b="1" dirty="0"/>
              <a:t>Overarching question: </a:t>
            </a:r>
            <a:r>
              <a:rPr lang="en-US" dirty="0"/>
              <a:t>How do we design/evolve antibodies to provide long-term protection against viral infections with highly mutable pathogens (i.e., design/evolve antibodies that are resistant to viral escape)?</a:t>
            </a:r>
          </a:p>
          <a:p>
            <a:pPr marL="0" indent="0">
              <a:buNone/>
            </a:pPr>
            <a:endParaRPr lang="en-US" dirty="0"/>
          </a:p>
          <a:p>
            <a:pPr marL="0" indent="0">
              <a:buNone/>
            </a:pPr>
            <a:r>
              <a:rPr lang="en-US" b="1" dirty="0"/>
              <a:t>General approach: </a:t>
            </a:r>
            <a:r>
              <a:rPr lang="en-US" dirty="0"/>
              <a:t>Use an integrated experimental and computational approach to determine fundamental antibody sequence-property relationships and leverage this information to optimize antibody sequences for improved immunotherapies. </a:t>
            </a:r>
          </a:p>
          <a:p>
            <a:pPr marL="0" indent="0">
              <a:buNone/>
            </a:pPr>
            <a:endParaRPr lang="en-US" dirty="0"/>
          </a:p>
          <a:p>
            <a:pPr marL="0" indent="0">
              <a:buNone/>
            </a:pPr>
            <a:r>
              <a:rPr lang="en-US" b="1" dirty="0"/>
              <a:t>Aim 1</a:t>
            </a:r>
            <a:r>
              <a:rPr lang="en-US" dirty="0"/>
              <a:t>: Investigate and generalize the mechanisms driving escape between an antibody and its cognate antigen.</a:t>
            </a:r>
          </a:p>
          <a:p>
            <a:pPr marL="0" indent="0">
              <a:buNone/>
            </a:pPr>
            <a:r>
              <a:rPr lang="en-US" dirty="0"/>
              <a:t>Method: Simulate antibodies with an antigen both with and without mutations to determine what interactions are gained or lost when escape mutations are introduced. </a:t>
            </a:r>
          </a:p>
          <a:p>
            <a:pPr marL="0" indent="0">
              <a:buNone/>
            </a:pPr>
            <a:endParaRPr lang="en-US" dirty="0"/>
          </a:p>
          <a:p>
            <a:pPr marL="0" indent="0">
              <a:buNone/>
            </a:pPr>
            <a:r>
              <a:rPr lang="en-US" b="1" dirty="0"/>
              <a:t>Aim 2</a:t>
            </a:r>
            <a:r>
              <a:rPr lang="en-US" dirty="0"/>
              <a:t>: Consider how mutations outside of the binding site impact flexibility and make antibodies more resistant to escape. </a:t>
            </a:r>
          </a:p>
          <a:p>
            <a:pPr marL="0" indent="0">
              <a:buNone/>
            </a:pPr>
            <a:r>
              <a:rPr lang="en-US" dirty="0"/>
              <a:t>Method: Revert framework mutations in FDA approved antibodies to determine how these mutations impact the flexibility of the antibodies and if they are crucial to antibody rigidity. </a:t>
            </a:r>
          </a:p>
          <a:p>
            <a:pPr marL="0" indent="0">
              <a:buNone/>
            </a:pPr>
            <a:endParaRPr lang="en-US" dirty="0"/>
          </a:p>
          <a:p>
            <a:pPr marL="0" indent="0">
              <a:buNone/>
            </a:pPr>
            <a:r>
              <a:rPr lang="en-US" b="1" dirty="0"/>
              <a:t>Aim 3</a:t>
            </a:r>
            <a:r>
              <a:rPr lang="en-US" dirty="0"/>
              <a:t>: Determine the likelihood escape of antigens with high affinity antibodies. </a:t>
            </a:r>
          </a:p>
          <a:p>
            <a:pPr marL="0" indent="0">
              <a:buNone/>
            </a:pPr>
            <a:r>
              <a:rPr lang="en-US" dirty="0"/>
              <a:t>Method: Use a yeast display platform to screen high affinity antibodies for their ability to resist escape to highly mutable pathogens. </a:t>
            </a:r>
          </a:p>
        </p:txBody>
      </p:sp>
    </p:spTree>
    <p:extLst>
      <p:ext uri="{BB962C8B-B14F-4D97-AF65-F5344CB8AC3E}">
        <p14:creationId xmlns:p14="http://schemas.microsoft.com/office/powerpoint/2010/main" val="37760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New Idea: </a:t>
            </a:r>
            <a:br>
              <a:rPr lang="en-US" dirty="0"/>
            </a:br>
            <a:r>
              <a:rPr lang="en-US" dirty="0"/>
              <a:t>Immunology + Protein Engineering</a:t>
            </a:r>
          </a:p>
        </p:txBody>
      </p:sp>
      <p:pic>
        <p:nvPicPr>
          <p:cNvPr id="5" name="Content Placeholder 4" descr="Text, whiteboard&#10;&#10;Description automatically generated">
            <a:extLst>
              <a:ext uri="{FF2B5EF4-FFF2-40B4-BE49-F238E27FC236}">
                <a16:creationId xmlns:a16="http://schemas.microsoft.com/office/drawing/2014/main" id="{CA147D80-83DF-3D45-90FC-E32BCD42A2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4" t="7909" r="19314" b="11277"/>
          <a:stretch/>
        </p:blipFill>
        <p:spPr>
          <a:xfrm rot="5400000">
            <a:off x="604837" y="1270001"/>
            <a:ext cx="4429125" cy="4724400"/>
          </a:xfrm>
        </p:spPr>
      </p:pic>
      <p:sp>
        <p:nvSpPr>
          <p:cNvPr id="6" name="TextBox 5">
            <a:extLst>
              <a:ext uri="{FF2B5EF4-FFF2-40B4-BE49-F238E27FC236}">
                <a16:creationId xmlns:a16="http://schemas.microsoft.com/office/drawing/2014/main" id="{3E1874EF-3660-3A45-AF94-0940A405DEA7}"/>
              </a:ext>
            </a:extLst>
          </p:cNvPr>
          <p:cNvSpPr txBox="1"/>
          <p:nvPr/>
        </p:nvSpPr>
        <p:spPr>
          <a:xfrm>
            <a:off x="5334000" y="1524000"/>
            <a:ext cx="3352800" cy="3693319"/>
          </a:xfrm>
          <a:prstGeom prst="rect">
            <a:avLst/>
          </a:prstGeom>
          <a:noFill/>
        </p:spPr>
        <p:txBody>
          <a:bodyPr wrap="square" rtlCol="0">
            <a:spAutoFit/>
          </a:bodyPr>
          <a:lstStyle/>
          <a:p>
            <a:r>
              <a:rPr lang="en-US" dirty="0"/>
              <a:t>Goal: Design antibodies that are resistant to escape by characterizing mutations for their impact on antibody flexibility and rigidity. </a:t>
            </a:r>
          </a:p>
          <a:p>
            <a:endParaRPr lang="en-US" dirty="0"/>
          </a:p>
          <a:p>
            <a:r>
              <a:rPr lang="en-US" dirty="0"/>
              <a:t>Hypothesis: If you make an antibody rigid in an area where the antigen is conserved and the antibody binds tightly, but flexible in highly variable regions, the antibody will be more tolerant to escape. </a:t>
            </a:r>
          </a:p>
        </p:txBody>
      </p:sp>
    </p:spTree>
    <p:extLst>
      <p:ext uri="{BB962C8B-B14F-4D97-AF65-F5344CB8AC3E}">
        <p14:creationId xmlns:p14="http://schemas.microsoft.com/office/powerpoint/2010/main" val="261104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Big Picture Overview: </a:t>
            </a:r>
            <a:br>
              <a:rPr lang="en-US" dirty="0"/>
            </a:br>
            <a:r>
              <a:rPr lang="en-US" dirty="0"/>
              <a:t>Polymers + Protein Engineering</a:t>
            </a:r>
          </a:p>
        </p:txBody>
      </p:sp>
      <p:sp>
        <p:nvSpPr>
          <p:cNvPr id="3" name="Content Placeholder 2">
            <a:extLst>
              <a:ext uri="{FF2B5EF4-FFF2-40B4-BE49-F238E27FC236}">
                <a16:creationId xmlns:a16="http://schemas.microsoft.com/office/drawing/2014/main" id="{CD374177-A676-E148-8C9A-CA52B4D0EF8F}"/>
              </a:ext>
            </a:extLst>
          </p:cNvPr>
          <p:cNvSpPr>
            <a:spLocks noGrp="1"/>
          </p:cNvSpPr>
          <p:nvPr>
            <p:ph idx="1"/>
          </p:nvPr>
        </p:nvSpPr>
        <p:spPr/>
        <p:txBody>
          <a:bodyPr>
            <a:normAutofit fontScale="47500" lnSpcReduction="20000"/>
          </a:bodyPr>
          <a:lstStyle/>
          <a:p>
            <a:pPr marL="0" indent="0">
              <a:buNone/>
            </a:pPr>
            <a:r>
              <a:rPr lang="en-US" b="1" dirty="0"/>
              <a:t>Motivation: </a:t>
            </a:r>
            <a:r>
              <a:rPr lang="en-US" dirty="0"/>
              <a:t>Extreme conditions (high temp or certain solvents) can denature proteins and preventing them from being effective. </a:t>
            </a:r>
            <a:endParaRPr lang="en-US" b="1" dirty="0"/>
          </a:p>
          <a:p>
            <a:pPr marL="0" indent="0">
              <a:buNone/>
            </a:pPr>
            <a:r>
              <a:rPr lang="en-US" dirty="0"/>
              <a:t> </a:t>
            </a:r>
          </a:p>
          <a:p>
            <a:pPr marL="0" indent="0">
              <a:buNone/>
            </a:pPr>
            <a:r>
              <a:rPr lang="en-US" b="1" dirty="0"/>
              <a:t>Overarching question: </a:t>
            </a:r>
            <a:r>
              <a:rPr lang="en-US" dirty="0"/>
              <a:t>How can we use polymers to mitigate destabilizing factors for proteins? </a:t>
            </a:r>
          </a:p>
          <a:p>
            <a:pPr marL="0" indent="0">
              <a:buNone/>
            </a:pPr>
            <a:endParaRPr lang="en-US" dirty="0"/>
          </a:p>
          <a:p>
            <a:pPr marL="0" indent="0">
              <a:buNone/>
            </a:pPr>
            <a:r>
              <a:rPr lang="en-US" b="1" dirty="0"/>
              <a:t>General approach: </a:t>
            </a:r>
            <a:r>
              <a:rPr lang="en-US" dirty="0"/>
              <a:t>Use a computational approach to determine fundamental protein – polymer relationships and leverage this information to optimize protein stabilization and effectiveness. </a:t>
            </a:r>
          </a:p>
          <a:p>
            <a:pPr marL="0" indent="0">
              <a:buNone/>
            </a:pPr>
            <a:endParaRPr lang="en-US" dirty="0"/>
          </a:p>
          <a:p>
            <a:pPr marL="0" indent="0">
              <a:buNone/>
            </a:pPr>
            <a:r>
              <a:rPr lang="en-US" b="1" dirty="0"/>
              <a:t>Aim 1</a:t>
            </a:r>
            <a:r>
              <a:rPr lang="en-US" dirty="0"/>
              <a:t>: Investigate how proteins interact with polymers when these polymers are attached to their surface. </a:t>
            </a:r>
          </a:p>
          <a:p>
            <a:pPr marL="0" indent="0">
              <a:buNone/>
            </a:pPr>
            <a:r>
              <a:rPr lang="en-US" dirty="0"/>
              <a:t>Method: Simulate a protein where the polymers are attached to surface exposed lysine residues on the protein. </a:t>
            </a:r>
          </a:p>
          <a:p>
            <a:pPr marL="0" indent="0">
              <a:buNone/>
            </a:pPr>
            <a:endParaRPr lang="en-US" dirty="0"/>
          </a:p>
          <a:p>
            <a:pPr marL="0" indent="0">
              <a:buNone/>
            </a:pPr>
            <a:r>
              <a:rPr lang="en-US" b="1" dirty="0"/>
              <a:t>Aim 2</a:t>
            </a:r>
            <a:r>
              <a:rPr lang="en-US" dirty="0"/>
              <a:t>: Consider the impact of proteins being in a polymer solution. </a:t>
            </a:r>
          </a:p>
          <a:p>
            <a:pPr marL="0" indent="0">
              <a:buNone/>
            </a:pPr>
            <a:r>
              <a:rPr lang="en-US" dirty="0"/>
              <a:t>Method: Simulate a protein in a polymer solution where the polymer chemistry is varied systematically to derive rules about protein-polymer interactions. (I predict the highest chemical match – both composition and functional group chemistry – will result in the most stabilizing effects.)</a:t>
            </a:r>
          </a:p>
          <a:p>
            <a:pPr marL="0" indent="0">
              <a:buNone/>
            </a:pPr>
            <a:endParaRPr lang="en-US" dirty="0"/>
          </a:p>
          <a:p>
            <a:pPr marL="0" indent="0">
              <a:buNone/>
            </a:pPr>
            <a:r>
              <a:rPr lang="en-US" b="1" dirty="0"/>
              <a:t>Aim 3</a:t>
            </a:r>
            <a:r>
              <a:rPr lang="en-US" dirty="0"/>
              <a:t>: Explore self-assembly of polymers around proteins. </a:t>
            </a:r>
          </a:p>
          <a:p>
            <a:pPr marL="0" indent="0">
              <a:buNone/>
            </a:pPr>
            <a:r>
              <a:rPr lang="en-US" dirty="0"/>
              <a:t>Method: Simulate a block polymer with both hydrophilic and hydrophobic components that are allowed to interact with the protein in an aqueous environment. (I predict the polymer will aggregate with the protein in such a way that the hydrophilic and hydrophobic parts align.) </a:t>
            </a:r>
          </a:p>
        </p:txBody>
      </p:sp>
    </p:spTree>
    <p:extLst>
      <p:ext uri="{BB962C8B-B14F-4D97-AF65-F5344CB8AC3E}">
        <p14:creationId xmlns:p14="http://schemas.microsoft.com/office/powerpoint/2010/main" val="163929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803E-8E9F-A94B-894E-6F80C930A673}"/>
              </a:ext>
            </a:extLst>
          </p:cNvPr>
          <p:cNvSpPr>
            <a:spLocks noGrp="1"/>
          </p:cNvSpPr>
          <p:nvPr>
            <p:ph type="title"/>
          </p:nvPr>
        </p:nvSpPr>
        <p:spPr/>
        <p:txBody>
          <a:bodyPr/>
          <a:lstStyle/>
          <a:p>
            <a:r>
              <a:rPr lang="en-US" dirty="0">
                <a:highlight>
                  <a:srgbClr val="FFFF00"/>
                </a:highlight>
              </a:rPr>
              <a:t>Edit</a:t>
            </a:r>
          </a:p>
        </p:txBody>
      </p:sp>
      <p:pic>
        <p:nvPicPr>
          <p:cNvPr id="5" name="Content Placeholder 4" descr="Diagram&#10;&#10;Description automatically generated">
            <a:extLst>
              <a:ext uri="{FF2B5EF4-FFF2-40B4-BE49-F238E27FC236}">
                <a16:creationId xmlns:a16="http://schemas.microsoft.com/office/drawing/2014/main" id="{D731F15B-7920-1C4C-9FEE-74EC64D0D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82" y="965"/>
            <a:ext cx="3232636" cy="6583362"/>
          </a:xfrm>
        </p:spPr>
      </p:pic>
    </p:spTree>
    <p:extLst>
      <p:ext uri="{BB962C8B-B14F-4D97-AF65-F5344CB8AC3E}">
        <p14:creationId xmlns:p14="http://schemas.microsoft.com/office/powerpoint/2010/main" val="353187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977C-95E4-8547-9794-20EAA4E0B660}"/>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DBB18D82-7336-C041-8359-27D250E6435E}"/>
              </a:ext>
            </a:extLst>
          </p:cNvPr>
          <p:cNvSpPr>
            <a:spLocks noGrp="1"/>
          </p:cNvSpPr>
          <p:nvPr>
            <p:ph idx="1"/>
          </p:nvPr>
        </p:nvSpPr>
        <p:spPr/>
        <p:txBody>
          <a:bodyPr>
            <a:normAutofit lnSpcReduction="10000"/>
          </a:bodyPr>
          <a:lstStyle/>
          <a:p>
            <a:r>
              <a:rPr lang="en-US" dirty="0"/>
              <a:t>Project – Affinity Maturation</a:t>
            </a:r>
          </a:p>
          <a:p>
            <a:pPr lvl="1"/>
            <a:r>
              <a:rPr lang="en-US" dirty="0"/>
              <a:t>Overview: I want to understand how the conformation of the RBD affects the recruitment of </a:t>
            </a:r>
            <a:r>
              <a:rPr lang="en-US" dirty="0" err="1"/>
              <a:t>bnAbs</a:t>
            </a:r>
            <a:r>
              <a:rPr lang="en-US" dirty="0"/>
              <a:t>. </a:t>
            </a:r>
          </a:p>
          <a:p>
            <a:pPr lvl="1"/>
            <a:r>
              <a:rPr lang="en-US" dirty="0"/>
              <a:t>Have Done: </a:t>
            </a:r>
          </a:p>
          <a:p>
            <a:pPr lvl="2"/>
            <a:r>
              <a:rPr lang="en-US" dirty="0"/>
              <a:t>Read the work done by Kayla so far</a:t>
            </a:r>
          </a:p>
          <a:p>
            <a:pPr lvl="1"/>
            <a:r>
              <a:rPr lang="en-US" dirty="0"/>
              <a:t>To Do: </a:t>
            </a:r>
          </a:p>
          <a:p>
            <a:pPr lvl="2"/>
            <a:r>
              <a:rPr lang="en-US" dirty="0"/>
              <a:t>Calculate the differences in affinity maturation for 0 up and 3 up for the RBD </a:t>
            </a:r>
          </a:p>
          <a:p>
            <a:pPr lvl="3"/>
            <a:r>
              <a:rPr lang="en-US" dirty="0"/>
              <a:t>Input in the dissociation rates</a:t>
            </a:r>
          </a:p>
          <a:p>
            <a:pPr lvl="3"/>
            <a:r>
              <a:rPr lang="en-US" dirty="0"/>
              <a:t>Analyze the output </a:t>
            </a:r>
          </a:p>
          <a:p>
            <a:pPr lvl="1"/>
            <a:endParaRPr lang="en-US" dirty="0"/>
          </a:p>
        </p:txBody>
      </p:sp>
    </p:spTree>
    <p:extLst>
      <p:ext uri="{BB962C8B-B14F-4D97-AF65-F5344CB8AC3E}">
        <p14:creationId xmlns:p14="http://schemas.microsoft.com/office/powerpoint/2010/main" val="217266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007-040E-BD4C-8054-EB53C9D4A0E8}"/>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87B6003-A106-C34D-840D-FA60B6DFC9F0}"/>
              </a:ext>
            </a:extLst>
          </p:cNvPr>
          <p:cNvSpPr>
            <a:spLocks noGrp="1"/>
          </p:cNvSpPr>
          <p:nvPr>
            <p:ph idx="1"/>
          </p:nvPr>
        </p:nvSpPr>
        <p:spPr/>
        <p:txBody>
          <a:bodyPr>
            <a:normAutofit fontScale="85000" lnSpcReduction="20000"/>
          </a:bodyPr>
          <a:lstStyle/>
          <a:p>
            <a:r>
              <a:rPr lang="en-US" dirty="0"/>
              <a:t>Project – Low </a:t>
            </a:r>
            <a:r>
              <a:rPr lang="en-US" dirty="0" err="1"/>
              <a:t>Kd</a:t>
            </a:r>
            <a:endParaRPr lang="en-US" dirty="0"/>
          </a:p>
          <a:p>
            <a:pPr lvl="1"/>
            <a:r>
              <a:rPr lang="en-US" dirty="0"/>
              <a:t>Overview: I want to understand if antibodies with higher affinity for their cognate antigen are more resistant to escape. </a:t>
            </a:r>
          </a:p>
          <a:p>
            <a:pPr lvl="1"/>
            <a:r>
              <a:rPr lang="en-US" dirty="0"/>
              <a:t>Have Done: </a:t>
            </a:r>
          </a:p>
          <a:p>
            <a:pPr lvl="2"/>
            <a:r>
              <a:rPr lang="en-US" dirty="0"/>
              <a:t>Made copies of the plasmid</a:t>
            </a:r>
          </a:p>
          <a:p>
            <a:pPr lvl="2"/>
            <a:r>
              <a:rPr lang="en-US" dirty="0"/>
              <a:t>I have 300 </a:t>
            </a:r>
            <a:r>
              <a:rPr lang="en-US" dirty="0" err="1"/>
              <a:t>uL</a:t>
            </a:r>
            <a:r>
              <a:rPr lang="en-US" dirty="0"/>
              <a:t> of ~150 ng/</a:t>
            </a:r>
            <a:r>
              <a:rPr lang="en-US" dirty="0" err="1"/>
              <a:t>uL</a:t>
            </a:r>
            <a:r>
              <a:rPr lang="en-US" dirty="0"/>
              <a:t> of pJS699 and pJS697 </a:t>
            </a:r>
          </a:p>
          <a:p>
            <a:pPr lvl="3"/>
            <a:r>
              <a:rPr lang="en-US" dirty="0"/>
              <a:t>These are plasmids for RBD yeast display</a:t>
            </a:r>
          </a:p>
          <a:p>
            <a:pPr lvl="1"/>
            <a:r>
              <a:rPr lang="en-US" dirty="0"/>
              <a:t>To Do: </a:t>
            </a:r>
          </a:p>
          <a:p>
            <a:pPr lvl="2"/>
            <a:r>
              <a:rPr lang="en-US" dirty="0">
                <a:highlight>
                  <a:srgbClr val="FF0000"/>
                </a:highlight>
              </a:rPr>
              <a:t>Make sure this has not already been done – literature search </a:t>
            </a:r>
          </a:p>
          <a:p>
            <a:pPr lvl="3"/>
            <a:r>
              <a:rPr lang="en-US" dirty="0">
                <a:highlight>
                  <a:srgbClr val="FF0000"/>
                </a:highlight>
              </a:rPr>
              <a:t>Wanted to get done this week and didn’t </a:t>
            </a:r>
          </a:p>
          <a:p>
            <a:pPr lvl="2"/>
            <a:r>
              <a:rPr lang="en-US" dirty="0">
                <a:highlight>
                  <a:srgbClr val="FF0000"/>
                </a:highlight>
              </a:rPr>
              <a:t>Transform into yeast</a:t>
            </a:r>
          </a:p>
          <a:p>
            <a:pPr lvl="3"/>
            <a:r>
              <a:rPr lang="en-US" dirty="0">
                <a:highlight>
                  <a:srgbClr val="FF0000"/>
                </a:highlight>
              </a:rPr>
              <a:t>Wanted to get done this week and didn’t</a:t>
            </a:r>
          </a:p>
          <a:p>
            <a:endParaRPr lang="en-US" dirty="0"/>
          </a:p>
        </p:txBody>
      </p:sp>
    </p:spTree>
    <p:extLst>
      <p:ext uri="{BB962C8B-B14F-4D97-AF65-F5344CB8AC3E}">
        <p14:creationId xmlns:p14="http://schemas.microsoft.com/office/powerpoint/2010/main" val="365113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3696</TotalTime>
  <Words>1309</Words>
  <Application>Microsoft Macintosh PowerPoint</Application>
  <PresentationFormat>On-screen Show (4:3)</PresentationFormat>
  <Paragraphs>183</Paragraphs>
  <Slides>17</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Helvetica</vt:lpstr>
      <vt:lpstr>Office Theme</vt:lpstr>
      <vt:lpstr>Research Updates</vt:lpstr>
      <vt:lpstr>Outline</vt:lpstr>
      <vt:lpstr>Meeting Structure</vt:lpstr>
      <vt:lpstr>Big Picture Overview:  Immunology + Protein Engineering</vt:lpstr>
      <vt:lpstr>New Idea:  Immunology + Protein Engineering</vt:lpstr>
      <vt:lpstr>Big Picture Overview:  Polymers + Protein Engineering</vt:lpstr>
      <vt:lpstr>Edit</vt:lpstr>
      <vt:lpstr>Research Updates</vt:lpstr>
      <vt:lpstr>Research Updates</vt:lpstr>
      <vt:lpstr>Research Updates</vt:lpstr>
      <vt:lpstr>Research Updates</vt:lpstr>
      <vt:lpstr>Research Updates</vt:lpstr>
      <vt:lpstr>Research Updates</vt:lpstr>
      <vt:lpstr>Research Updates</vt:lpstr>
      <vt:lpstr>Goals</vt:lpstr>
      <vt:lpstr>Questions</vt:lpstr>
      <vt:lpstr>Big Picture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Updates</dc:title>
  <dc:creator>Emily Rachel Rhodes</dc:creator>
  <cp:lastModifiedBy>Emily Rachel Rhodes</cp:lastModifiedBy>
  <cp:revision>32</cp:revision>
  <dcterms:created xsi:type="dcterms:W3CDTF">2021-08-05T15:59:12Z</dcterms:created>
  <dcterms:modified xsi:type="dcterms:W3CDTF">2021-08-12T20:27:24Z</dcterms:modified>
</cp:coreProperties>
</file>