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4" r:id="rId4"/>
    <p:sldId id="265" r:id="rId5"/>
    <p:sldId id="260" r:id="rId6"/>
    <p:sldId id="262" r:id="rId7"/>
    <p:sldId id="261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95781"/>
  </p:normalViewPr>
  <p:slideViewPr>
    <p:cSldViewPr snapToGrid="0" snapToObjects="1">
      <p:cViewPr varScale="1">
        <p:scale>
          <a:sx n="90" d="100"/>
          <a:sy n="90" d="100"/>
        </p:scale>
        <p:origin x="232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6BFBE-623B-2C45-80E2-02CB7D9B3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B311B6-3275-924F-8FE0-582216AC2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22E0E-B14C-9544-ADC4-7BEF4702D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C5C3B-A1A2-A54F-B52A-F5850B496650}" type="datetimeFigureOut">
              <a:rPr lang="en-US" smtClean="0"/>
              <a:t>8/11/21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31F1-0826-F244-826D-8BF8C0974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30DA5-4E67-6D46-B40D-9397BCE74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D1ED-EF60-BE43-A99F-19EDE39D0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75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B80CC-AF95-1847-9D1E-39D32277A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80286F-EE79-9F41-998A-CEEC59D88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27E6E-B530-154B-87D0-7F6CAC3BD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C5C3B-A1A2-A54F-B52A-F5850B496650}" type="datetimeFigureOut">
              <a:rPr lang="en-US" smtClean="0"/>
              <a:t>8/11/21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3001B-7857-0845-BB60-E985F7DBF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69EF7-DD1A-FD45-B579-41D44426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D1ED-EF60-BE43-A99F-19EDE39D0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36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A0A34D-DC0C-7E4F-B49E-CBAA7E53FA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7AA5FE-B70F-EF4A-BEEB-CF4D72C748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56404-804A-754A-8BAF-8169C01C8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C5C3B-A1A2-A54F-B52A-F5850B496650}" type="datetimeFigureOut">
              <a:rPr lang="en-US" smtClean="0"/>
              <a:t>8/11/21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4C9C5-0B9C-3742-AA61-8BDB186A5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32B0D-BD3D-2245-A947-FCBBA271E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D1ED-EF60-BE43-A99F-19EDE39D0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17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3F3DA-6D14-414A-A557-382280E08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9FA70-8923-9D4C-832C-BB14384A6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B8382-2434-5D4B-8B44-3696CA4FE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C5C3B-A1A2-A54F-B52A-F5850B496650}" type="datetimeFigureOut">
              <a:rPr lang="en-US" smtClean="0"/>
              <a:t>8/11/21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D77B8-B277-4C46-96A4-6BFFCAAAE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D7693-5A19-4240-B86A-98A1F3042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D1ED-EF60-BE43-A99F-19EDE39D0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74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C55D-315E-1241-B334-4560DF65B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33F02-4726-C543-8D76-B8188F28E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D3097-9D69-CA45-BEAE-D939C3754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C5C3B-A1A2-A54F-B52A-F5850B496650}" type="datetimeFigureOut">
              <a:rPr lang="en-US" smtClean="0"/>
              <a:t>8/11/21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30D65-E452-9544-B93D-0FCC0E29A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2E7FA-A965-C14E-BD57-59AAA9322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D1ED-EF60-BE43-A99F-19EDE39D0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6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8983-AE18-A24E-9E13-D141C4C2B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02D23-68CA-8F48-83A6-DF0E802B6E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37A65-7E13-A745-9582-339B5C5A4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3B094-BF97-444B-B1D6-F8579A1A1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C5C3B-A1A2-A54F-B52A-F5850B496650}" type="datetimeFigureOut">
              <a:rPr lang="en-US" smtClean="0"/>
              <a:t>8/11/21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D00AC-2932-DD4A-B14B-DA68C0249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098CD-9E82-194C-8158-C097552D0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D1ED-EF60-BE43-A99F-19EDE39D0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92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73E8D-4C34-CB44-8272-D80101564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CA5CB-EB37-3342-B2DF-E43E20CE8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1EA2EE-5891-1F45-9B56-1ACD86CAB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8CE0A2-1C15-D34D-A310-8B88FAF0C8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CDDCAF-F593-4448-AB11-E733F318F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F2D61A-581C-D047-A228-7C704848F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C5C3B-A1A2-A54F-B52A-F5850B496650}" type="datetimeFigureOut">
              <a:rPr lang="en-US" smtClean="0"/>
              <a:t>8/11/21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ACD4D7-503E-3A49-9008-3E62577F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065234-E876-5B41-B96C-67CC51016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D1ED-EF60-BE43-A99F-19EDE39D0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82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E4DB2-7E1D-254D-A405-4E8B730B7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262E5A-0DD6-674A-96D6-F7FF521D1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C5C3B-A1A2-A54F-B52A-F5850B496650}" type="datetimeFigureOut">
              <a:rPr lang="en-US" smtClean="0"/>
              <a:t>8/11/21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6ED26F-E366-6246-B962-051CCA88E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715667-4DFD-F54D-B15B-1C5C982D0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D1ED-EF60-BE43-A99F-19EDE39D0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31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E415B2-48FA-7E48-87BF-401A1C013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C5C3B-A1A2-A54F-B52A-F5850B496650}" type="datetimeFigureOut">
              <a:rPr lang="en-US" smtClean="0"/>
              <a:t>8/11/21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4274EE-2182-434D-8791-0FA40053B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91F5F-67D8-BC40-B69C-0877A68B6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D1ED-EF60-BE43-A99F-19EDE39D0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64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A448F-BE86-4E41-985C-BA9321EA9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29682-20C3-EE41-B9C0-251D5A4E9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31719E-7167-4C48-BD5E-664AD1234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C32C9-6C29-8641-A4C7-D420D9181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C5C3B-A1A2-A54F-B52A-F5850B496650}" type="datetimeFigureOut">
              <a:rPr lang="en-US" smtClean="0"/>
              <a:t>8/11/21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241D0-5024-8648-9508-4014BADFD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DBDDD-089F-FC4D-B9BE-89AC590B5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D1ED-EF60-BE43-A99F-19EDE39D0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1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254C5-AF08-7E40-B955-A9583301C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E01010-7643-5845-BB32-A8E352F8E2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52C163-5CAC-B047-AA72-27CF4FADD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84C174-4ACA-C143-A5A2-2EC3A82F5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C5C3B-A1A2-A54F-B52A-F5850B496650}" type="datetimeFigureOut">
              <a:rPr lang="en-US" smtClean="0"/>
              <a:t>8/11/21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278CF-BBBC-D543-9CE0-A98B232DB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82AED2-DC04-534F-B76C-94A0F0E66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D1ED-EF60-BE43-A99F-19EDE39D0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14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76184C-5000-B44F-9577-C5CD96957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B3A70-4ECF-8F41-881B-394C61349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50BD1-A481-404B-A05C-B0F0A45EB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C5C3B-A1A2-A54F-B52A-F5850B496650}" type="datetimeFigureOut">
              <a:rPr lang="en-US" smtClean="0"/>
              <a:t>8/11/21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37C16-4634-8F45-97D3-D9F0956022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F248B-77BA-BF4A-B0BA-623233B76B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0D1ED-EF60-BE43-A99F-19EDE39D0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5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-webofscience-com.colorado.idm.oclc.org/wos/woscc/full-record/WOS:000084506900036" TargetMode="External"/><Relationship Id="rId2" Type="http://schemas.openxmlformats.org/officeDocument/2006/relationships/hyperlink" Target="https://www-webofscience-com.colorado.idm.oclc.org/wos/woscc/full-record/WOS:000182612600034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lick.endnote.com/viewer?doi=10.1063%2F1.1343839&amp;token=WzI3MjgwMzYsIjEwLjEwNjMvMS4xMzQzODM5Il0.2qyEZBJbjj0212KrTSnP9KEitk8" TargetMode="External"/><Relationship Id="rId4" Type="http://schemas.openxmlformats.org/officeDocument/2006/relationships/hyperlink" Target="https://click.endnote.com/viewer?doi=10.1021%2Facs.jpcc.7b01715&amp;token=WzI3MjgwMzYsIjEwLjEwMjEvYWNzLmpwY2MuN2IwMTcxNSJd.Y3qI_djXw3nadAmgxdMxDfIaQi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4D7C4-5BD9-D442-B074-6127F5BAF7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Backpack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2D2518-359C-BF4F-9B84-32C6E3817C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Emily Rhodes</a:t>
            </a:r>
          </a:p>
        </p:txBody>
      </p:sp>
    </p:spTree>
    <p:extLst>
      <p:ext uri="{BB962C8B-B14F-4D97-AF65-F5344CB8AC3E}">
        <p14:creationId xmlns:p14="http://schemas.microsoft.com/office/powerpoint/2010/main" val="2195403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7F8C9F3-2B77-E34D-A692-0777EE86C5A4}"/>
              </a:ext>
            </a:extLst>
          </p:cNvPr>
          <p:cNvSpPr txBox="1"/>
          <p:nvPr/>
        </p:nvSpPr>
        <p:spPr>
          <a:xfrm>
            <a:off x="1986987" y="1272923"/>
            <a:ext cx="8218025" cy="450892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700" dirty="0">
                <a:solidFill>
                  <a:schemeClr val="tx1">
                    <a:alpha val="36000"/>
                  </a:schemeClr>
                </a:solidFill>
              </a:rPr>
              <a:t>Input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C428CAB-410B-F142-A18D-EB6EFBAABDF9}"/>
              </a:ext>
            </a:extLst>
          </p:cNvPr>
          <p:cNvSpPr>
            <a:spLocks noChangeAspect="1"/>
          </p:cNvSpPr>
          <p:nvPr/>
        </p:nvSpPr>
        <p:spPr>
          <a:xfrm>
            <a:off x="221844" y="798653"/>
            <a:ext cx="1371600" cy="1371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Cytokine</a:t>
            </a:r>
          </a:p>
        </p:txBody>
      </p:sp>
      <p:sp>
        <p:nvSpPr>
          <p:cNvPr id="5" name="Cross 4">
            <a:extLst>
              <a:ext uri="{FF2B5EF4-FFF2-40B4-BE49-F238E27FC236}">
                <a16:creationId xmlns:a16="http://schemas.microsoft.com/office/drawing/2014/main" id="{5CA3C289-BB95-F04B-A532-0D3B3FECCC96}"/>
              </a:ext>
            </a:extLst>
          </p:cNvPr>
          <p:cNvSpPr/>
          <p:nvPr/>
        </p:nvSpPr>
        <p:spPr>
          <a:xfrm>
            <a:off x="2316861" y="1279003"/>
            <a:ext cx="457200" cy="457200"/>
          </a:xfrm>
          <a:prstGeom prst="plus">
            <a:avLst>
              <a:gd name="adj" fmla="val 3525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4950DB-C614-2746-91EF-C0A3821E8CB2}"/>
              </a:ext>
            </a:extLst>
          </p:cNvPr>
          <p:cNvSpPr/>
          <p:nvPr/>
        </p:nvSpPr>
        <p:spPr>
          <a:xfrm>
            <a:off x="3300709" y="300942"/>
            <a:ext cx="5058137" cy="246540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Polymer</a:t>
            </a:r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61D79E86-D3D3-D94D-BD9A-388E12F40048}"/>
              </a:ext>
            </a:extLst>
          </p:cNvPr>
          <p:cNvSpPr/>
          <p:nvPr/>
        </p:nvSpPr>
        <p:spPr>
          <a:xfrm>
            <a:off x="8885495" y="1255853"/>
            <a:ext cx="457200" cy="457200"/>
          </a:xfrm>
          <a:prstGeom prst="plus">
            <a:avLst>
              <a:gd name="adj" fmla="val 3525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BE28D31-6064-B141-9A6D-088D90510E13}"/>
              </a:ext>
            </a:extLst>
          </p:cNvPr>
          <p:cNvSpPr>
            <a:spLocks noChangeAspect="1"/>
          </p:cNvSpPr>
          <p:nvPr/>
        </p:nvSpPr>
        <p:spPr>
          <a:xfrm>
            <a:off x="10066111" y="798653"/>
            <a:ext cx="1371600" cy="1371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PLGA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AEFD3535-F551-9D44-A64A-5753ABA31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18973"/>
              </p:ext>
            </p:extLst>
          </p:nvPr>
        </p:nvGraphicFramePr>
        <p:xfrm>
          <a:off x="221844" y="3102016"/>
          <a:ext cx="1371600" cy="3594388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666215619"/>
                    </a:ext>
                  </a:extLst>
                </a:gridCol>
              </a:tblGrid>
              <a:tr h="51348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Cytokine Inputs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5979119"/>
                  </a:ext>
                </a:extLst>
              </a:tr>
              <a:tr h="51348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Polar/</a:t>
                      </a:r>
                      <a:r>
                        <a:rPr lang="en-US" sz="1200" dirty="0" err="1"/>
                        <a:t>apolar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695152"/>
                  </a:ext>
                </a:extLst>
              </a:tr>
              <a:tr h="51348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Charge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0128927"/>
                  </a:ext>
                </a:extLst>
              </a:tr>
              <a:tr h="51348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Tm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3198521"/>
                  </a:ext>
                </a:extLst>
              </a:tr>
              <a:tr h="51348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 of alpha helices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460656"/>
                  </a:ext>
                </a:extLst>
              </a:tr>
              <a:tr h="51348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 of beta sheets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490348"/>
                  </a:ext>
                </a:extLst>
              </a:tr>
              <a:tr h="51348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 of flexible loops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926037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44E8AE4-1E45-A04F-B871-1B6490704F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333790"/>
              </p:ext>
            </p:extLst>
          </p:nvPr>
        </p:nvGraphicFramePr>
        <p:xfrm>
          <a:off x="3300708" y="3102016"/>
          <a:ext cx="5058137" cy="3594388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5058137">
                  <a:extLst>
                    <a:ext uri="{9D8B030D-6E8A-4147-A177-3AD203B41FA5}">
                      <a16:colId xmlns:a16="http://schemas.microsoft.com/office/drawing/2014/main" val="3666215619"/>
                    </a:ext>
                  </a:extLst>
                </a:gridCol>
              </a:tblGrid>
              <a:tr h="51348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Polymer Inputs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5979119"/>
                  </a:ext>
                </a:extLst>
              </a:tr>
              <a:tr h="51348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Biocompatibility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695152"/>
                  </a:ext>
                </a:extLst>
              </a:tr>
              <a:tr h="51348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Polymer Chemistry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0128927"/>
                  </a:ext>
                </a:extLst>
              </a:tr>
              <a:tr h="51348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Polymer Length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3198521"/>
                  </a:ext>
                </a:extLst>
              </a:tr>
              <a:tr h="51348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Tm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460656"/>
                  </a:ext>
                </a:extLst>
              </a:tr>
              <a:tr h="51348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Polymer Concentration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490348"/>
                  </a:ext>
                </a:extLst>
              </a:tr>
              <a:tr h="51348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Interaction with PLGA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9260374"/>
                  </a:ext>
                </a:extLst>
              </a:tr>
            </a:tbl>
          </a:graphicData>
        </a:graphic>
      </p:graphicFrame>
      <p:sp>
        <p:nvSpPr>
          <p:cNvPr id="11" name="Hexagon 10">
            <a:extLst>
              <a:ext uri="{FF2B5EF4-FFF2-40B4-BE49-F238E27FC236}">
                <a16:creationId xmlns:a16="http://schemas.microsoft.com/office/drawing/2014/main" id="{F9DBF1FB-D0C1-4A41-9A86-3C6D15AD6DD3}"/>
              </a:ext>
            </a:extLst>
          </p:cNvPr>
          <p:cNvSpPr/>
          <p:nvPr/>
        </p:nvSpPr>
        <p:spPr>
          <a:xfrm>
            <a:off x="10224301" y="3692325"/>
            <a:ext cx="1055220" cy="995423"/>
          </a:xfrm>
          <a:prstGeom prst="hexag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Set to allow for proper release</a:t>
            </a:r>
          </a:p>
        </p:txBody>
      </p:sp>
    </p:spTree>
    <p:extLst>
      <p:ext uri="{BB962C8B-B14F-4D97-AF65-F5344CB8AC3E}">
        <p14:creationId xmlns:p14="http://schemas.microsoft.com/office/powerpoint/2010/main" val="2503856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94950DB-C614-2746-91EF-C0A3821E8CB2}"/>
              </a:ext>
            </a:extLst>
          </p:cNvPr>
          <p:cNvSpPr/>
          <p:nvPr/>
        </p:nvSpPr>
        <p:spPr>
          <a:xfrm>
            <a:off x="6756718" y="2295586"/>
            <a:ext cx="5058137" cy="24654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MD Simulation Info - </a:t>
            </a:r>
          </a:p>
          <a:p>
            <a:pPr algn="ctr"/>
            <a:r>
              <a:rPr lang="en-US" dirty="0"/>
              <a:t>Cytokine + Polymer Info &amp; Outputs (RMSD, RMSF, Delta Delta G)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9E5E7C-D415-A240-AFCF-215F37283543}"/>
              </a:ext>
            </a:extLst>
          </p:cNvPr>
          <p:cNvSpPr/>
          <p:nvPr/>
        </p:nvSpPr>
        <p:spPr>
          <a:xfrm>
            <a:off x="377144" y="2294682"/>
            <a:ext cx="5058137" cy="24654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Material description – </a:t>
            </a:r>
          </a:p>
          <a:p>
            <a:pPr algn="ctr"/>
            <a:r>
              <a:rPr lang="en-US" dirty="0"/>
              <a:t>Cytokine characteristics, Polymer characteristics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F8C9F3-2B77-E34D-A692-0777EE86C5A4}"/>
              </a:ext>
            </a:extLst>
          </p:cNvPr>
          <p:cNvSpPr txBox="1"/>
          <p:nvPr/>
        </p:nvSpPr>
        <p:spPr>
          <a:xfrm>
            <a:off x="377144" y="418843"/>
            <a:ext cx="11437711" cy="62170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9900" dirty="0">
                <a:solidFill>
                  <a:schemeClr val="tx1">
                    <a:alpha val="36000"/>
                  </a:schemeClr>
                </a:solidFill>
              </a:rPr>
              <a:t>Manual Input</a:t>
            </a:r>
          </a:p>
        </p:txBody>
      </p:sp>
    </p:spTree>
    <p:extLst>
      <p:ext uri="{BB962C8B-B14F-4D97-AF65-F5344CB8AC3E}">
        <p14:creationId xmlns:p14="http://schemas.microsoft.com/office/powerpoint/2010/main" val="1790185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7F8C9F3-2B77-E34D-A692-0777EE86C5A4}"/>
              </a:ext>
            </a:extLst>
          </p:cNvPr>
          <p:cNvSpPr txBox="1"/>
          <p:nvPr/>
        </p:nvSpPr>
        <p:spPr>
          <a:xfrm>
            <a:off x="377144" y="1950031"/>
            <a:ext cx="11437711" cy="31547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9900" dirty="0">
                <a:solidFill>
                  <a:schemeClr val="tx1">
                    <a:alpha val="36000"/>
                  </a:schemeClr>
                </a:solidFill>
              </a:rPr>
              <a:t>Algorithm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DC8AF1-0F4A-9944-B956-B44D7F3F9709}"/>
              </a:ext>
            </a:extLst>
          </p:cNvPr>
          <p:cNvSpPr>
            <a:spLocks noChangeAspect="1"/>
          </p:cNvSpPr>
          <p:nvPr/>
        </p:nvSpPr>
        <p:spPr>
          <a:xfrm>
            <a:off x="2788048" y="791370"/>
            <a:ext cx="1758154" cy="175815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Predictive Algorithm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C64BA4-2E85-0E4B-A1B2-38D1E4B14E45}"/>
              </a:ext>
            </a:extLst>
          </p:cNvPr>
          <p:cNvSpPr txBox="1"/>
          <p:nvPr/>
        </p:nvSpPr>
        <p:spPr>
          <a:xfrm>
            <a:off x="5672138" y="671513"/>
            <a:ext cx="53578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takes the inputs that we have collected from literature in conjunction with the simulations we have run to predict which polymers will best stabilize a certain protein. </a:t>
            </a:r>
          </a:p>
          <a:p>
            <a:pPr marL="285750" indent="-285750">
              <a:buFontTx/>
              <a:buChar char="-"/>
            </a:pPr>
            <a:r>
              <a:rPr lang="en-US" dirty="0"/>
              <a:t>Machine Learning</a:t>
            </a:r>
          </a:p>
          <a:p>
            <a:pPr marL="285750" indent="-285750">
              <a:buFontTx/>
              <a:buChar char="-"/>
            </a:pPr>
            <a:r>
              <a:rPr lang="en-US" dirty="0"/>
              <a:t>Scoring Function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Simple Regression</a:t>
            </a:r>
          </a:p>
        </p:txBody>
      </p:sp>
    </p:spTree>
    <p:extLst>
      <p:ext uri="{BB962C8B-B14F-4D97-AF65-F5344CB8AC3E}">
        <p14:creationId xmlns:p14="http://schemas.microsoft.com/office/powerpoint/2010/main" val="452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94950DB-C614-2746-91EF-C0A3821E8CB2}"/>
              </a:ext>
            </a:extLst>
          </p:cNvPr>
          <p:cNvSpPr/>
          <p:nvPr/>
        </p:nvSpPr>
        <p:spPr>
          <a:xfrm>
            <a:off x="1186159" y="258080"/>
            <a:ext cx="5058137" cy="2465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Ideal Cytokine + Polymer + PLGA system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F8C9F3-2B77-E34D-A692-0777EE86C5A4}"/>
              </a:ext>
            </a:extLst>
          </p:cNvPr>
          <p:cNvSpPr txBox="1"/>
          <p:nvPr/>
        </p:nvSpPr>
        <p:spPr>
          <a:xfrm>
            <a:off x="377144" y="1272923"/>
            <a:ext cx="11437711" cy="450892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700" dirty="0">
                <a:solidFill>
                  <a:schemeClr val="tx1">
                    <a:alpha val="36000"/>
                  </a:schemeClr>
                </a:solidFill>
              </a:rPr>
              <a:t>Output</a:t>
            </a:r>
          </a:p>
        </p:txBody>
      </p:sp>
      <p:sp>
        <p:nvSpPr>
          <p:cNvPr id="13" name="5-Point Star 12">
            <a:extLst>
              <a:ext uri="{FF2B5EF4-FFF2-40B4-BE49-F238E27FC236}">
                <a16:creationId xmlns:a16="http://schemas.microsoft.com/office/drawing/2014/main" id="{25DF828B-A300-804C-B95F-F59EE94124B1}"/>
              </a:ext>
            </a:extLst>
          </p:cNvPr>
          <p:cNvSpPr>
            <a:spLocks noChangeAspect="1"/>
          </p:cNvSpPr>
          <p:nvPr/>
        </p:nvSpPr>
        <p:spPr>
          <a:xfrm>
            <a:off x="8646091" y="93048"/>
            <a:ext cx="2359750" cy="235975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Converged Output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C88199B-2463-824C-9F1B-3BE71412477C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244295" y="994390"/>
            <a:ext cx="24017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5AAF099-A7A3-FE41-A3CB-287101A73C31}"/>
              </a:ext>
            </a:extLst>
          </p:cNvPr>
          <p:cNvSpPr txBox="1"/>
          <p:nvPr/>
        </p:nvSpPr>
        <p:spPr>
          <a:xfrm>
            <a:off x="6529389" y="1171575"/>
            <a:ext cx="18716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When the output stops changing – don’t need to run anymore MD</a:t>
            </a:r>
          </a:p>
        </p:txBody>
      </p:sp>
    </p:spTree>
    <p:extLst>
      <p:ext uri="{BB962C8B-B14F-4D97-AF65-F5344CB8AC3E}">
        <p14:creationId xmlns:p14="http://schemas.microsoft.com/office/powerpoint/2010/main" val="3902369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4800DC-B0FD-1E44-8D3C-C1D9D06292C2}"/>
              </a:ext>
            </a:extLst>
          </p:cNvPr>
          <p:cNvSpPr>
            <a:spLocks noChangeAspect="1"/>
          </p:cNvSpPr>
          <p:nvPr/>
        </p:nvSpPr>
        <p:spPr>
          <a:xfrm>
            <a:off x="2667001" y="2905920"/>
            <a:ext cx="1758154" cy="17581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Material description – </a:t>
            </a:r>
          </a:p>
          <a:p>
            <a:pPr algn="ctr"/>
            <a:r>
              <a:rPr lang="en-US" sz="1200" dirty="0"/>
              <a:t>Cytokine characteristics, Polymer characteristics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3812C1-FF29-7A4D-86E6-832AB96A2C5B}"/>
              </a:ext>
            </a:extLst>
          </p:cNvPr>
          <p:cNvSpPr>
            <a:spLocks noChangeAspect="1"/>
          </p:cNvSpPr>
          <p:nvPr/>
        </p:nvSpPr>
        <p:spPr>
          <a:xfrm>
            <a:off x="5216923" y="407990"/>
            <a:ext cx="1758154" cy="17581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MD Simulation Info - </a:t>
            </a:r>
          </a:p>
          <a:p>
            <a:pPr algn="ctr"/>
            <a:r>
              <a:rPr lang="en-US" sz="1200" dirty="0"/>
              <a:t>Cytokine + Polymer Info &amp; Outputs (RMSD, RMSF, Delta Delta G)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17791FA-D093-FB4B-AE5E-17EF8810040F}"/>
              </a:ext>
            </a:extLst>
          </p:cNvPr>
          <p:cNvCxnSpPr>
            <a:cxnSpLocks/>
            <a:stCxn id="4" idx="3"/>
            <a:endCxn id="8" idx="2"/>
          </p:cNvCxnSpPr>
          <p:nvPr/>
        </p:nvCxnSpPr>
        <p:spPr>
          <a:xfrm>
            <a:off x="4425155" y="3784997"/>
            <a:ext cx="7917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641BB1B4-6778-D649-A4AC-2A685947BFA0}"/>
              </a:ext>
            </a:extLst>
          </p:cNvPr>
          <p:cNvSpPr>
            <a:spLocks noChangeAspect="1"/>
          </p:cNvSpPr>
          <p:nvPr/>
        </p:nvSpPr>
        <p:spPr>
          <a:xfrm>
            <a:off x="5216923" y="2905920"/>
            <a:ext cx="1758154" cy="175815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Predictive Algorithm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702B785-42EE-CA44-B7F2-0AA2AA2CDABD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6096000" y="2166144"/>
            <a:ext cx="0" cy="73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76300E1-2AE6-FB43-8EAB-3CC8BC2D6FDA}"/>
              </a:ext>
            </a:extLst>
          </p:cNvPr>
          <p:cNvCxnSpPr>
            <a:cxnSpLocks/>
            <a:stCxn id="8" idx="6"/>
            <a:endCxn id="20" idx="1"/>
          </p:cNvCxnSpPr>
          <p:nvPr/>
        </p:nvCxnSpPr>
        <p:spPr>
          <a:xfrm>
            <a:off x="6975077" y="3784997"/>
            <a:ext cx="7917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33E4FDC-D62A-DE40-9DCD-662E20B4814D}"/>
              </a:ext>
            </a:extLst>
          </p:cNvPr>
          <p:cNvSpPr>
            <a:spLocks noChangeAspect="1"/>
          </p:cNvSpPr>
          <p:nvPr/>
        </p:nvSpPr>
        <p:spPr>
          <a:xfrm>
            <a:off x="7766845" y="2905920"/>
            <a:ext cx="1758154" cy="1758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Ideal Polymer to use with some protein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FCD8AAF-1861-C244-AEC5-3C3022BF6A46}"/>
              </a:ext>
            </a:extLst>
          </p:cNvPr>
          <p:cNvSpPr>
            <a:spLocks noChangeAspect="1"/>
          </p:cNvSpPr>
          <p:nvPr/>
        </p:nvSpPr>
        <p:spPr>
          <a:xfrm>
            <a:off x="214312" y="2905920"/>
            <a:ext cx="1755648" cy="17556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Mining from Literature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24D6699-4526-F24C-B343-D85F8D2318C0}"/>
              </a:ext>
            </a:extLst>
          </p:cNvPr>
          <p:cNvCxnSpPr>
            <a:cxnSpLocks/>
            <a:stCxn id="27" idx="3"/>
            <a:endCxn id="4" idx="1"/>
          </p:cNvCxnSpPr>
          <p:nvPr/>
        </p:nvCxnSpPr>
        <p:spPr>
          <a:xfrm>
            <a:off x="1969960" y="3783744"/>
            <a:ext cx="697041" cy="1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DD81DD5-3C15-814B-A58F-ADA0EBE57486}"/>
              </a:ext>
            </a:extLst>
          </p:cNvPr>
          <p:cNvCxnSpPr>
            <a:stCxn id="20" idx="0"/>
            <a:endCxn id="5" idx="3"/>
          </p:cNvCxnSpPr>
          <p:nvPr/>
        </p:nvCxnSpPr>
        <p:spPr>
          <a:xfrm flipH="1" flipV="1">
            <a:off x="6975077" y="1287067"/>
            <a:ext cx="1670845" cy="1618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AAE350E-862F-B44D-96EE-C50B5B501564}"/>
              </a:ext>
            </a:extLst>
          </p:cNvPr>
          <p:cNvSpPr txBox="1"/>
          <p:nvPr/>
        </p:nvSpPr>
        <p:spPr>
          <a:xfrm>
            <a:off x="7625949" y="1519813"/>
            <a:ext cx="2214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Feed back in the output from the algorithm – simulate a new polymer with a protein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66CAEB-549D-3C4C-9F6D-B7763D411771}"/>
              </a:ext>
            </a:extLst>
          </p:cNvPr>
          <p:cNvSpPr txBox="1"/>
          <p:nvPr/>
        </p:nvSpPr>
        <p:spPr>
          <a:xfrm>
            <a:off x="5298184" y="2333552"/>
            <a:ext cx="978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Input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A72D827-FD8A-4F49-8B9D-C07A68225CE7}"/>
              </a:ext>
            </a:extLst>
          </p:cNvPr>
          <p:cNvSpPr txBox="1"/>
          <p:nvPr/>
        </p:nvSpPr>
        <p:spPr>
          <a:xfrm>
            <a:off x="4319290" y="3496657"/>
            <a:ext cx="978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Input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201B12-272D-884C-8327-20B9AF4364DA}"/>
              </a:ext>
            </a:extLst>
          </p:cNvPr>
          <p:cNvSpPr txBox="1"/>
          <p:nvPr/>
        </p:nvSpPr>
        <p:spPr>
          <a:xfrm>
            <a:off x="6828633" y="3507196"/>
            <a:ext cx="978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Output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D1C4045-05D6-264B-B21D-502114F740DD}"/>
              </a:ext>
            </a:extLst>
          </p:cNvPr>
          <p:cNvSpPr txBox="1"/>
          <p:nvPr/>
        </p:nvSpPr>
        <p:spPr>
          <a:xfrm>
            <a:off x="1834355" y="3343869"/>
            <a:ext cx="978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Data Collection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0131C02-A474-A241-8BAC-46DA65DEDBAF}"/>
              </a:ext>
            </a:extLst>
          </p:cNvPr>
          <p:cNvCxnSpPr>
            <a:cxnSpLocks/>
            <a:stCxn id="20" idx="3"/>
            <a:endCxn id="39" idx="1"/>
          </p:cNvCxnSpPr>
          <p:nvPr/>
        </p:nvCxnSpPr>
        <p:spPr>
          <a:xfrm flipV="1">
            <a:off x="9524999" y="3783358"/>
            <a:ext cx="306982" cy="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5-Point Star 38">
            <a:extLst>
              <a:ext uri="{FF2B5EF4-FFF2-40B4-BE49-F238E27FC236}">
                <a16:creationId xmlns:a16="http://schemas.microsoft.com/office/drawing/2014/main" id="{C832DC68-9E35-024E-BE57-43809C31A67F}"/>
              </a:ext>
            </a:extLst>
          </p:cNvPr>
          <p:cNvSpPr>
            <a:spLocks noChangeAspect="1"/>
          </p:cNvSpPr>
          <p:nvPr/>
        </p:nvSpPr>
        <p:spPr>
          <a:xfrm>
            <a:off x="9831979" y="2882016"/>
            <a:ext cx="2359750" cy="235975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Converged Output</a:t>
            </a:r>
          </a:p>
        </p:txBody>
      </p:sp>
    </p:spTree>
    <p:extLst>
      <p:ext uri="{BB962C8B-B14F-4D97-AF65-F5344CB8AC3E}">
        <p14:creationId xmlns:p14="http://schemas.microsoft.com/office/powerpoint/2010/main" val="4005770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964F-C7F8-FC41-8124-8250B96B6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 This: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2721B-B817-B94D-B729-404D7371C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need: </a:t>
            </a:r>
          </a:p>
          <a:p>
            <a:pPr>
              <a:buFontTx/>
              <a:buChar char="-"/>
            </a:pPr>
            <a:r>
              <a:rPr lang="en-US" dirty="0"/>
              <a:t>List of polymers and their properties </a:t>
            </a:r>
          </a:p>
          <a:p>
            <a:pPr lvl="1">
              <a:buFontTx/>
              <a:buChar char="-"/>
            </a:pPr>
            <a:r>
              <a:rPr lang="en-US" dirty="0" err="1"/>
              <a:t>Sigmaldrich</a:t>
            </a:r>
            <a:r>
              <a:rPr lang="en-US" dirty="0"/>
              <a:t> </a:t>
            </a:r>
          </a:p>
          <a:p>
            <a:pPr>
              <a:buFontTx/>
              <a:buChar char="-"/>
            </a:pPr>
            <a:r>
              <a:rPr lang="en-US" dirty="0"/>
              <a:t>Simulations to determine what the interactions between different polymer chemistries are</a:t>
            </a:r>
          </a:p>
          <a:p>
            <a:pPr lvl="1">
              <a:buFontTx/>
              <a:buChar char="-"/>
            </a:pPr>
            <a:r>
              <a:rPr lang="en-US" dirty="0"/>
              <a:t>We would run simulations with a cytokine and various polymers and feed that into our system as input. From the simulations we would get RMSD, RMSF and Delta Delta G We could then train a machine learning model to predict which polymer would be ideal. </a:t>
            </a:r>
          </a:p>
        </p:txBody>
      </p:sp>
    </p:spTree>
    <p:extLst>
      <p:ext uri="{BB962C8B-B14F-4D97-AF65-F5344CB8AC3E}">
        <p14:creationId xmlns:p14="http://schemas.microsoft.com/office/powerpoint/2010/main" val="611465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88C7C-5638-FA4E-9DC1-228DF81A6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(Simulations to Run)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25ADA-07A4-934D-8FCB-826097A58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Acetone – see denaturation </a:t>
            </a:r>
          </a:p>
          <a:p>
            <a:pPr lvl="1"/>
            <a:r>
              <a:rPr lang="en-US" dirty="0"/>
              <a:t>Increase temp if we don’t see it</a:t>
            </a:r>
          </a:p>
          <a:p>
            <a:pPr lvl="2"/>
            <a:r>
              <a:rPr lang="en-US" dirty="0"/>
              <a:t>Has been done with urea: </a:t>
            </a:r>
            <a:r>
              <a:rPr lang="en-US" dirty="0">
                <a:hlinkClick r:id="rId2"/>
              </a:rPr>
              <a:t>https://www-webofscience-com.colorado.idm.oclc.org/wos/woscc/full-record/WOS:000182612600034</a:t>
            </a:r>
            <a:endParaRPr lang="en-US" dirty="0"/>
          </a:p>
          <a:p>
            <a:pPr lvl="2"/>
            <a:endParaRPr lang="en-US" dirty="0">
              <a:highlight>
                <a:srgbClr val="FFFF00"/>
              </a:highlight>
            </a:endParaRPr>
          </a:p>
          <a:p>
            <a:r>
              <a:rPr lang="en-US" dirty="0" err="1"/>
              <a:t>Lampite</a:t>
            </a:r>
            <a:r>
              <a:rPr lang="en-US" dirty="0"/>
              <a:t> simulations – is this an option</a:t>
            </a:r>
          </a:p>
          <a:p>
            <a:pPr lvl="1"/>
            <a:r>
              <a:rPr lang="en-US" dirty="0"/>
              <a:t>People have already looked at clay: </a:t>
            </a:r>
          </a:p>
          <a:p>
            <a:pPr lvl="2"/>
            <a:r>
              <a:rPr lang="en-US" dirty="0">
                <a:hlinkClick r:id="rId3"/>
              </a:rPr>
              <a:t>Course grained: https://www-webofscience-com.colorado.idm.oclc.org/wos/woscc/full-record/WOS:000084506900036</a:t>
            </a:r>
            <a:endParaRPr lang="en-US" dirty="0"/>
          </a:p>
          <a:p>
            <a:pPr lvl="2"/>
            <a:r>
              <a:rPr lang="en-US" dirty="0"/>
              <a:t>Course grained: https://</a:t>
            </a:r>
            <a:r>
              <a:rPr lang="en-US" dirty="0" err="1"/>
              <a:t>pdf.sciencedirectassets.com</a:t>
            </a:r>
            <a:r>
              <a:rPr lang="en-US" dirty="0"/>
              <a:t>/272564/1-s2.0-S0021979715X00245/1-s2.0-S0021979715304173/</a:t>
            </a:r>
            <a:r>
              <a:rPr lang="en-US" dirty="0" err="1"/>
              <a:t>main.pdf?X-Amz-Security-Token</a:t>
            </a:r>
            <a:r>
              <a:rPr lang="en-US" dirty="0"/>
              <a:t>=IQoJb3JpZ2luX2VjEPT%2F%2F%2F%2F%2F%2F%2F%2F%2F%2FwEaCXVzLWVhc3QtMSJGMEQCIH2RTPEQMGenFC%2BGxkOAYKX5bmbhEOFcESIhTxLVaAnMAiBUcGOS1rVpHuOZuWLH1%2FOCWuHDu%2FeDhRsWi671I6HpISr6AwgdEAQaDDA1OTAwMzU0Njg2NSIMysuqqxgDjdMTMOLMKtcDuwzqe3KU%2B4K9etC6FSUISupLqpskJIvHkEktfcKDq7gjCaqpcfsYHFZ9YBtJdspp649JkBaFlIFM%2FkZ1RXKSP%2BojATcg%2BTQaYv6d1P5yaJWkOBxil1oZU70CJd76YeJZdJqvt1sCS552rRzYroobn9i0jKWCxyOrBZOXdHGCq0exZ%2B7tIIhO15y0%2BFO%2F3oMS194XVrary8QScVhrwbzg%2FdsasNoyo1Ar%2FIflwWRXhTwkMzt0Sks9JlnYSJdRztlIV85YjzuXNXZzrsDZKAIcYbS%2F25qRJhSC015Dx3hYXuRi5vA1sQFMq48D9fOysVWHRcBNv9%2BcMSsxXspAIgofOxbIK82ZXU47Av19Cd5YOqXN03Xg%2FEgVYODoU71%2F0Ke0go9MBu777mXLwiPybvOuCK9lfq2KKRbEPMPNaexE8ejb0ZeOGnHMENMMyp%2B9s9CVhXsC1njFFlZ9Wd6rniV4wgaOybXGsgKZ5purCBL%2BmxgGepIr5RNjb3rix%2B9DT3HDwUHcl6czGTjHXSOxjK8DFhxbyMHewM6U0zvUOtCe4Jw6r1HGxGYcBaLykKycILg%2BkAKIAT%2BHN2HqwctXS8YdVSJ3zMgz7jOAVMd%2FhV6IDEOWT6ArfDc9MIiR24gGOqYB0IhgiFCra5mteX%2FkFomCkfHNQJpiggTf1nJMe%2FOz7HkS72xaYtCvDRzfQO2JL9adJsw0ZTYtOyxBS0kyz6Wm1NgzuVbHnOHzMdjXhzLn3lotP%2FCGJevszAovjfKCLcXcUAKgEHyHUQNfJMtu0hZGjPZkA6Ocdv7YcnRptC49HjtZHGaPvAtXiSujmE182c0azGFUx4NMuEv3nK2qco7a4iWZ%2BlxxxA%3D%3D&amp;X-Amz-Algorithm=AWS4-HMAC-SHA256&amp;X-Amz-Date=20210813T195333Z&amp;X-Amz-SignedHeaders=</a:t>
            </a:r>
            <a:r>
              <a:rPr lang="en-US" dirty="0" err="1"/>
              <a:t>host&amp;X-Amz-Expires</a:t>
            </a:r>
            <a:r>
              <a:rPr lang="en-US" dirty="0"/>
              <a:t>=299&amp;X-Amz-Credential=ASIAQ3PHCVTYR4NBTCMU%2F20210813%2Fus-east-1%2Fs3%2Faws4_request&amp;X-Amz-Signature=1168a6268ebb298fbdad1265af6e708b7b8181941197b918cd69e8d2fa10f36a&amp;hash=e819c75206c5706c2d95779c4273b55cfbc3243c178817a7e73289ec4afc95b3&amp;host=68042c943591013ac2b2430a89b270f6af2c76d8dfd086a07176afe7c76c2c61&amp;pii=S0021979715304173&amp;tid=spdf-c9990c3c-85ac-4d26-9b4b-b11b375ecb91&amp;sid=c2cd80c87b62e24c951bda97ad442b0802c2gxrqa&amp;type=client</a:t>
            </a:r>
          </a:p>
          <a:p>
            <a:pPr lvl="3"/>
            <a:r>
              <a:rPr lang="en-US" dirty="0">
                <a:hlinkClick r:id="rId4"/>
              </a:rPr>
              <a:t>https://click.endnote.com/viewer?doi=10.1021%2Facs.jpcc.7b01715&amp;token=WzI3MjgwMzYsIjEwLjEwMjEvYWNzLmpwY2MuN2IwMTcxNSJd.Y3qI_djXw3nadAmgxdMxDfIaQik</a:t>
            </a:r>
            <a:endParaRPr lang="en-US" dirty="0"/>
          </a:p>
          <a:p>
            <a:pPr lvl="2"/>
            <a:r>
              <a:rPr lang="en-US" dirty="0"/>
              <a:t>Clay simulations: </a:t>
            </a:r>
            <a:r>
              <a:rPr lang="en-US" dirty="0">
                <a:hlinkClick r:id="rId5"/>
              </a:rPr>
              <a:t>https://click.endnote.com/viewer?doi=10.1063%2F1.1343839&amp;token=WzI3MjgwMzYsIjEwLjEwNjMvMS4xMzQzODM5Il0.2qyEZBJbjj0212KrTSnP9KEitk8</a:t>
            </a:r>
            <a:endParaRPr lang="en-US" dirty="0"/>
          </a:p>
          <a:p>
            <a:pPr lvl="1"/>
            <a:r>
              <a:rPr lang="en-US" dirty="0"/>
              <a:t>We can use this same model and add in protein interactions with the clay </a:t>
            </a:r>
          </a:p>
          <a:p>
            <a:pPr marL="457200" lvl="1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Polymers</a:t>
            </a:r>
          </a:p>
          <a:p>
            <a:pPr lvl="1"/>
            <a:r>
              <a:rPr lang="en-US" dirty="0"/>
              <a:t>Which ones to test: Get list from </a:t>
            </a:r>
            <a:r>
              <a:rPr lang="en-US" dirty="0" err="1"/>
              <a:t>SigmaAldrich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Type of analysis: RMSD, RMSF, Delta Delta G of folding for the proteins</a:t>
            </a:r>
          </a:p>
          <a:p>
            <a:pPr marL="457200" lvl="1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We want: general principles for which polymers to attach to which proteins and why</a:t>
            </a:r>
          </a:p>
          <a:p>
            <a:pPr lvl="1"/>
            <a:r>
              <a:rPr lang="en-US" dirty="0"/>
              <a:t>Building the machine learning algorithm </a:t>
            </a:r>
          </a:p>
        </p:txBody>
      </p:sp>
    </p:spTree>
    <p:extLst>
      <p:ext uri="{BB962C8B-B14F-4D97-AF65-F5344CB8AC3E}">
        <p14:creationId xmlns:p14="http://schemas.microsoft.com/office/powerpoint/2010/main" val="272210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6829</TotalTime>
  <Words>598</Words>
  <Application>Microsoft Macintosh PowerPoint</Application>
  <PresentationFormat>Widescreen</PresentationFormat>
  <Paragraphs>74</Paragraphs>
  <Slides>8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Backpack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 Do This: </vt:lpstr>
      <vt:lpstr>Plan (Simulations to Run)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Rachel Rhodes</dc:creator>
  <cp:lastModifiedBy>Emily Rachel Rhodes</cp:lastModifiedBy>
  <cp:revision>13</cp:revision>
  <dcterms:created xsi:type="dcterms:W3CDTF">2021-08-11T22:23:19Z</dcterms:created>
  <dcterms:modified xsi:type="dcterms:W3CDTF">2021-08-16T17:35:26Z</dcterms:modified>
</cp:coreProperties>
</file>