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84" r:id="rId3"/>
    <p:sldId id="285" r:id="rId4"/>
    <p:sldId id="299" r:id="rId5"/>
    <p:sldId id="300" r:id="rId6"/>
    <p:sldId id="288" r:id="rId7"/>
    <p:sldId id="257" r:id="rId8"/>
    <p:sldId id="301" r:id="rId9"/>
    <p:sldId id="302" r:id="rId10"/>
    <p:sldId id="258" r:id="rId11"/>
    <p:sldId id="260" r:id="rId12"/>
    <p:sldId id="259" r:id="rId13"/>
    <p:sldId id="289" r:id="rId14"/>
    <p:sldId id="294" r:id="rId15"/>
    <p:sldId id="296" r:id="rId16"/>
    <p:sldId id="29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879"/>
    <a:srgbClr val="D3B979"/>
    <a:srgbClr val="D2C121"/>
    <a:srgbClr val="D2B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5"/>
    <p:restoredTop sz="95781"/>
  </p:normalViewPr>
  <p:slideViewPr>
    <p:cSldViewPr>
      <p:cViewPr varScale="1">
        <p:scale>
          <a:sx n="111" d="100"/>
          <a:sy n="111" d="100"/>
        </p:scale>
        <p:origin x="168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22CEA-2134-C54D-B545-5847DA6C4A8E}" type="datetimeFigureOut">
              <a:rPr lang="en-US" smtClean="0"/>
              <a:t>8/31/21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68E4A-974F-5D4D-83CB-20C08280C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0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r>
              <a:rPr lang="en-US" dirty="0" err="1"/>
              <a:t>www.colorado.edu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8/31/21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8/31/21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8/31/21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8/31/21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8/31/21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8/31/21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8/31/21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8/31/21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ADDE-98E8-4149-84E6-9A28F99CE161}" type="datetimeFigureOut">
              <a:rPr lang="en-US" smtClean="0"/>
              <a:pPr/>
              <a:t>8/31/21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9ADDE-98E8-4149-84E6-9A28F99CE161}" type="datetimeFigureOut">
              <a:rPr lang="en-US" smtClean="0"/>
              <a:pPr/>
              <a:t>8/31/21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EFB43-BEAF-4970-A06C-24B01B76FA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FD0D44-7980-D646-8A12-A5DE7C29C48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248264"/>
            <a:ext cx="2895600" cy="4378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robiosystems.com/L-95-CD4.html" TargetMode="External"/><Relationship Id="rId2" Type="http://schemas.openxmlformats.org/officeDocument/2006/relationships/hyperlink" Target="https://www.thermofisher.com/antibody/product/Human-CD4-His-tag-Recombinant-Protein/A4254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crobiosystems.com/P2983-FITC-Labeled-Human-CD4-Protein-His-Tag.htm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hermofisher.com/antibody/product/c-Myc-Antibody-clone-9E10-Monoclonal/MA1-980-A488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journals.plos.org/plosone/article?id=10.1371/journal.pone.0205756#sec012" TargetMode="External"/><Relationship Id="rId2" Type="http://schemas.openxmlformats.org/officeDocument/2006/relationships/hyperlink" Target="https://www.ncbi.nlm.nih.gov/pmc/articles/PMC3785227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cbi.nlm.nih.gov/nuccore/M93258?report=genbank" TargetMode="External"/><Relationship Id="rId5" Type="http://schemas.openxmlformats.org/officeDocument/2006/relationships/hyperlink" Target="https://www.science.org/lookup/doi/10.1126/science.1234150" TargetMode="External"/><Relationship Id="rId4" Type="http://schemas.openxmlformats.org/officeDocument/2006/relationships/hyperlink" Target="https://www.science.org/lookup/doi/10.1126/science.aad9195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BF42D21-39B1-084D-AA66-6EBB2309B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00" y="5410200"/>
            <a:ext cx="2057400" cy="10561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C89132-32A6-074C-946C-17B2E08E6B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Research Updates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9D2D39-6A29-DC44-BAFB-FE27A656D3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Emily Rhodes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37409-8067-D445-BBE9-1B0A05EF7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B3D5B-F333-D64A-9D4A-531D937D9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highlight>
                  <a:srgbClr val="FFFF00"/>
                </a:highlight>
              </a:rPr>
              <a:t>First Option: ~$200 </a:t>
            </a:r>
            <a:r>
              <a:rPr lang="en-US" dirty="0">
                <a:solidFill>
                  <a:srgbClr val="0563C1"/>
                </a:solidFill>
                <a:highlight>
                  <a:srgbClr val="FFFF00"/>
                </a:highligh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https://www.thermofisher.com/antibody/product/Human-CD4-His-tag-Recombinant-Protein/A42543</a:t>
            </a:r>
            <a:endParaRPr lang="en-US" dirty="0">
              <a:solidFill>
                <a:srgbClr val="0563C1"/>
              </a:solidFill>
              <a:highlight>
                <a:srgbClr val="FFFF00"/>
              </a:highlight>
            </a:endParaRPr>
          </a:p>
          <a:p>
            <a:pPr lvl="1"/>
            <a:r>
              <a:rPr lang="en-US" dirty="0" err="1">
                <a:highlight>
                  <a:srgbClr val="FF00FF"/>
                </a:highlight>
              </a:rPr>
              <a:t>Biotylation</a:t>
            </a:r>
            <a:r>
              <a:rPr lang="en-US" dirty="0">
                <a:highlight>
                  <a:srgbClr val="FF00FF"/>
                </a:highlight>
              </a:rPr>
              <a:t> – make sure it does not inhibit the gp120 binding site </a:t>
            </a:r>
          </a:p>
          <a:p>
            <a:pPr lvl="1"/>
            <a:r>
              <a:rPr lang="en-US" dirty="0">
                <a:highlight>
                  <a:srgbClr val="FF00FF"/>
                </a:highlight>
              </a:rPr>
              <a:t>Check the surface residues of the CD4 protein </a:t>
            </a:r>
          </a:p>
          <a:p>
            <a:pPr lvl="2"/>
            <a:r>
              <a:rPr lang="en-US" dirty="0">
                <a:highlight>
                  <a:srgbClr val="FF00FF"/>
                </a:highlight>
              </a:rPr>
              <a:t>Dane </a:t>
            </a:r>
            <a:r>
              <a:rPr lang="en-US" dirty="0" err="1">
                <a:highlight>
                  <a:srgbClr val="FF00FF"/>
                </a:highlight>
              </a:rPr>
              <a:t>Winttrup</a:t>
            </a:r>
            <a:r>
              <a:rPr lang="en-US" dirty="0">
                <a:highlight>
                  <a:srgbClr val="FF00FF"/>
                </a:highlight>
              </a:rPr>
              <a:t> – check what he ordered? </a:t>
            </a:r>
          </a:p>
          <a:p>
            <a:r>
              <a:rPr lang="en-US" dirty="0"/>
              <a:t>Second Option: ~$2,000 </a:t>
            </a:r>
            <a:r>
              <a:rPr lang="en-US" dirty="0">
                <a:hlinkClick r:id="rId3"/>
              </a:rPr>
              <a:t>https://www.acrobiosystems.com/L-95-CD4.html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https://www.acrobiosystems.com/P2983-FITC-Labeled-Human-CD4-Protein-His-Tag.html</a:t>
            </a:r>
            <a:endParaRPr lang="en-US" dirty="0"/>
          </a:p>
          <a:p>
            <a:pPr lvl="2"/>
            <a:r>
              <a:rPr lang="en-US" dirty="0"/>
              <a:t>FITC</a:t>
            </a:r>
          </a:p>
          <a:p>
            <a:pPr lvl="2"/>
            <a:r>
              <a:rPr lang="en-US" dirty="0"/>
              <a:t>Excitation source: 488 nm spectral line, argon-ion laser</a:t>
            </a:r>
          </a:p>
          <a:p>
            <a:pPr lvl="2"/>
            <a:r>
              <a:rPr lang="en-US" dirty="0"/>
              <a:t>Excitation Wavelength: 488 nm</a:t>
            </a:r>
          </a:p>
          <a:p>
            <a:pPr lvl="2"/>
            <a:r>
              <a:rPr lang="en-US" dirty="0"/>
              <a:t>Emission Wavelength: 535 nm</a:t>
            </a:r>
          </a:p>
        </p:txBody>
      </p:sp>
    </p:spTree>
    <p:extLst>
      <p:ext uri="{BB962C8B-B14F-4D97-AF65-F5344CB8AC3E}">
        <p14:creationId xmlns:p14="http://schemas.microsoft.com/office/powerpoint/2010/main" val="4110351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BF8F6-A455-6E41-BB03-199565F3F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Fluorophores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E674C-F2C8-1B4C-AF9B-7524E6AA9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ighlight>
                  <a:srgbClr val="FFFF00"/>
                </a:highlight>
              </a:rPr>
              <a:t>C-MYC for </a:t>
            </a:r>
            <a:r>
              <a:rPr lang="en-US" dirty="0" err="1">
                <a:highlight>
                  <a:srgbClr val="FFFF00"/>
                </a:highlight>
              </a:rPr>
              <a:t>gp</a:t>
            </a:r>
            <a:r>
              <a:rPr lang="en-US" dirty="0">
                <a:highlight>
                  <a:srgbClr val="FFFF00"/>
                </a:highlight>
              </a:rPr>
              <a:t> 120 on the surface of yeast: </a:t>
            </a:r>
            <a:r>
              <a:rPr lang="en-US" dirty="0">
                <a:highlight>
                  <a:srgbClr val="FFFF00"/>
                </a:highlight>
                <a:hlinkClick r:id="rId2"/>
              </a:rPr>
              <a:t>https://www.thermofisher.com/antibody/product/c-Myc-Antibody-clone-9E10-Monoclonal/MA1-980-A488</a:t>
            </a:r>
            <a:r>
              <a:rPr lang="en-US" dirty="0">
                <a:highlight>
                  <a:srgbClr val="FFFF00"/>
                </a:highlight>
              </a:rPr>
              <a:t> (We already have in lab) </a:t>
            </a:r>
          </a:p>
          <a:p>
            <a:r>
              <a:rPr lang="en-US" dirty="0">
                <a:highlight>
                  <a:srgbClr val="FFFF00"/>
                </a:highlight>
              </a:rPr>
              <a:t>Antibodies (anti-Fc region) (We already have in lab) </a:t>
            </a:r>
          </a:p>
          <a:p>
            <a:r>
              <a:rPr lang="en-US" dirty="0"/>
              <a:t>CD4 – 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One (first option) we could biotinylate and bind Streptavidin, R-Phycoerythrin Conjugate (SAPE) to make it fluoresce </a:t>
            </a:r>
          </a:p>
          <a:p>
            <a:pPr lvl="1"/>
            <a:r>
              <a:rPr lang="en-US" dirty="0"/>
              <a:t>The other one is already fluorescent (second option)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899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D01B6-1573-1141-9F68-804F7807A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Antibodies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DBFF0-6545-E641-9017-A5100DD4E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List of antibodies from SCRIPPS? </a:t>
            </a:r>
          </a:p>
          <a:p>
            <a:pPr lvl="1"/>
            <a:r>
              <a:rPr lang="en-US" dirty="0"/>
              <a:t>1. Set of antibodies that have been am against HIV</a:t>
            </a:r>
          </a:p>
          <a:p>
            <a:pPr lvl="1"/>
            <a:r>
              <a:rPr lang="en-US" dirty="0"/>
              <a:t>2. Make our own antibodies</a:t>
            </a:r>
          </a:p>
          <a:p>
            <a:pPr lvl="2"/>
            <a:r>
              <a:rPr lang="en-US" dirty="0"/>
              <a:t>Resist escape </a:t>
            </a:r>
          </a:p>
          <a:p>
            <a:pPr lvl="2"/>
            <a:endParaRPr lang="en-US" dirty="0"/>
          </a:p>
          <a:p>
            <a:r>
              <a:rPr lang="en-US" dirty="0"/>
              <a:t>Homework: I pick antibodies</a:t>
            </a:r>
          </a:p>
          <a:p>
            <a:pPr lvl="1"/>
            <a:r>
              <a:rPr lang="en-US" dirty="0"/>
              <a:t>VRC</a:t>
            </a:r>
          </a:p>
          <a:p>
            <a:pPr lvl="1"/>
            <a:r>
              <a:rPr lang="en-US" dirty="0"/>
              <a:t>SCRIPPS &amp; NIH teams: </a:t>
            </a:r>
            <a:r>
              <a:rPr lang="en-US" dirty="0" err="1"/>
              <a:t>bnAbs</a:t>
            </a:r>
            <a:endParaRPr lang="en-US" dirty="0"/>
          </a:p>
          <a:p>
            <a:pPr lvl="2"/>
            <a:r>
              <a:rPr lang="en-US" dirty="0"/>
              <a:t>Can send those? </a:t>
            </a:r>
          </a:p>
          <a:p>
            <a:pPr lvl="1"/>
            <a:r>
              <a:rPr lang="en-US" dirty="0"/>
              <a:t>Which series to pick and ones that have already been shown to bind yeast display constructs</a:t>
            </a:r>
          </a:p>
          <a:p>
            <a:pPr lvl="2"/>
            <a:r>
              <a:rPr lang="en-US" dirty="0">
                <a:highlight>
                  <a:srgbClr val="FF00FF"/>
                </a:highlight>
              </a:rPr>
              <a:t>Spreadsheet</a:t>
            </a:r>
          </a:p>
          <a:p>
            <a:pPr lvl="3"/>
            <a:r>
              <a:rPr lang="en-US" dirty="0">
                <a:highlight>
                  <a:srgbClr val="FF00FF"/>
                </a:highlight>
              </a:rPr>
              <a:t>Name</a:t>
            </a:r>
          </a:p>
          <a:p>
            <a:pPr lvl="3"/>
            <a:r>
              <a:rPr lang="en-US" dirty="0">
                <a:highlight>
                  <a:srgbClr val="FF00FF"/>
                </a:highlight>
              </a:rPr>
              <a:t>Commercially available</a:t>
            </a:r>
          </a:p>
          <a:p>
            <a:pPr lvl="3"/>
            <a:r>
              <a:rPr lang="en-US" dirty="0">
                <a:highlight>
                  <a:srgbClr val="FF00FF"/>
                </a:highlight>
              </a:rPr>
              <a:t>AM versions</a:t>
            </a:r>
          </a:p>
          <a:p>
            <a:pPr lvl="3"/>
            <a:r>
              <a:rPr lang="en-US" dirty="0">
                <a:highlight>
                  <a:srgbClr val="FF00FF"/>
                </a:highlight>
              </a:rPr>
              <a:t>Bind to yeast display </a:t>
            </a:r>
          </a:p>
          <a:p>
            <a:pPr lvl="3"/>
            <a:r>
              <a:rPr lang="en-US" dirty="0">
                <a:highlight>
                  <a:srgbClr val="FF00FF"/>
                </a:highlight>
              </a:rPr>
              <a:t>What lab did it come from? /Who made it? /Did it come from a person? </a:t>
            </a:r>
          </a:p>
          <a:p>
            <a:pPr lvl="4"/>
            <a:r>
              <a:rPr lang="en-US" dirty="0">
                <a:highlight>
                  <a:srgbClr val="FF00FF"/>
                </a:highlight>
              </a:rPr>
              <a:t>4/5 a week </a:t>
            </a:r>
          </a:p>
          <a:p>
            <a:pPr lvl="4"/>
            <a:r>
              <a:rPr lang="en-US" dirty="0">
                <a:highlight>
                  <a:srgbClr val="FF00FF"/>
                </a:highlight>
              </a:rPr>
              <a:t>2/3 sets of AM antibodies per week </a:t>
            </a:r>
          </a:p>
          <a:p>
            <a:pPr lvl="2"/>
            <a:r>
              <a:rPr lang="en-US" dirty="0"/>
              <a:t>Number that we should do </a:t>
            </a:r>
          </a:p>
          <a:p>
            <a:pPr lvl="3"/>
            <a:r>
              <a:rPr lang="en-US" dirty="0"/>
              <a:t>NIH 4546, VRCO1 – heavy chain binding </a:t>
            </a:r>
          </a:p>
          <a:p>
            <a:pPr lvl="3"/>
            <a:r>
              <a:rPr lang="en-US" dirty="0"/>
              <a:t>CH103 – bind with light chain </a:t>
            </a:r>
          </a:p>
          <a:p>
            <a:pPr lvl="4"/>
            <a:r>
              <a:rPr lang="en-US" dirty="0"/>
              <a:t>Escape would be similar </a:t>
            </a:r>
          </a:p>
        </p:txBody>
      </p:sp>
    </p:spTree>
    <p:extLst>
      <p:ext uri="{BB962C8B-B14F-4D97-AF65-F5344CB8AC3E}">
        <p14:creationId xmlns:p14="http://schemas.microsoft.com/office/powerpoint/2010/main" val="3700802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C3E10-26C4-B34D-8EFB-5221C531A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9FE3A-5944-9949-9611-32AC126C6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– Backpack</a:t>
            </a:r>
            <a:endParaRPr lang="en-US" dirty="0">
              <a:highlight>
                <a:srgbClr val="00FF00"/>
              </a:highlight>
            </a:endParaRPr>
          </a:p>
          <a:p>
            <a:pPr lvl="1"/>
            <a:r>
              <a:rPr lang="en-US" dirty="0">
                <a:highlight>
                  <a:srgbClr val="00FF00"/>
                </a:highlight>
              </a:rPr>
              <a:t>Set up controls and they are running the background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423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7971B-C719-0740-A9FE-8DF5A6B65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39690E-1376-A743-93BC-EEEA5F3F0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focus: yeast display (proof of concept for prelims</a:t>
            </a:r>
          </a:p>
          <a:p>
            <a:pPr lvl="1"/>
            <a:r>
              <a:rPr lang="en-US" dirty="0"/>
              <a:t>Order supplies for yeast display</a:t>
            </a:r>
          </a:p>
          <a:p>
            <a:r>
              <a:rPr lang="en-US" dirty="0"/>
              <a:t>Backpack project – run in background</a:t>
            </a:r>
          </a:p>
          <a:p>
            <a:r>
              <a:rPr lang="en-US" dirty="0" err="1"/>
              <a:t>AIChE</a:t>
            </a:r>
            <a:r>
              <a:rPr lang="en-US" dirty="0"/>
              <a:t> – make poster</a:t>
            </a:r>
          </a:p>
          <a:p>
            <a:r>
              <a:rPr lang="en-US" dirty="0"/>
              <a:t>Prelims – draft paper and edit presentation</a:t>
            </a:r>
          </a:p>
          <a:p>
            <a:r>
              <a:rPr lang="en-US" dirty="0"/>
              <a:t>NDSEG – apply </a:t>
            </a:r>
          </a:p>
          <a:p>
            <a:pPr lvl="1"/>
            <a:r>
              <a:rPr lang="en-US" dirty="0"/>
              <a:t>Look for other fellowships?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316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27DDE-36E1-8C49-B0F1-F0FE067E8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723E6-C574-2E49-86DB-1B7F8DB8D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to order for the yeast display platform? </a:t>
            </a:r>
          </a:p>
          <a:p>
            <a:pPr lvl="1"/>
            <a:r>
              <a:rPr lang="en-US" dirty="0"/>
              <a:t>Should I read more papers? </a:t>
            </a:r>
          </a:p>
          <a:p>
            <a:pPr lvl="1"/>
            <a:r>
              <a:rPr lang="en-US" dirty="0"/>
              <a:t>Is what I found promising? </a:t>
            </a:r>
          </a:p>
        </p:txBody>
      </p:sp>
    </p:spTree>
    <p:extLst>
      <p:ext uri="{BB962C8B-B14F-4D97-AF65-F5344CB8AC3E}">
        <p14:creationId xmlns:p14="http://schemas.microsoft.com/office/powerpoint/2010/main" val="565464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72824-5568-B146-945A-46EBB61D1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Picture 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956FF-DB24-DD4A-9EE8-BBC4F90C0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Test for escape: </a:t>
            </a:r>
          </a:p>
          <a:p>
            <a:pPr>
              <a:buFontTx/>
              <a:buChar char="-"/>
            </a:pPr>
            <a:r>
              <a:rPr lang="en-US" dirty="0"/>
              <a:t>Computationally </a:t>
            </a:r>
          </a:p>
          <a:p>
            <a:pPr>
              <a:buFontTx/>
              <a:buChar char="-"/>
            </a:pPr>
            <a:r>
              <a:rPr lang="en-US"/>
              <a:t>Experimentally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769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0F4C5-3274-FF43-AAD5-A91A1A7AD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6208B-022D-EF44-80AC-583F42E5D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Big Picture Overview</a:t>
            </a:r>
          </a:p>
          <a:p>
            <a:r>
              <a:rPr lang="en-US" dirty="0"/>
              <a:t>Research Updates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Goals </a:t>
            </a:r>
          </a:p>
          <a:p>
            <a:r>
              <a:rPr lang="en-US" dirty="0"/>
              <a:t>Big Picture Direction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038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5FD27-1E8A-394D-9EBA-A603E544C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Meeting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43B80-7C7D-174C-A884-A2164CD68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How I would like to structure meetings going forward:</a:t>
            </a:r>
          </a:p>
          <a:p>
            <a:pPr lvl="1"/>
            <a:r>
              <a:rPr lang="en-US" dirty="0"/>
              <a:t>Big picture overview </a:t>
            </a:r>
          </a:p>
          <a:p>
            <a:pPr lvl="2"/>
            <a:r>
              <a:rPr lang="en-US" dirty="0"/>
              <a:t>Advisor help: big picture re-direction</a:t>
            </a:r>
          </a:p>
          <a:p>
            <a:pPr lvl="1"/>
            <a:r>
              <a:rPr lang="en-US" dirty="0"/>
              <a:t>Research updates (for each project) </a:t>
            </a:r>
          </a:p>
          <a:p>
            <a:pPr lvl="2"/>
            <a:r>
              <a:rPr lang="en-US" dirty="0"/>
              <a:t>Advisor help: troubleshooting current problems</a:t>
            </a:r>
          </a:p>
          <a:p>
            <a:pPr lvl="1"/>
            <a:r>
              <a:rPr lang="en-US" dirty="0"/>
              <a:t>Goals for the upcoming week with specific due dates </a:t>
            </a:r>
          </a:p>
          <a:p>
            <a:pPr lvl="2"/>
            <a:r>
              <a:rPr lang="en-US" dirty="0"/>
              <a:t>Advisor help: goals to add or change</a:t>
            </a:r>
          </a:p>
          <a:p>
            <a:pPr lvl="1"/>
            <a:r>
              <a:rPr lang="en-US" dirty="0"/>
              <a:t>Specific questions for my advisors</a:t>
            </a:r>
          </a:p>
          <a:p>
            <a:pPr lvl="1"/>
            <a:r>
              <a:rPr lang="en-US" dirty="0"/>
              <a:t>Big picture direction – next steps</a:t>
            </a:r>
          </a:p>
          <a:p>
            <a:pPr lvl="2"/>
            <a:r>
              <a:rPr lang="en-US" dirty="0"/>
              <a:t>Advisor help: big picture re-direction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80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0477B-AAA3-A342-BDE8-56B3EBD87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Big Picture Overview: </a:t>
            </a:r>
            <a:br>
              <a:rPr lang="en-US" dirty="0"/>
            </a:br>
            <a:r>
              <a:rPr lang="en-US" dirty="0"/>
              <a:t>Polymers + Protein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74177-A676-E148-8C9A-CA52B4D0E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Motivation: </a:t>
            </a:r>
            <a:r>
              <a:rPr lang="en-US" dirty="0"/>
              <a:t>The pandemic was a life-altering phenomenon that shows us we need be more prepared and have better tools to develop improved therapeutics. 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b="1" dirty="0"/>
              <a:t>Overarching question: </a:t>
            </a:r>
            <a:r>
              <a:rPr lang="en-US" dirty="0"/>
              <a:t>How do we design/evolve antibodies to provide long-term protection against viral infections with highly mutable pathogens (i.e., design/evolve antibodies that are resistant to viral escape)?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General approach: </a:t>
            </a:r>
            <a:r>
              <a:rPr lang="en-US" dirty="0"/>
              <a:t>Use an integrated experimental and computational approach to determine fundamental antibody sequence-property relationships and leverage this information to optimize antibody sequences for improved immunotherapies.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Aim 1</a:t>
            </a:r>
            <a:r>
              <a:rPr lang="en-US" dirty="0"/>
              <a:t>: Elucidate and generalize the mechanisms driving escape between an epitope with both conserved and variable epitope-targeting antibody and its cognate antigen.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Aim 2</a:t>
            </a:r>
            <a:r>
              <a:rPr lang="en-US" dirty="0"/>
              <a:t>: Consider how antibody mutations outside of the binding site impact antibody flexibility and make them more resistant to viral escape mutations.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291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14020-1C7E-DB48-8A15-8BDEC39F5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A3CBE-B28F-D142-AE37-4971E0B4D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Irene’s Data</a:t>
            </a:r>
          </a:p>
          <a:p>
            <a:r>
              <a:rPr lang="en-US" dirty="0"/>
              <a:t>Cite: </a:t>
            </a:r>
          </a:p>
          <a:p>
            <a:pPr lvl="1"/>
            <a:r>
              <a:rPr lang="en-US" dirty="0"/>
              <a:t>Pamala </a:t>
            </a:r>
            <a:r>
              <a:rPr lang="en-US" dirty="0" err="1"/>
              <a:t>Bjor</a:t>
            </a:r>
            <a:r>
              <a:rPr lang="en-US" dirty="0"/>
              <a:t>: Immunology</a:t>
            </a:r>
          </a:p>
          <a:p>
            <a:pPr lvl="1"/>
            <a:r>
              <a:rPr lang="en-US" dirty="0"/>
              <a:t>Nature Paper – suppress escape </a:t>
            </a:r>
          </a:p>
        </p:txBody>
      </p:sp>
    </p:spTree>
    <p:extLst>
      <p:ext uri="{BB962C8B-B14F-4D97-AF65-F5344CB8AC3E}">
        <p14:creationId xmlns:p14="http://schemas.microsoft.com/office/powerpoint/2010/main" val="388134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66007-040E-BD4C-8054-EB53C9D4A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B6003-A106-C34D-840D-FA60B6DFC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– Yeast Display </a:t>
            </a:r>
          </a:p>
          <a:p>
            <a:pPr lvl="1"/>
            <a:r>
              <a:rPr lang="en-US" dirty="0"/>
              <a:t>Order materials I need</a:t>
            </a:r>
          </a:p>
          <a:p>
            <a:pPr lvl="2"/>
            <a:r>
              <a:rPr lang="en-US" dirty="0"/>
              <a:t>G-block</a:t>
            </a:r>
          </a:p>
          <a:p>
            <a:pPr lvl="2"/>
            <a:r>
              <a:rPr lang="en-US" dirty="0"/>
              <a:t>CD4 protein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135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829F0-A659-2A48-9B99-9B8FD339D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gp120 Protein – to display on the surface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9CE14-3A86-0B46-815D-262BB79C3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Removed variable loops: TENFNMWKNNMVEQMHEDIISLWDNSTKPCVKLTGNGSVITQACPKVSFEPIPIHYCAPAGFAILKCNDKKFNGTGPCTNVSTVQCTHGIRPVVSTQLLLNGSLAEEEIVIRSENFTNNAKTIIVQLNESVVINCTGNGSGHCNLSKTQWENTLEQIAIKLKEQFGNNKTIIFNPSSGGDPEIVTHSFNCGGEFFYCNSTQLFTWNDTRKLNNTGRNITLPCRIKGGNGSPIRGQIRCSSNITGLLLTRDGGKDTNGTEIFRPGGGDMRDNWRSELYKYKVVKIE</a:t>
            </a:r>
          </a:p>
          <a:p>
            <a:pPr lvl="1"/>
            <a:r>
              <a:rPr lang="en-US" dirty="0"/>
              <a:t>Source: </a:t>
            </a:r>
            <a:r>
              <a:rPr lang="en-US" dirty="0">
                <a:hlinkClick r:id="rId2"/>
              </a:rPr>
              <a:t>https://www.ncbi.nlm.nih.gov/pmc/articles/PMC3785227/</a:t>
            </a:r>
            <a:endParaRPr lang="en-US" dirty="0"/>
          </a:p>
          <a:p>
            <a:pPr marL="342900" lvl="1" indent="0">
              <a:buNone/>
            </a:pPr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Gp120 – binds efficiently to anti-HIV antibodies: AEQLWVTVYYGVPVWKEATTTLFCASDAKAYDTEVQNVWATHACVPTDPNPQEVKLENVTENFNMWKNNMVEQMHEDIISLRDQSLKPCVKLTPLCVTLNCTDLRNATNTTSSSWETMEKGEIRICSFNITTSIRDKVRKEYALFYNLNVVPIDNASHRLISCNTSVITQACPKVSFEPIPIHYCAPAGFAILKCNDKKFNGTGPCTNVSTVQCTHGIRPVVSTQLLLNGSLAEEEIVIRSENFTNNAKTIIVQLNESVVINCTRPNNNTRKSINIGPGRALYTTGEIIGDIRQAHCNLSKTQWENTLEQIAIKLKEQYGNNKTIIFNPSSGGDPEIVTHSFNCGGEFFYCNSTQLFTWNDTRKLNNTGRNITLPCRIKQINNMWQEVGKAMYAPPIRGQIRCSSNITGLLLTRDGGKDTNGTEIFRPGGGDMRDNWRSELYKYKVVKIEPLGVAPTKCQRRVVQKREAEAATSTGATFSGFSGSAGSTMGATSITLTVQARQLLSGIVQQQNNLLRAPEAQQHLLQLTVWGIKQLQARVLAVERYLRDQQLLGIWGCSGKLICCTTVPWNTSWSNKSLNEIWDNMTWMKWEREIDNYTHIIYSLIEQSQNQQEKNEQELLALDKWASLWNWFDITKWLWYIK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Source: </a:t>
            </a:r>
            <a:r>
              <a:rPr lang="en-US" dirty="0">
                <a:highlight>
                  <a:srgbClr val="FFFF00"/>
                </a:highlight>
                <a:hlinkClick r:id="rId3"/>
              </a:rPr>
              <a:t>https://journals.plos.org/plosone/article?id=10.1371/journal.pone.0205756#sec012</a:t>
            </a:r>
            <a:endParaRPr lang="en-US" dirty="0">
              <a:highlight>
                <a:srgbClr val="FFFF00"/>
              </a:highlight>
            </a:endParaRPr>
          </a:p>
          <a:p>
            <a:pPr lvl="1"/>
            <a:endParaRPr lang="en-US" dirty="0">
              <a:highlight>
                <a:srgbClr val="FFFF00"/>
              </a:highlight>
            </a:endParaRPr>
          </a:p>
          <a:p>
            <a:pPr lvl="1"/>
            <a:r>
              <a:rPr lang="en-US" dirty="0">
                <a:highlight>
                  <a:srgbClr val="FFFF00"/>
                </a:highlight>
              </a:rPr>
              <a:t>Send to Tim</a:t>
            </a:r>
          </a:p>
          <a:p>
            <a:endParaRPr lang="en-US" dirty="0"/>
          </a:p>
          <a:p>
            <a:r>
              <a:rPr lang="en-US" dirty="0"/>
              <a:t>Joe Jardine’s Papers: </a:t>
            </a:r>
            <a:r>
              <a:rPr lang="en-US" dirty="0">
                <a:hlinkClick r:id="rId4"/>
              </a:rPr>
              <a:t>https://www.science.org/lookup/doi/10.1126/science.aad9195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https://www.science.org/lookup/doi/10.1126/science.1234150</a:t>
            </a:r>
            <a:endParaRPr lang="en-US" dirty="0"/>
          </a:p>
          <a:p>
            <a:pPr lvl="1"/>
            <a:r>
              <a:rPr lang="en-US" dirty="0"/>
              <a:t>Don’t have the sequence for the gp120 protein they used</a:t>
            </a:r>
          </a:p>
          <a:p>
            <a:pPr lvl="1"/>
            <a:endParaRPr lang="en-US" dirty="0"/>
          </a:p>
          <a:p>
            <a:r>
              <a:rPr lang="en-US" dirty="0"/>
              <a:t>Denis Burton’s Paper: just cloned and optimized gp120 using the HIV genome </a:t>
            </a:r>
          </a:p>
          <a:p>
            <a:pPr lvl="1"/>
            <a:r>
              <a:rPr lang="en-US" dirty="0">
                <a:hlinkClick r:id="rId6"/>
              </a:rPr>
              <a:t>https://www.ncbi.nlm.nih.gov/nuccore/M93258?report=genbank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866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D273D-7378-CE49-8A02-81CAB46CB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gp120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46FB8-74BA-1040-A3FA-4703D0FF0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 to germline sequences </a:t>
            </a:r>
          </a:p>
          <a:p>
            <a:pPr lvl="1"/>
            <a:r>
              <a:rPr lang="en-US" dirty="0"/>
              <a:t>Affinity maturation </a:t>
            </a:r>
          </a:p>
          <a:p>
            <a:pPr lvl="1"/>
            <a:endParaRPr lang="en-US" dirty="0"/>
          </a:p>
          <a:p>
            <a:r>
              <a:rPr lang="en-US" dirty="0"/>
              <a:t>Escape mutants</a:t>
            </a:r>
          </a:p>
          <a:p>
            <a:pPr lvl="1"/>
            <a:r>
              <a:rPr lang="en-US" dirty="0"/>
              <a:t>Fully engineered </a:t>
            </a:r>
          </a:p>
          <a:p>
            <a:pPr lvl="1"/>
            <a:endParaRPr lang="en-US" dirty="0"/>
          </a:p>
          <a:p>
            <a:r>
              <a:rPr lang="en-US" dirty="0"/>
              <a:t>RNA sequence – little impact on the fitness</a:t>
            </a:r>
          </a:p>
          <a:p>
            <a:pPr lvl="1"/>
            <a:r>
              <a:rPr lang="en-US" dirty="0"/>
              <a:t>Need coverage of all 20 amino acids </a:t>
            </a:r>
          </a:p>
        </p:txBody>
      </p:sp>
    </p:spTree>
    <p:extLst>
      <p:ext uri="{BB962C8B-B14F-4D97-AF65-F5344CB8AC3E}">
        <p14:creationId xmlns:p14="http://schemas.microsoft.com/office/powerpoint/2010/main" val="1307518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D501F-ED5A-1D46-9D79-F40352F10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7E5B4-E004-5840-87BE-FC3A532F2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this question with a different platform? </a:t>
            </a:r>
          </a:p>
          <a:p>
            <a:r>
              <a:rPr lang="en-US" dirty="0"/>
              <a:t>Why use HIV? </a:t>
            </a:r>
          </a:p>
          <a:p>
            <a:endParaRPr lang="en-US" dirty="0"/>
          </a:p>
          <a:p>
            <a:r>
              <a:rPr lang="en-US" dirty="0"/>
              <a:t>Key question: Will the escape mechanisms (hyper variable loops) be a show stopper? </a:t>
            </a:r>
          </a:p>
          <a:p>
            <a:pPr lvl="1"/>
            <a:r>
              <a:rPr lang="en-US" dirty="0"/>
              <a:t>We can have hyper variable </a:t>
            </a:r>
          </a:p>
        </p:txBody>
      </p:sp>
    </p:spTree>
    <p:extLst>
      <p:ext uri="{BB962C8B-B14F-4D97-AF65-F5344CB8AC3E}">
        <p14:creationId xmlns:p14="http://schemas.microsoft.com/office/powerpoint/2010/main" val="238211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8" id="{D2FAE437-F00D-DD4A-AC38-4C796DC0A3DB}" vid="{3EB96968-D974-1345-8B4A-B17990668F2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5170</TotalTime>
  <Words>854</Words>
  <Application>Microsoft Macintosh PowerPoint</Application>
  <PresentationFormat>On-screen Show (4:3)</PresentationFormat>
  <Paragraphs>125</Paragraphs>
  <Slides>16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Helvetica</vt:lpstr>
      <vt:lpstr>Office Theme</vt:lpstr>
      <vt:lpstr>Research Updates</vt:lpstr>
      <vt:lpstr>Outline</vt:lpstr>
      <vt:lpstr>Meeting Structure</vt:lpstr>
      <vt:lpstr>Big Picture Overview:  Polymers + Protein Engineering</vt:lpstr>
      <vt:lpstr>Prelim </vt:lpstr>
      <vt:lpstr>Research Updates</vt:lpstr>
      <vt:lpstr>gp120 Protein – to display on the surface </vt:lpstr>
      <vt:lpstr>gp120</vt:lpstr>
      <vt:lpstr>PowerPoint Presentation</vt:lpstr>
      <vt:lpstr>CD4</vt:lpstr>
      <vt:lpstr>Fluorophores </vt:lpstr>
      <vt:lpstr>Antibodies</vt:lpstr>
      <vt:lpstr>Research Updates</vt:lpstr>
      <vt:lpstr>Goals</vt:lpstr>
      <vt:lpstr>Questions</vt:lpstr>
      <vt:lpstr>Big Picture Direction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Updates</dc:title>
  <dc:creator>Emily Rachel Rhodes</dc:creator>
  <cp:lastModifiedBy>Emily Rachel Rhodes</cp:lastModifiedBy>
  <cp:revision>34</cp:revision>
  <dcterms:created xsi:type="dcterms:W3CDTF">2021-08-05T15:59:12Z</dcterms:created>
  <dcterms:modified xsi:type="dcterms:W3CDTF">2021-09-01T17:28:38Z</dcterms:modified>
</cp:coreProperties>
</file>