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42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BA2DF-0C06-2041-8799-4A416AD2A725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499F5-FB51-6242-85FC-EBA81ACE7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8: Furthermore, my hypothesis is motivated by work done by members of the Whitehead Lab and collaborators at SCRIPPS. Our collaborators at SCRIPPS found that they could engineer an antibody to have a lower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its specific cognate antigen (the receptor binding domain on SARS-CoV-2) and by doing so the antibody was less susceptible to escape. Before engineering, the antibody had some antigen variants it could not bind to and bound with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between 10 to the -7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10 to -9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but after engineering, the tightest binder was now 10 to the -10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there were no antigen variants that could not bind. </a:t>
            </a:r>
          </a:p>
          <a:p>
            <a:endParaRPr lang="en-US" dirty="0"/>
          </a:p>
          <a:p>
            <a:r>
              <a:rPr lang="en-US" dirty="0"/>
              <a:t>Potential Questions: </a:t>
            </a:r>
          </a:p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Kd</a:t>
            </a:r>
            <a:r>
              <a:rPr lang="en-US" dirty="0"/>
              <a:t> values look relatively the same – why are you saying the </a:t>
            </a:r>
            <a:r>
              <a:rPr lang="en-US" dirty="0" err="1"/>
              <a:t>Kd</a:t>
            </a:r>
            <a:r>
              <a:rPr lang="en-US" dirty="0"/>
              <a:t> is lower for the antibody after engineering? </a:t>
            </a:r>
          </a:p>
          <a:p>
            <a:pPr marL="0" indent="0">
              <a:buNone/>
            </a:pPr>
            <a:r>
              <a:rPr lang="en-US" dirty="0"/>
              <a:t>Show and explain figure from paper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What is the appropriate </a:t>
            </a:r>
            <a:r>
              <a:rPr lang="en-US" dirty="0" err="1"/>
              <a:t>Kd</a:t>
            </a:r>
            <a:r>
              <a:rPr lang="en-US" dirty="0"/>
              <a:t> for antibodies?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Why does the shift not shift it more? (explain some not binding to all binding better)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Change the figure to better show it - arrow for the boxes: animate , break the scale so orange is not attached 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45001-D37E-B447-A3BF-10FED1399B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5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2B76-F1F2-0D42-94B5-7678F879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D6B7-FB43-9245-A1E4-7E723A54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D8FD-E08B-F942-9920-198B7940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025F-03F4-0941-AABE-E7A11476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A6FC-AC50-1A40-A623-B9DCEFFD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5C06-102C-CD4A-9F6C-0A77D902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540CD-908A-1849-AFD2-9F314C47F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BD1E-BEC1-E44C-9757-02A561C1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D9E6-1898-354D-B5C7-1E37E187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D518-406F-2C40-A12B-B9992B4D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5B770-380A-684F-AD0D-4CB340A2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79311-7ED6-BB42-A5BD-6F73A2E9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6DF8-1EE9-B444-A286-3D90D832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4FFD-182F-4F4F-A78F-48AF689C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336A-5F7A-6D4A-AA25-BCB6B488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5974-555F-1846-96A2-6B65DB45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D0B3-333B-B949-8377-2016BDB00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5372-4617-D045-AB4D-5D1162D1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BF258-FAB4-0B4C-8A9A-C51CF74F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ACFDA-9CC1-694A-AAB3-8BC9909B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65D-61CA-214B-85CA-534DA4D5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9CD5-642B-0040-AF8E-1E079A8F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6078-E3EA-E445-A659-C3067537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A9AB-210C-484C-A295-52F1B472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3EC9C-D705-FE44-918B-7F751097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EC2B-5949-354E-B1D6-34286775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F295-1D30-4843-AE16-F20D015D2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2509-9F83-E540-A74D-D0BF09A46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434F-C2B1-9C47-9AB1-A5362DFB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C523-743E-6844-92E7-9FA8A7A0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B827-E6CA-2341-AF9E-5F053426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9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FA36-01E5-CD48-BEEA-37F99805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858B-3130-5046-8B30-8B16851B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60625-EC3C-8240-9004-CC7DC29CE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C9A34-B38C-224C-835B-0DD65BD56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364BB-8BA1-FE45-921A-8865CCF58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1014B-895A-8341-A8A4-E1FC13E7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AC1E5-11BB-864B-8160-8DB3A6A6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BFF59-3E9D-314F-8362-7CBA4DAC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6204-E79E-DF41-B6FC-E9891135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5173A-7CE3-9840-BEDD-4B5756E9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C46C3-A58A-3846-9BD5-8C2D55D6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2C868-C082-CE47-B14D-67014150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6BBEA-C568-804F-96B1-5EF159EE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AD203-7F79-2547-A506-74D1779C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F62F1-E91D-1745-B32F-A258EFFA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6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8599-D770-6242-80CD-DA920E46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89B2-44B7-1B40-89C2-5B69A4B3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5B60F-B650-1649-8530-733BAAC10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7CC40-35E1-DE4F-BE11-DD3BD30F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BEEA-C3D2-4443-83FF-DAE124A8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3855-1C89-A64F-A1CB-51DFD637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C7B9-4BE4-CD4A-AE91-A67BEF3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23AEB-C98A-7148-8018-76D41DBEF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3DDD7-08A1-F244-907B-1D9A87B36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3FDD-696A-0B4A-BD16-CFE7C443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75510-CC92-1343-8E03-25383E3B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47EA-CE5C-574D-85D9-02832E66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85282-E767-DF43-96A3-760A2D64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A73D1-BC8D-CD4E-A273-A89B0907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0E9B-352A-4041-8C62-E25B46DFF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A782-F7C0-AA4A-AAE0-29FD599E3A22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F9BE-D648-3842-9755-3BC9C73D5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A6C3-B726-FB4A-82DA-55112018B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9FCE-6246-544C-A2C2-2504339BA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53C5EDA-C603-7344-B5C4-195F5FD8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87" y="1238995"/>
            <a:ext cx="2940050" cy="2889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EBD61A-BD19-F049-B971-FA203FB34B76}"/>
              </a:ext>
            </a:extLst>
          </p:cNvPr>
          <p:cNvSpPr txBox="1"/>
          <p:nvPr/>
        </p:nvSpPr>
        <p:spPr>
          <a:xfrm>
            <a:off x="1059103" y="3792289"/>
            <a:ext cx="1551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4A6"/>
                </a:solidFill>
                <a:latin typeface=""/>
                <a:ea typeface="STHeiti" panose="02010600040101010101" pitchFamily="2" charset="-122"/>
              </a:rPr>
              <a:t>Antibody BEFORE Engineering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DE0E8F6D-D314-F44C-9622-FC62E04E3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912" y="1446125"/>
            <a:ext cx="2940050" cy="28892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5E7FE5-3EFC-574D-BD05-ECBF72EA48B8}"/>
              </a:ext>
            </a:extLst>
          </p:cNvPr>
          <p:cNvSpPr txBox="1"/>
          <p:nvPr/>
        </p:nvSpPr>
        <p:spPr>
          <a:xfrm>
            <a:off x="9833029" y="3907393"/>
            <a:ext cx="155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226E"/>
                </a:solidFill>
                <a:latin typeface=""/>
                <a:ea typeface="STHeiti" panose="02010600040101010101" pitchFamily="2" charset="-122"/>
              </a:rPr>
              <a:t>Antibody AFTER Engineering</a:t>
            </a:r>
          </a:p>
        </p:txBody>
      </p:sp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C5483A59-0670-074B-BFCC-DCEEB54DF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567"/>
          <a:stretch/>
        </p:blipFill>
        <p:spPr>
          <a:xfrm>
            <a:off x="3647562" y="1073468"/>
            <a:ext cx="5148655" cy="3622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C29F2-60B8-A645-8FE9-C1D15E092F2B}"/>
              </a:ext>
            </a:extLst>
          </p:cNvPr>
          <p:cNvSpPr txBox="1"/>
          <p:nvPr/>
        </p:nvSpPr>
        <p:spPr>
          <a:xfrm>
            <a:off x="-21684" y="4846507"/>
            <a:ext cx="345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"/>
              </a:rPr>
              <a:t>K</a:t>
            </a:r>
            <a:r>
              <a:rPr lang="en-US" b="0" baseline="-25000" dirty="0">
                <a:latin typeface=""/>
              </a:rPr>
              <a:t>D</a:t>
            </a:r>
            <a:r>
              <a:rPr lang="en-US" b="0" dirty="0">
                <a:latin typeface=""/>
              </a:rPr>
              <a:t> = 10</a:t>
            </a:r>
            <a:r>
              <a:rPr lang="en-US" b="0" baseline="30000" dirty="0">
                <a:latin typeface=""/>
              </a:rPr>
              <a:t>-7</a:t>
            </a:r>
            <a:r>
              <a:rPr lang="en-US" b="0" dirty="0">
                <a:latin typeface=""/>
              </a:rPr>
              <a:t> – 10</a:t>
            </a:r>
            <a:r>
              <a:rPr lang="en-US" b="0" baseline="30000" dirty="0">
                <a:latin typeface=""/>
              </a:rPr>
              <a:t>-9</a:t>
            </a:r>
            <a:r>
              <a:rPr lang="en-US" b="0" dirty="0">
                <a:latin typeface=""/>
              </a:rPr>
              <a:t> M</a:t>
            </a:r>
          </a:p>
          <a:p>
            <a:pPr algn="ctr"/>
            <a:r>
              <a:rPr lang="en-US" b="1" dirty="0">
                <a:latin typeface=""/>
              </a:rPr>
              <a:t>Some </a:t>
            </a:r>
            <a:r>
              <a:rPr lang="en-US" dirty="0">
                <a:latin typeface=""/>
              </a:rPr>
              <a:t>antigens not bound</a:t>
            </a:r>
            <a:endParaRPr lang="en-US" b="0" dirty="0">
              <a:latin typeface="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796BA-66DF-3A42-B4CD-55B1DF7B00AD}"/>
              </a:ext>
            </a:extLst>
          </p:cNvPr>
          <p:cNvSpPr txBox="1"/>
          <p:nvPr/>
        </p:nvSpPr>
        <p:spPr>
          <a:xfrm>
            <a:off x="8762216" y="4846507"/>
            <a:ext cx="345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"/>
              </a:rPr>
              <a:t>K</a:t>
            </a:r>
            <a:r>
              <a:rPr lang="en-US" baseline="-25000" dirty="0">
                <a:latin typeface=""/>
              </a:rPr>
              <a:t>D</a:t>
            </a:r>
            <a:r>
              <a:rPr lang="en-US" dirty="0">
                <a:latin typeface=""/>
              </a:rPr>
              <a:t> = 10</a:t>
            </a:r>
            <a:r>
              <a:rPr lang="en-US" baseline="30000" dirty="0">
                <a:latin typeface=""/>
              </a:rPr>
              <a:t>-7</a:t>
            </a:r>
            <a:r>
              <a:rPr lang="en-US" dirty="0">
                <a:latin typeface=""/>
              </a:rPr>
              <a:t> – 10</a:t>
            </a:r>
            <a:r>
              <a:rPr lang="en-US" baseline="30000" dirty="0">
                <a:latin typeface=""/>
              </a:rPr>
              <a:t>-10</a:t>
            </a:r>
            <a:r>
              <a:rPr lang="en-US" dirty="0">
                <a:latin typeface=""/>
              </a:rPr>
              <a:t> M</a:t>
            </a:r>
          </a:p>
          <a:p>
            <a:pPr algn="ctr"/>
            <a:r>
              <a:rPr lang="en-US" b="1" dirty="0">
                <a:latin typeface=""/>
              </a:rPr>
              <a:t>All </a:t>
            </a:r>
            <a:r>
              <a:rPr lang="en-US" dirty="0">
                <a:latin typeface=""/>
              </a:rPr>
              <a:t>antigens bound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33BEC8-8CA8-E547-A771-79FB5743D786}"/>
              </a:ext>
            </a:extLst>
          </p:cNvPr>
          <p:cNvSpPr txBox="1"/>
          <p:nvPr/>
        </p:nvSpPr>
        <p:spPr>
          <a:xfrm>
            <a:off x="4902723" y="5619912"/>
            <a:ext cx="345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"/>
                <a:ea typeface="STHeiti" panose="02010600040101010101" pitchFamily="2" charset="-122"/>
              </a:rPr>
              <a:t>NB = Not Binding</a:t>
            </a:r>
          </a:p>
          <a:p>
            <a:pPr algn="ctr"/>
            <a:r>
              <a:rPr lang="en-US" b="0" i="0" dirty="0">
                <a:latin typeface=""/>
                <a:ea typeface="STHeiti" panose="02010600040101010101" pitchFamily="2" charset="-122"/>
              </a:rPr>
              <a:t>NF = Not Fit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AD29AE-0C87-014B-A49E-1519E1A134F3}"/>
              </a:ext>
            </a:extLst>
          </p:cNvPr>
          <p:cNvGrpSpPr/>
          <p:nvPr/>
        </p:nvGrpSpPr>
        <p:grpSpPr>
          <a:xfrm>
            <a:off x="4763965" y="508526"/>
            <a:ext cx="2642675" cy="584775"/>
            <a:chOff x="3914960" y="1090197"/>
            <a:chExt cx="2642675" cy="584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E71AB3-A7B0-6546-8736-B71517A486D8}"/>
                </a:ext>
              </a:extLst>
            </p:cNvPr>
            <p:cNvSpPr/>
            <p:nvPr/>
          </p:nvSpPr>
          <p:spPr>
            <a:xfrm>
              <a:off x="3914960" y="1150144"/>
              <a:ext cx="228600" cy="457200"/>
            </a:xfrm>
            <a:prstGeom prst="rect">
              <a:avLst/>
            </a:prstGeom>
            <a:solidFill>
              <a:srgbClr val="E7872C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22FD56-46BB-4F4D-99B0-C0F819AAB45E}"/>
                </a:ext>
              </a:extLst>
            </p:cNvPr>
            <p:cNvSpPr/>
            <p:nvPr/>
          </p:nvSpPr>
          <p:spPr>
            <a:xfrm>
              <a:off x="4140121" y="1150144"/>
              <a:ext cx="228600" cy="457200"/>
            </a:xfrm>
            <a:prstGeom prst="rect">
              <a:avLst/>
            </a:prstGeom>
            <a:solidFill>
              <a:srgbClr val="5AAA4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9579F6-B3FA-A843-B6C1-F08B581D69B9}"/>
                </a:ext>
              </a:extLst>
            </p:cNvPr>
            <p:cNvSpPr txBox="1"/>
            <p:nvPr/>
          </p:nvSpPr>
          <p:spPr>
            <a:xfrm>
              <a:off x="4484713" y="1090197"/>
              <a:ext cx="2072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"/>
                  <a:ea typeface="STHeiti" panose="02010600040101010101" pitchFamily="2" charset="-122"/>
                </a:rPr>
                <a:t>Range of Antigens Binding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625B4F-F8A3-0747-BF21-725F4C78E71B}"/>
              </a:ext>
            </a:extLst>
          </p:cNvPr>
          <p:cNvCxnSpPr/>
          <p:nvPr/>
        </p:nvCxnSpPr>
        <p:spPr>
          <a:xfrm>
            <a:off x="5983450" y="1775143"/>
            <a:ext cx="1290041" cy="165538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A3C92C-3255-694A-A71C-E880C0906B1C}"/>
              </a:ext>
            </a:extLst>
          </p:cNvPr>
          <p:cNvCxnSpPr>
            <a:cxnSpLocks/>
          </p:cNvCxnSpPr>
          <p:nvPr/>
        </p:nvCxnSpPr>
        <p:spPr>
          <a:xfrm>
            <a:off x="5983450" y="1319294"/>
            <a:ext cx="1290041" cy="136432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F68105-FE40-764E-8E95-00BFBF3597C6}"/>
              </a:ext>
            </a:extLst>
          </p:cNvPr>
          <p:cNvCxnSpPr>
            <a:cxnSpLocks/>
          </p:cNvCxnSpPr>
          <p:nvPr/>
        </p:nvCxnSpPr>
        <p:spPr>
          <a:xfrm>
            <a:off x="5993399" y="2890750"/>
            <a:ext cx="1277924" cy="55666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14A702-D308-6B44-8314-595729856923}"/>
              </a:ext>
            </a:extLst>
          </p:cNvPr>
          <p:cNvCxnSpPr>
            <a:cxnSpLocks/>
          </p:cNvCxnSpPr>
          <p:nvPr/>
        </p:nvCxnSpPr>
        <p:spPr>
          <a:xfrm>
            <a:off x="5993399" y="3538827"/>
            <a:ext cx="1277924" cy="51558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23F9A14D-4CC2-6946-8475-5967041F0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24" y="4668064"/>
            <a:ext cx="951683" cy="935239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1AC25BC2-9088-C94E-BB47-665E96808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878" y="4661761"/>
            <a:ext cx="949087" cy="9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BED4E6-2B5F-0445-8C85-2185E9FF1680}"/>
              </a:ext>
            </a:extLst>
          </p:cNvPr>
          <p:cNvGrpSpPr/>
          <p:nvPr/>
        </p:nvGrpSpPr>
        <p:grpSpPr>
          <a:xfrm>
            <a:off x="3628571" y="0"/>
            <a:ext cx="4934857" cy="6858000"/>
            <a:chOff x="3628571" y="0"/>
            <a:chExt cx="4934857" cy="68580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6E9303D-2424-FE45-A022-0530AA099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28571" y="0"/>
              <a:ext cx="4934857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9D1E66-6D90-E24D-B3DC-FFA3F76323CC}"/>
                </a:ext>
              </a:extLst>
            </p:cNvPr>
            <p:cNvSpPr/>
            <p:nvPr/>
          </p:nvSpPr>
          <p:spPr>
            <a:xfrm>
              <a:off x="7649028" y="6492875"/>
              <a:ext cx="914400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16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241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Rachel Rhodes</dc:creator>
  <cp:lastModifiedBy>Emily Rachel Rhodes</cp:lastModifiedBy>
  <cp:revision>6</cp:revision>
  <dcterms:created xsi:type="dcterms:W3CDTF">2022-01-24T19:59:31Z</dcterms:created>
  <dcterms:modified xsi:type="dcterms:W3CDTF">2022-01-26T19:23:13Z</dcterms:modified>
</cp:coreProperties>
</file>