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442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27"/>
  </p:normalViewPr>
  <p:slideViewPr>
    <p:cSldViewPr snapToGrid="0" snapToObjects="1">
      <p:cViewPr varScale="1">
        <p:scale>
          <a:sx n="112" d="100"/>
          <a:sy n="112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BA2DF-0C06-2041-8799-4A416AD2A725}" type="datetimeFigureOut">
              <a:rPr lang="en-US" smtClean="0"/>
              <a:t>1/26/22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F499F5-FB51-6242-85FC-EBA81ACE7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9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8: Furthermore, my hypothesis is motivated by work done by members of the Whitehead Lab and collaborators at SCRIPPS. Our collaborators at SCRIPPS found that they could engineer an antibody to have a lower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its specific cognate antigen (the receptor binding domain on SARS-CoV-2) and by doing so the antibody was less susceptible to escape. Before engineering, the antibody had some antigen variants it could not bind to and bound with 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between 10 to the -7</a:t>
            </a:r>
            <a:r>
              <a:rPr lang="en-US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10 to -9</a:t>
            </a:r>
            <a:r>
              <a:rPr lang="en-US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M, but after engineering, the tightest binder was now 10 to the -10</a:t>
            </a:r>
            <a:r>
              <a:rPr lang="en-US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there were no antigen variants that could not bind. </a:t>
            </a:r>
          </a:p>
          <a:p>
            <a:endParaRPr lang="en-US" dirty="0"/>
          </a:p>
          <a:p>
            <a:r>
              <a:rPr lang="en-US" dirty="0"/>
              <a:t>Potential Questions: </a:t>
            </a:r>
          </a:p>
          <a:p>
            <a:pPr marL="228600" indent="-228600">
              <a:buAutoNum type="arabicPeriod"/>
            </a:pPr>
            <a:r>
              <a:rPr lang="en-US" dirty="0"/>
              <a:t>The </a:t>
            </a:r>
            <a:r>
              <a:rPr lang="en-US" dirty="0" err="1"/>
              <a:t>Kd</a:t>
            </a:r>
            <a:r>
              <a:rPr lang="en-US" dirty="0"/>
              <a:t> values look relatively the same – why are you saying the </a:t>
            </a:r>
            <a:r>
              <a:rPr lang="en-US" dirty="0" err="1"/>
              <a:t>Kd</a:t>
            </a:r>
            <a:r>
              <a:rPr lang="en-US" dirty="0"/>
              <a:t> is lower for the antibody after engineering? </a:t>
            </a:r>
          </a:p>
          <a:p>
            <a:pPr marL="0" indent="0">
              <a:buNone/>
            </a:pPr>
            <a:r>
              <a:rPr lang="en-US" dirty="0"/>
              <a:t>Show and explain figure from paper</a:t>
            </a:r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What is the appropriate </a:t>
            </a:r>
            <a:r>
              <a:rPr lang="en-US" dirty="0" err="1"/>
              <a:t>Kd</a:t>
            </a:r>
            <a:r>
              <a:rPr lang="en-US" dirty="0"/>
              <a:t> for antibodies? 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Why does the shift not shift it more? (explain some not binding to all binding better) 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Change the figure to better show it - arrow for the boxes: animate , break the scale so orange is not attached 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45001-D37E-B447-A3BF-10FED1399B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50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72B76-F1F2-0D42-94B5-7678F8796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BD6B7-FB43-9245-A1E4-7E723A545B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9D8FD-E08B-F942-9920-198B7940A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DA782-F7C0-AA4A-AAE0-29FD599E3A22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9025F-03F4-0941-AABE-E7A114766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DA6FC-AC50-1A40-A623-B9DCEFFD7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C9FCE-6246-544C-A2C2-2504339BA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63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35C06-102C-CD4A-9F6C-0A77D902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5540CD-908A-1849-AFD2-9F314C47F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CBD1E-BEC1-E44C-9757-02A561C19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DA782-F7C0-AA4A-AAE0-29FD599E3A22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0D9E6-1898-354D-B5C7-1E37E187B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3D518-406F-2C40-A12B-B9992B4D3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C9FCE-6246-544C-A2C2-2504339BA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4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C5B770-380A-684F-AD0D-4CB340A23B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879311-7ED6-BB42-A5BD-6F73A2E9B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06DF8-1EE9-B444-A286-3D90D832E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DA782-F7C0-AA4A-AAE0-29FD599E3A22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64FFD-182F-4F4F-A78F-48AF689CD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B336A-5F7A-6D4A-AA25-BCB6B488A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C9FCE-6246-544C-A2C2-2504339BA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34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05974-555F-1846-96A2-6B65DB455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2D0B3-333B-B949-8377-2016BDB00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55372-4617-D045-AB4D-5D1162D17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DA782-F7C0-AA4A-AAE0-29FD599E3A22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BF258-FAB4-0B4C-8A9A-C51CF74F7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ACFDA-9CC1-694A-AAB3-8BC9909B6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C9FCE-6246-544C-A2C2-2504339BA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92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465D-61CA-214B-85CA-534DA4D5A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19CD5-642B-0040-AF8E-1E079A8F7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6078-E3EA-E445-A659-C30675378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DA782-F7C0-AA4A-AAE0-29FD599E3A22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AA9AB-210C-484C-A295-52F1B472F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3EC9C-D705-FE44-918B-7F751097C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C9FCE-6246-544C-A2C2-2504339BA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75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DEC2B-5949-354E-B1D6-342867756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0F295-1D30-4843-AE16-F20D015D2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462509-9F83-E540-A74D-D0BF09A46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8434F-C2B1-9C47-9AB1-A5362DFB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DA782-F7C0-AA4A-AAE0-29FD599E3A22}" type="datetimeFigureOut">
              <a:rPr lang="en-US" smtClean="0"/>
              <a:t>1/26/22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AC523-743E-6844-92E7-9FA8A7A0E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0B827-E6CA-2341-AF9E-5F0534264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C9FCE-6246-544C-A2C2-2504339BA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90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1FA36-01E5-CD48-BEEA-37F998051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8858B-3130-5046-8B30-8B16851BB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60625-EC3C-8240-9004-CC7DC29CEC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2C9A34-B38C-224C-835B-0DD65BD562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364BB-8BA1-FE45-921A-8865CCF584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61014B-895A-8341-A8A4-E1FC13E7F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DA782-F7C0-AA4A-AAE0-29FD599E3A22}" type="datetimeFigureOut">
              <a:rPr lang="en-US" smtClean="0"/>
              <a:t>1/26/22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7AC1E5-11BB-864B-8160-8DB3A6A6F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2BFF59-3E9D-314F-8362-7CBA4DAC2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C9FCE-6246-544C-A2C2-2504339BA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00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36204-E79E-DF41-B6FC-E98911359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15173A-7CE3-9840-BEDD-4B5756E9D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DA782-F7C0-AA4A-AAE0-29FD599E3A22}" type="datetimeFigureOut">
              <a:rPr lang="en-US" smtClean="0"/>
              <a:t>1/26/22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2C46C3-A58A-3846-9BD5-8C2D55D65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82C868-C082-CE47-B14D-67014150F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C9FCE-6246-544C-A2C2-2504339BA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155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A6BBEA-C568-804F-96B1-5EF159EEE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DA782-F7C0-AA4A-AAE0-29FD599E3A22}" type="datetimeFigureOut">
              <a:rPr lang="en-US" smtClean="0"/>
              <a:t>1/26/22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DAD203-7F79-2547-A506-74D1779C9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F62F1-E91D-1745-B32F-A258EFFA7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C9FCE-6246-544C-A2C2-2504339BA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63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98599-D770-6242-80CD-DA920E46A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389B2-44B7-1B40-89C2-5B69A4B39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05B60F-B650-1649-8530-733BAAC10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7CC40-35E1-DE4F-BE11-DD3BD30F1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DA782-F7C0-AA4A-AAE0-29FD599E3A22}" type="datetimeFigureOut">
              <a:rPr lang="en-US" smtClean="0"/>
              <a:t>1/26/22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CBEEA-C3D2-4443-83FF-DAE124A89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A3855-1C89-A64F-A1CB-51DFD6377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C9FCE-6246-544C-A2C2-2504339BA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45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3C7B9-4BE4-CD4A-AE91-A67BEF333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923AEB-C98A-7148-8018-76D41DBEF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33DDD7-08A1-F244-907B-1D9A87B36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73FDD-696A-0B4A-BD16-CFE7C443D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DA782-F7C0-AA4A-AAE0-29FD599E3A22}" type="datetimeFigureOut">
              <a:rPr lang="en-US" smtClean="0"/>
              <a:t>1/26/22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75510-CC92-1343-8E03-25383E3BD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347EA-CE5C-574D-85D9-02832E669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C9FCE-6246-544C-A2C2-2504339BA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05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985282-E767-DF43-96A3-760A2D64B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A73D1-BC8D-CD4E-A273-A89B09078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20E9B-352A-4041-8C62-E25B46DFFC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DA782-F7C0-AA4A-AAE0-29FD599E3A22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DF9BE-D648-3842-9755-3BC9C73D52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6A6C3-B726-FB4A-82DA-55112018B5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C9FCE-6246-544C-A2C2-2504339BA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39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053C5EDA-C603-7344-B5C4-195F5FD84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987" y="1238995"/>
            <a:ext cx="2940050" cy="288925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8EBD61A-BD19-F049-B971-FA203FB34B76}"/>
              </a:ext>
            </a:extLst>
          </p:cNvPr>
          <p:cNvSpPr txBox="1"/>
          <p:nvPr/>
        </p:nvSpPr>
        <p:spPr>
          <a:xfrm>
            <a:off x="1059103" y="3792289"/>
            <a:ext cx="1551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4A6"/>
                </a:solidFill>
                <a:latin typeface=""/>
                <a:ea typeface="STHeiti" panose="02010600040101010101" pitchFamily="2" charset="-122"/>
              </a:rPr>
              <a:t>Antibody BEFORE Engineering</a:t>
            </a:r>
          </a:p>
        </p:txBody>
      </p:sp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DE0E8F6D-D314-F44C-9622-FC62E04E3E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7912" y="1446125"/>
            <a:ext cx="2940050" cy="288925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55E7FE5-3EFC-574D-BD05-ECBF72EA48B8}"/>
              </a:ext>
            </a:extLst>
          </p:cNvPr>
          <p:cNvSpPr txBox="1"/>
          <p:nvPr/>
        </p:nvSpPr>
        <p:spPr>
          <a:xfrm>
            <a:off x="9833029" y="3907393"/>
            <a:ext cx="1551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D226E"/>
                </a:solidFill>
                <a:latin typeface=""/>
                <a:ea typeface="STHeiti" panose="02010600040101010101" pitchFamily="2" charset="-122"/>
              </a:rPr>
              <a:t>Antibody AFTER Engineering</a:t>
            </a:r>
          </a:p>
        </p:txBody>
      </p:sp>
      <p:pic>
        <p:nvPicPr>
          <p:cNvPr id="15" name="Picture 14" descr="A picture containing chart&#10;&#10;Description automatically generated">
            <a:extLst>
              <a:ext uri="{FF2B5EF4-FFF2-40B4-BE49-F238E27FC236}">
                <a16:creationId xmlns:a16="http://schemas.microsoft.com/office/drawing/2014/main" id="{C5483A59-0670-074B-BFCC-DCEEB54DF81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9567"/>
          <a:stretch/>
        </p:blipFill>
        <p:spPr>
          <a:xfrm>
            <a:off x="3647562" y="1073468"/>
            <a:ext cx="5148655" cy="36227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5C29F2-60B8-A645-8FE9-C1D15E092F2B}"/>
              </a:ext>
            </a:extLst>
          </p:cNvPr>
          <p:cNvSpPr txBox="1"/>
          <p:nvPr/>
        </p:nvSpPr>
        <p:spPr>
          <a:xfrm>
            <a:off x="-21684" y="4846507"/>
            <a:ext cx="3451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latin typeface=""/>
              </a:rPr>
              <a:t>K</a:t>
            </a:r>
            <a:r>
              <a:rPr lang="en-US" b="0" baseline="-25000" dirty="0">
                <a:latin typeface=""/>
              </a:rPr>
              <a:t>D</a:t>
            </a:r>
            <a:r>
              <a:rPr lang="en-US" b="0" dirty="0">
                <a:latin typeface=""/>
              </a:rPr>
              <a:t> = 10</a:t>
            </a:r>
            <a:r>
              <a:rPr lang="en-US" b="0" baseline="30000" dirty="0">
                <a:latin typeface=""/>
              </a:rPr>
              <a:t>-7</a:t>
            </a:r>
            <a:r>
              <a:rPr lang="en-US" b="0" dirty="0">
                <a:latin typeface=""/>
              </a:rPr>
              <a:t> – 10</a:t>
            </a:r>
            <a:r>
              <a:rPr lang="en-US" b="0" baseline="30000" dirty="0">
                <a:latin typeface=""/>
              </a:rPr>
              <a:t>-9</a:t>
            </a:r>
            <a:r>
              <a:rPr lang="en-US" b="0" dirty="0">
                <a:latin typeface=""/>
              </a:rPr>
              <a:t> M</a:t>
            </a:r>
          </a:p>
          <a:p>
            <a:pPr algn="ctr"/>
            <a:r>
              <a:rPr lang="en-US" b="1" dirty="0">
                <a:latin typeface=""/>
              </a:rPr>
              <a:t>Some </a:t>
            </a:r>
            <a:r>
              <a:rPr lang="en-US" dirty="0">
                <a:latin typeface=""/>
              </a:rPr>
              <a:t>antigens not bound</a:t>
            </a:r>
            <a:endParaRPr lang="en-US" b="0" dirty="0">
              <a:latin typeface="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7796BA-66DF-3A42-B4CD-55B1DF7B00AD}"/>
              </a:ext>
            </a:extLst>
          </p:cNvPr>
          <p:cNvSpPr txBox="1"/>
          <p:nvPr/>
        </p:nvSpPr>
        <p:spPr>
          <a:xfrm>
            <a:off x="8762216" y="4846507"/>
            <a:ext cx="3451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"/>
              </a:rPr>
              <a:t>K</a:t>
            </a:r>
            <a:r>
              <a:rPr lang="en-US" baseline="-25000" dirty="0">
                <a:latin typeface=""/>
              </a:rPr>
              <a:t>D</a:t>
            </a:r>
            <a:r>
              <a:rPr lang="en-US" dirty="0">
                <a:latin typeface=""/>
              </a:rPr>
              <a:t> = 10</a:t>
            </a:r>
            <a:r>
              <a:rPr lang="en-US" baseline="30000" dirty="0">
                <a:latin typeface=""/>
              </a:rPr>
              <a:t>-7</a:t>
            </a:r>
            <a:r>
              <a:rPr lang="en-US" dirty="0">
                <a:latin typeface=""/>
              </a:rPr>
              <a:t> – 10</a:t>
            </a:r>
            <a:r>
              <a:rPr lang="en-US" baseline="30000" dirty="0">
                <a:latin typeface=""/>
              </a:rPr>
              <a:t>-10</a:t>
            </a:r>
            <a:r>
              <a:rPr lang="en-US" dirty="0">
                <a:latin typeface=""/>
              </a:rPr>
              <a:t> M</a:t>
            </a:r>
          </a:p>
          <a:p>
            <a:pPr algn="ctr"/>
            <a:r>
              <a:rPr lang="en-US" b="1" dirty="0">
                <a:latin typeface=""/>
              </a:rPr>
              <a:t>All </a:t>
            </a:r>
            <a:r>
              <a:rPr lang="en-US" dirty="0">
                <a:latin typeface=""/>
              </a:rPr>
              <a:t>antigens bound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33BEC8-8CA8-E547-A771-79FB5743D786}"/>
              </a:ext>
            </a:extLst>
          </p:cNvPr>
          <p:cNvSpPr txBox="1"/>
          <p:nvPr/>
        </p:nvSpPr>
        <p:spPr>
          <a:xfrm>
            <a:off x="4902723" y="5619912"/>
            <a:ext cx="3451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"/>
                <a:ea typeface="STHeiti" panose="02010600040101010101" pitchFamily="2" charset="-122"/>
              </a:rPr>
              <a:t>NB = Not Binding</a:t>
            </a:r>
          </a:p>
          <a:p>
            <a:pPr algn="ctr"/>
            <a:r>
              <a:rPr lang="en-US" b="0" i="0" dirty="0">
                <a:latin typeface=""/>
                <a:ea typeface="STHeiti" panose="02010600040101010101" pitchFamily="2" charset="-122"/>
              </a:rPr>
              <a:t>NF = Not Fit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7AD29AE-0C87-014B-A49E-1519E1A134F3}"/>
              </a:ext>
            </a:extLst>
          </p:cNvPr>
          <p:cNvGrpSpPr/>
          <p:nvPr/>
        </p:nvGrpSpPr>
        <p:grpSpPr>
          <a:xfrm>
            <a:off x="4763965" y="508526"/>
            <a:ext cx="2642675" cy="584775"/>
            <a:chOff x="3914960" y="1090197"/>
            <a:chExt cx="2642675" cy="58477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7E71AB3-A7B0-6546-8736-B71517A486D8}"/>
                </a:ext>
              </a:extLst>
            </p:cNvPr>
            <p:cNvSpPr/>
            <p:nvPr/>
          </p:nvSpPr>
          <p:spPr>
            <a:xfrm>
              <a:off x="3914960" y="1150144"/>
              <a:ext cx="228600" cy="457200"/>
            </a:xfrm>
            <a:prstGeom prst="rect">
              <a:avLst/>
            </a:prstGeom>
            <a:solidFill>
              <a:srgbClr val="E7872C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622FD56-46BB-4F4D-99B0-C0F819AAB45E}"/>
                </a:ext>
              </a:extLst>
            </p:cNvPr>
            <p:cNvSpPr/>
            <p:nvPr/>
          </p:nvSpPr>
          <p:spPr>
            <a:xfrm>
              <a:off x="4140121" y="1150144"/>
              <a:ext cx="228600" cy="457200"/>
            </a:xfrm>
            <a:prstGeom prst="rect">
              <a:avLst/>
            </a:prstGeom>
            <a:solidFill>
              <a:srgbClr val="5AAA4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39579F6-B3FA-A843-B6C1-F08B581D69B9}"/>
                </a:ext>
              </a:extLst>
            </p:cNvPr>
            <p:cNvSpPr txBox="1"/>
            <p:nvPr/>
          </p:nvSpPr>
          <p:spPr>
            <a:xfrm>
              <a:off x="4484713" y="1090197"/>
              <a:ext cx="20729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"/>
                  <a:ea typeface="STHeiti" panose="02010600040101010101" pitchFamily="2" charset="-122"/>
                </a:rPr>
                <a:t>Range of Antigens Binding</a:t>
              </a: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A625B4F-F8A3-0747-BF21-725F4C78E71B}"/>
              </a:ext>
            </a:extLst>
          </p:cNvPr>
          <p:cNvCxnSpPr/>
          <p:nvPr/>
        </p:nvCxnSpPr>
        <p:spPr>
          <a:xfrm>
            <a:off x="5983450" y="1775143"/>
            <a:ext cx="1290041" cy="1655381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3A3C92C-3255-694A-A71C-E880C0906B1C}"/>
              </a:ext>
            </a:extLst>
          </p:cNvPr>
          <p:cNvCxnSpPr>
            <a:cxnSpLocks/>
          </p:cNvCxnSpPr>
          <p:nvPr/>
        </p:nvCxnSpPr>
        <p:spPr>
          <a:xfrm>
            <a:off x="5983450" y="1319294"/>
            <a:ext cx="1290041" cy="1364326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DF68105-FE40-764E-8E95-00BFBF3597C6}"/>
              </a:ext>
            </a:extLst>
          </p:cNvPr>
          <p:cNvCxnSpPr>
            <a:cxnSpLocks/>
          </p:cNvCxnSpPr>
          <p:nvPr/>
        </p:nvCxnSpPr>
        <p:spPr>
          <a:xfrm>
            <a:off x="5993399" y="2890750"/>
            <a:ext cx="1277924" cy="556665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514A702-D308-6B44-8314-595729856923}"/>
              </a:ext>
            </a:extLst>
          </p:cNvPr>
          <p:cNvCxnSpPr>
            <a:cxnSpLocks/>
          </p:cNvCxnSpPr>
          <p:nvPr/>
        </p:nvCxnSpPr>
        <p:spPr>
          <a:xfrm>
            <a:off x="5993399" y="3538827"/>
            <a:ext cx="1277924" cy="515585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23F9A14D-4CC2-6946-8475-5967041F0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824" y="4668064"/>
            <a:ext cx="951683" cy="935239"/>
          </a:xfrm>
          <a:prstGeom prst="rect">
            <a:avLst/>
          </a:prstGeom>
        </p:spPr>
      </p:pic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1AC25BC2-9088-C94E-BB47-665E968085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5878" y="4661761"/>
            <a:ext cx="949087" cy="93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916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0BED4E6-2B5F-0445-8C85-2185E9FF1680}"/>
              </a:ext>
            </a:extLst>
          </p:cNvPr>
          <p:cNvGrpSpPr/>
          <p:nvPr/>
        </p:nvGrpSpPr>
        <p:grpSpPr>
          <a:xfrm>
            <a:off x="3628571" y="0"/>
            <a:ext cx="4934857" cy="6858000"/>
            <a:chOff x="3628571" y="0"/>
            <a:chExt cx="4934857" cy="6858000"/>
          </a:xfrm>
        </p:grpSpPr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76E9303D-2424-FE45-A022-0530AA099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28571" y="0"/>
              <a:ext cx="4934857" cy="6858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29D1E66-6D90-E24D-B3DC-FFA3F76323CC}"/>
                </a:ext>
              </a:extLst>
            </p:cNvPr>
            <p:cNvSpPr/>
            <p:nvPr/>
          </p:nvSpPr>
          <p:spPr>
            <a:xfrm>
              <a:off x="7649028" y="6492875"/>
              <a:ext cx="914400" cy="3651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97164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241</Words>
  <Application>Microsoft Macintosh PowerPoint</Application>
  <PresentationFormat>Widescreen</PresentationFormat>
  <Paragraphs>21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Rachel Rhodes</dc:creator>
  <cp:lastModifiedBy>Emily Rachel Rhodes</cp:lastModifiedBy>
  <cp:revision>6</cp:revision>
  <dcterms:created xsi:type="dcterms:W3CDTF">2022-01-24T19:59:31Z</dcterms:created>
  <dcterms:modified xsi:type="dcterms:W3CDTF">2022-01-26T19:23:28Z</dcterms:modified>
</cp:coreProperties>
</file>