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780F-41C6-1548-9A88-03D2E0802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C284A-1D8A-C648-8720-F5FB1F2861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881AC-D4E9-F04F-AE99-F92B97764A37}" type="datetimeFigureOut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2/7/22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99098-867B-E94C-9F28-C143D7CE05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36B21-EAF8-6947-8E8C-D34EF916A4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7572-93FC-2441-83E5-158AE50BE353}" type="slidenum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‹#›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503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A1E492B-A2B6-F842-A60B-14CF4237544E}" type="datetimeFigureOut">
              <a:rPr lang="en-US" smtClean="0"/>
              <a:pPr/>
              <a:t>2/7/22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3DFBC7F-545A-CD4A-8B8B-D53158A0C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EC3C-1081-4643-9786-DAA7A23E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1731-464D-F646-B716-988D5B7A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9090-7BBC-924F-A9C9-CC3E1FD1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24B0FA6-0904-314F-83DF-1CBB7AB71C69}" type="datetime1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441E-25CB-1C43-AE0C-9B1C4035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FFD9-C789-DD4C-927B-8CB7D3F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1A48-C199-1147-BFE7-0315AFE7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1A-5F74-9641-8F9B-B57DE785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4842-DC95-2D47-942A-658D742B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6A27-B86C-B348-9C74-04A3B0C83F54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A666-41D1-6840-ACA6-E731D83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1587-3E6E-9E4D-8EB2-9CBAB1A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0DC46-300C-F24C-AFE5-EDEB12F28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D346-40FD-F94A-AEAD-84DF98F6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9C0F-313E-8D43-AC50-6925A82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D642-5880-3045-B03E-E2ECAA0978FC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ACDD-8740-2942-B3E2-F9BC0AD9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1869-B163-274F-92F2-779DF739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C7B7-D694-EF4C-9FDA-858F0B3B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D9C8-41BA-3240-8F5F-62344C08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8006-9CD3-404A-86A5-761C53C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A9C-2D00-A342-A146-21352437F073}" type="datetime1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D5FA-F7EA-AC49-8951-67A04D3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DBDC-DBBE-674E-A5BB-E1F91220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B3B6-AA0E-FA44-96F1-4A4D4CB5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7FB8-F3CF-5E46-8FE0-DBB3554C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7423-E63F-DB4A-AE8F-D4B722F5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991-610D-EA41-8FDD-E9083975F028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1F6E-32A3-DC45-84B3-4586041C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97A0-AB68-0549-B010-574CCB3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072A-FD2D-5E4F-8ADB-C8408393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33B9-17BC-8B40-81B8-66B3C47A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AF7EA-F42B-8F46-8145-4E483758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0545-E198-6A44-A3F2-8A697A1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8DD-53F8-B84B-BBF4-340A80897D2E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CB94-AF3D-8644-A4F6-232B4162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C4165-AAA0-764F-B156-BBACF751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3486-1B92-024B-BD99-C22BE2EB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2D05-9E00-2341-874B-E7811D04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33BA-2AFC-234F-8D1C-2ACC6665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7422-B35F-7843-ADCF-4CE11CCBF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0677-0B8E-F14B-B2DC-196E2150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1B16B-7BFA-B147-92E2-371DCE02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3AD-D74D-D844-B9EB-683D04CC63AC}" type="datetime1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C539-DA32-6D42-AB59-58856CC6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F733D-1545-A04E-8E49-0377C29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944-07BF-EA49-9DCE-ACCB65B6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F28EC-F730-5945-AA31-C1A1389E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E47-123E-5A46-BEC2-EBF4EE0DCB55}" type="datetime1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77CB9-3C2A-1141-8518-2CD6603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30FCF-8ACA-474C-B52F-25DF232F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E7243-AB79-8F4E-85F4-F3536847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04C0-F34F-2946-B9DF-53AED798787E}" type="datetime1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5141-2939-694D-8BDA-CB854A2E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E4074-160E-2746-AFAB-17DE029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7577-F1B5-6E47-B99C-266973A1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437B-F9C0-4041-80A4-938DD3F3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43A1-538E-9E43-958F-6EA48ABD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BD7B-6E45-F84E-954C-DBEC3C93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03C3-D95E-AC4F-ABB4-269B2D16007D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652F4-7B5B-6342-9EA6-949D348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2EF0-E775-4040-BB20-99B7275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79E-82D7-654C-83D3-043F5DF0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BBDC5-6D3F-AC41-809D-A99490CCA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818E-3B8E-144D-B8EA-165B97A1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DBCD-1854-0744-B6D2-62F89562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CCD8-BD85-1F47-A92C-5BF8C14A47A1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F08D-B436-5645-8CC3-EB99CD3F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4D8F1-204E-2D41-BF72-7E58775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F07E4-5977-1941-9AB1-EAEEF27A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7A439-2E14-C946-9B23-03B99C74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AC52-099A-004B-B230-F7D6E9D7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8A2F8AD-5846-7C49-AAA1-EDB044DF9D2D}" type="datetime1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02C4-93FC-974F-A15B-E8A140B9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B08A-F578-FC42-96F0-DD370EEC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6C30-FA35-5F4B-BA71-C0F80E5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A09BA5-0914-0647-9389-02A7B081F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2138"/>
              </p:ext>
            </p:extLst>
          </p:nvPr>
        </p:nvGraphicFramePr>
        <p:xfrm>
          <a:off x="838199" y="782735"/>
          <a:ext cx="10515601" cy="1660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65">
                  <a:extLst>
                    <a:ext uri="{9D8B030D-6E8A-4147-A177-3AD203B41FA5}">
                      <a16:colId xmlns:a16="http://schemas.microsoft.com/office/drawing/2014/main" val="4232707562"/>
                    </a:ext>
                  </a:extLst>
                </a:gridCol>
                <a:gridCol w="814785">
                  <a:extLst>
                    <a:ext uri="{9D8B030D-6E8A-4147-A177-3AD203B41FA5}">
                      <a16:colId xmlns:a16="http://schemas.microsoft.com/office/drawing/2014/main" val="922936210"/>
                    </a:ext>
                  </a:extLst>
                </a:gridCol>
                <a:gridCol w="828713">
                  <a:extLst>
                    <a:ext uri="{9D8B030D-6E8A-4147-A177-3AD203B41FA5}">
                      <a16:colId xmlns:a16="http://schemas.microsoft.com/office/drawing/2014/main" val="612849030"/>
                    </a:ext>
                  </a:extLst>
                </a:gridCol>
                <a:gridCol w="814785">
                  <a:extLst>
                    <a:ext uri="{9D8B030D-6E8A-4147-A177-3AD203B41FA5}">
                      <a16:colId xmlns:a16="http://schemas.microsoft.com/office/drawing/2014/main" val="3135152777"/>
                    </a:ext>
                  </a:extLst>
                </a:gridCol>
                <a:gridCol w="828713">
                  <a:extLst>
                    <a:ext uri="{9D8B030D-6E8A-4147-A177-3AD203B41FA5}">
                      <a16:colId xmlns:a16="http://schemas.microsoft.com/office/drawing/2014/main" val="2122953906"/>
                    </a:ext>
                  </a:extLst>
                </a:gridCol>
                <a:gridCol w="814785">
                  <a:extLst>
                    <a:ext uri="{9D8B030D-6E8A-4147-A177-3AD203B41FA5}">
                      <a16:colId xmlns:a16="http://schemas.microsoft.com/office/drawing/2014/main" val="1293150027"/>
                    </a:ext>
                  </a:extLst>
                </a:gridCol>
                <a:gridCol w="828713">
                  <a:extLst>
                    <a:ext uri="{9D8B030D-6E8A-4147-A177-3AD203B41FA5}">
                      <a16:colId xmlns:a16="http://schemas.microsoft.com/office/drawing/2014/main" val="928788511"/>
                    </a:ext>
                  </a:extLst>
                </a:gridCol>
                <a:gridCol w="814785">
                  <a:extLst>
                    <a:ext uri="{9D8B030D-6E8A-4147-A177-3AD203B41FA5}">
                      <a16:colId xmlns:a16="http://schemas.microsoft.com/office/drawing/2014/main" val="3829699836"/>
                    </a:ext>
                  </a:extLst>
                </a:gridCol>
                <a:gridCol w="828713">
                  <a:extLst>
                    <a:ext uri="{9D8B030D-6E8A-4147-A177-3AD203B41FA5}">
                      <a16:colId xmlns:a16="http://schemas.microsoft.com/office/drawing/2014/main" val="1060906904"/>
                    </a:ext>
                  </a:extLst>
                </a:gridCol>
                <a:gridCol w="814785">
                  <a:extLst>
                    <a:ext uri="{9D8B030D-6E8A-4147-A177-3AD203B41FA5}">
                      <a16:colId xmlns:a16="http://schemas.microsoft.com/office/drawing/2014/main" val="825659688"/>
                    </a:ext>
                  </a:extLst>
                </a:gridCol>
                <a:gridCol w="828713">
                  <a:extLst>
                    <a:ext uri="{9D8B030D-6E8A-4147-A177-3AD203B41FA5}">
                      <a16:colId xmlns:a16="http://schemas.microsoft.com/office/drawing/2014/main" val="3029126107"/>
                    </a:ext>
                  </a:extLst>
                </a:gridCol>
                <a:gridCol w="863533">
                  <a:extLst>
                    <a:ext uri="{9D8B030D-6E8A-4147-A177-3AD203B41FA5}">
                      <a16:colId xmlns:a16="http://schemas.microsoft.com/office/drawing/2014/main" val="1903913868"/>
                    </a:ext>
                  </a:extLst>
                </a:gridCol>
                <a:gridCol w="828713">
                  <a:extLst>
                    <a:ext uri="{9D8B030D-6E8A-4147-A177-3AD203B41FA5}">
                      <a16:colId xmlns:a16="http://schemas.microsoft.com/office/drawing/2014/main" val="1094920106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HIV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Influenza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SARS-CoV-2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22272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Antibody in Solution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Antibody in Complex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Antibody in Solution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Antibody in Complex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Antibody in Solution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Antibody in Complex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27882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Mutation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Control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Control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Control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Control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Control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Control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3022165430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Mutation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3779411038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Mutation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816926164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Mutation 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2165166555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Mutation 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953907392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Mutation 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2252970623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Mutation 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Mutant - 3 Trials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3617935803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1762672858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Total Simulations (1 Trial):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Total Simulations (3 Trials):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7" marR="6967" marT="6967" marB="0" anchor="b"/>
                </a:tc>
                <a:extLst>
                  <a:ext uri="{0D108BD9-81ED-4DB2-BD59-A6C34878D82A}">
                    <a16:rowId xmlns:a16="http://schemas.microsoft.com/office/drawing/2014/main" val="14742837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9CDBE2-FC64-B143-876D-E4D75251259C}"/>
              </a:ext>
            </a:extLst>
          </p:cNvPr>
          <p:cNvSpPr txBox="1"/>
          <p:nvPr/>
        </p:nvSpPr>
        <p:spPr>
          <a:xfrm>
            <a:off x="2891790" y="3429000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1. Choose antibodies</a:t>
            </a:r>
          </a:p>
          <a:p>
            <a:r>
              <a:rPr lang="en-US" dirty="0"/>
              <a:t>Step 2. Choose mutations </a:t>
            </a:r>
          </a:p>
        </p:txBody>
      </p:sp>
    </p:spTree>
    <p:extLst>
      <p:ext uri="{BB962C8B-B14F-4D97-AF65-F5344CB8AC3E}">
        <p14:creationId xmlns:p14="http://schemas.microsoft.com/office/powerpoint/2010/main" val="28144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B2B-E255-F640-9EFB-25255727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THeiti" panose="02010600040101010101" pitchFamily="2" charset="-122"/>
                <a:ea typeface="STHeiti" panose="02010600040101010101" pitchFamily="2" charset="-122"/>
              </a:rPr>
              <a:t>Antibodies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05E029-248D-E84F-829D-D667AAB27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12052"/>
              </p:ext>
            </p:extLst>
          </p:nvPr>
        </p:nvGraphicFramePr>
        <p:xfrm>
          <a:off x="838203" y="1437005"/>
          <a:ext cx="10515597" cy="451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078549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35925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27906676"/>
                    </a:ext>
                  </a:extLst>
                </a:gridCol>
              </a:tblGrid>
              <a:tr h="30538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SARS-CoV-2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Influenza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32938"/>
                  </a:ext>
                </a:extLst>
              </a:tr>
              <a:tr h="3618283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VRC01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PGV04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VRC07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CH235.12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8ANC131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1B2530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VRC-CH31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3BNC117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N6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CH103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B12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X5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B6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CD4FC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3BNC60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CC12.1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CR6261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2087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9FD6-7F1A-A041-B655-4295E7C1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6646-739C-1642-AB12-398B597B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D65C-E5D8-BD4C-B51A-7581D83F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theory </a:t>
            </a:r>
          </a:p>
          <a:p>
            <a:pPr lvl="1"/>
            <a:r>
              <a:rPr lang="en-US" dirty="0"/>
              <a:t>I want to find the most connected residue for a specific loop </a:t>
            </a:r>
          </a:p>
          <a:p>
            <a:pPr lvl="1"/>
            <a:endParaRPr lang="en-US" dirty="0"/>
          </a:p>
          <a:p>
            <a:r>
              <a:rPr lang="en-US" dirty="0"/>
              <a:t>Step 1. Label the residues with the specific loop they belong to</a:t>
            </a:r>
          </a:p>
          <a:p>
            <a:r>
              <a:rPr lang="en-US" dirty="0"/>
              <a:t>Step 2. Find the residues that are the most highly connected in those loops? Or residues that aren’t connected but are core to those loops? Not sure how to choose </a:t>
            </a:r>
            <a:r>
              <a:rPr lang="en-US"/>
              <a:t>the residues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573E3-A9C0-9F4E-84EA-1769A9BC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035BF558-47AC-F74A-9A27-BFBD3970C8A4}" vid="{59255A48-12F5-1D4F-890C-2E1B67D99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340</Words>
  <Application>Microsoft Macintosh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STHeiti</vt:lpstr>
      <vt:lpstr>Arial</vt:lpstr>
      <vt:lpstr>Calibri</vt:lpstr>
      <vt:lpstr>Office Theme</vt:lpstr>
      <vt:lpstr>PowerPoint Presentation</vt:lpstr>
      <vt:lpstr>Antibodies</vt:lpstr>
      <vt:lpstr>Mutations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Rachel Rhodes</dc:creator>
  <cp:lastModifiedBy>Emily Rachel Rhodes</cp:lastModifiedBy>
  <cp:revision>6</cp:revision>
  <dcterms:created xsi:type="dcterms:W3CDTF">2022-02-07T23:26:06Z</dcterms:created>
  <dcterms:modified xsi:type="dcterms:W3CDTF">2022-02-08T07:14:13Z</dcterms:modified>
</cp:coreProperties>
</file>