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83" r:id="rId2"/>
    <p:sldId id="256" r:id="rId3"/>
    <p:sldId id="257" r:id="rId4"/>
    <p:sldId id="269" r:id="rId5"/>
    <p:sldId id="258" r:id="rId6"/>
    <p:sldId id="259" r:id="rId7"/>
    <p:sldId id="261" r:id="rId8"/>
    <p:sldId id="271" r:id="rId9"/>
    <p:sldId id="270" r:id="rId10"/>
    <p:sldId id="263" r:id="rId11"/>
    <p:sldId id="384" r:id="rId12"/>
    <p:sldId id="264" r:id="rId13"/>
    <p:sldId id="265" r:id="rId14"/>
    <p:sldId id="266" r:id="rId15"/>
    <p:sldId id="267" r:id="rId16"/>
    <p:sldId id="268" r:id="rId17"/>
    <p:sldId id="381" r:id="rId18"/>
    <p:sldId id="382" r:id="rId19"/>
    <p:sldId id="38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762"/>
  </p:normalViewPr>
  <p:slideViewPr>
    <p:cSldViewPr snapToGrid="0" snapToObjects="1">
      <p:cViewPr varScale="1">
        <p:scale>
          <a:sx n="90" d="100"/>
          <a:sy n="90" d="100"/>
        </p:scale>
        <p:origin x="1432" y="192"/>
      </p:cViewPr>
      <p:guideLst/>
    </p:cSldViewPr>
  </p:slideViewPr>
  <p:notesTextViewPr>
    <p:cViewPr>
      <p:scale>
        <a:sx n="1" d="1"/>
        <a:sy n="1" d="1"/>
      </p:scale>
      <p:origin x="0" y="0"/>
    </p:cViewPr>
  </p:notesTextViewPr>
  <p:notesViewPr>
    <p:cSldViewPr snapToGrid="0" snapToObjects="1">
      <p:cViewPr varScale="1">
        <p:scale>
          <a:sx n="84" d="100"/>
          <a:sy n="84" d="100"/>
        </p:scale>
        <p:origin x="396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20780F-41C6-1548-9A88-03D2E08028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THeiti" panose="02010600040101010101" pitchFamily="2" charset="-122"/>
              <a:ea typeface="STHeiti" panose="02010600040101010101" pitchFamily="2" charset="-122"/>
            </a:endParaRPr>
          </a:p>
        </p:txBody>
      </p:sp>
      <p:sp>
        <p:nvSpPr>
          <p:cNvPr id="3" name="Date Placeholder 2">
            <a:extLst>
              <a:ext uri="{FF2B5EF4-FFF2-40B4-BE49-F238E27FC236}">
                <a16:creationId xmlns:a16="http://schemas.microsoft.com/office/drawing/2014/main" id="{1B2C284A-1D8A-C648-8720-F5FB1F2861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A881AC-D4E9-F04F-AE99-F92B97764A37}" type="datetimeFigureOut">
              <a:rPr lang="en-US" smtClean="0">
                <a:latin typeface="STHeiti" panose="02010600040101010101" pitchFamily="2" charset="-122"/>
                <a:ea typeface="STHeiti" panose="02010600040101010101" pitchFamily="2" charset="-122"/>
              </a:rPr>
              <a:t>3/3/22</a:t>
            </a:fld>
            <a:endParaRPr lang="en-US" dirty="0">
              <a:latin typeface="STHeiti" panose="02010600040101010101" pitchFamily="2" charset="-122"/>
              <a:ea typeface="STHeiti" panose="02010600040101010101" pitchFamily="2" charset="-122"/>
            </a:endParaRPr>
          </a:p>
        </p:txBody>
      </p:sp>
      <p:sp>
        <p:nvSpPr>
          <p:cNvPr id="4" name="Footer Placeholder 3">
            <a:extLst>
              <a:ext uri="{FF2B5EF4-FFF2-40B4-BE49-F238E27FC236}">
                <a16:creationId xmlns:a16="http://schemas.microsoft.com/office/drawing/2014/main" id="{0BA99098-867B-E94C-9F28-C143D7CE05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THeiti" panose="02010600040101010101" pitchFamily="2" charset="-122"/>
              <a:ea typeface="STHeiti" panose="02010600040101010101" pitchFamily="2" charset="-122"/>
            </a:endParaRPr>
          </a:p>
        </p:txBody>
      </p:sp>
      <p:sp>
        <p:nvSpPr>
          <p:cNvPr id="5" name="Slide Number Placeholder 4">
            <a:extLst>
              <a:ext uri="{FF2B5EF4-FFF2-40B4-BE49-F238E27FC236}">
                <a16:creationId xmlns:a16="http://schemas.microsoft.com/office/drawing/2014/main" id="{B6736B21-EAF8-6947-8E8C-D34EF916A4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8A7572-93FC-2441-83E5-158AE50BE353}" type="slidenum">
              <a:rPr lang="en-US" smtClean="0">
                <a:latin typeface="STHeiti" panose="02010600040101010101" pitchFamily="2" charset="-122"/>
                <a:ea typeface="STHeiti" panose="02010600040101010101" pitchFamily="2" charset="-122"/>
              </a:rPr>
              <a:t>‹#›</a:t>
            </a:fld>
            <a:endParaRPr lang="en-US" dirty="0">
              <a:latin typeface="STHeiti" panose="02010600040101010101" pitchFamily="2" charset="-122"/>
              <a:ea typeface="STHeiti" panose="02010600040101010101" pitchFamily="2" charset="-122"/>
            </a:endParaRPr>
          </a:p>
        </p:txBody>
      </p:sp>
    </p:spTree>
    <p:extLst>
      <p:ext uri="{BB962C8B-B14F-4D97-AF65-F5344CB8AC3E}">
        <p14:creationId xmlns:p14="http://schemas.microsoft.com/office/powerpoint/2010/main" val="1542503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THeiti" panose="02010600040101010101" pitchFamily="2" charset="-122"/>
                <a:ea typeface="STHeiti" panose="02010600040101010101" pitchFamily="2" charset="-122"/>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THeiti" panose="02010600040101010101" pitchFamily="2" charset="-122"/>
                <a:ea typeface="STHeiti" panose="02010600040101010101" pitchFamily="2" charset="-122"/>
              </a:defRPr>
            </a:lvl1pPr>
          </a:lstStyle>
          <a:p>
            <a:fld id="{8A1E492B-A2B6-F842-A60B-14CF4237544E}" type="datetimeFigureOut">
              <a:rPr lang="en-US" smtClean="0"/>
              <a:pPr/>
              <a:t>3/3/22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THeiti" panose="02010600040101010101" pitchFamily="2" charset="-122"/>
                <a:ea typeface="STHeiti" panose="02010600040101010101" pitchFamily="2" charset="-122"/>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THeiti" panose="02010600040101010101" pitchFamily="2" charset="-122"/>
                <a:ea typeface="STHeiti" panose="02010600040101010101" pitchFamily="2" charset="-122"/>
              </a:defRPr>
            </a:lvl1pPr>
          </a:lstStyle>
          <a:p>
            <a:fld id="{33DFBC7F-545A-CD4A-8B8B-D53158A0C266}" type="slidenum">
              <a:rPr lang="en-US" smtClean="0"/>
              <a:pPr/>
              <a:t>‹#›</a:t>
            </a:fld>
            <a:endParaRPr lang="en-US" dirty="0"/>
          </a:p>
        </p:txBody>
      </p:sp>
    </p:spTree>
    <p:extLst>
      <p:ext uri="{BB962C8B-B14F-4D97-AF65-F5344CB8AC3E}">
        <p14:creationId xmlns:p14="http://schemas.microsoft.com/office/powerpoint/2010/main" val="59502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1pPr>
    <a:lvl2pPr marL="4572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2pPr>
    <a:lvl3pPr marL="9144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3pPr>
    <a:lvl4pPr marL="13716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4pPr>
    <a:lvl5pPr marL="18288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THeiti" panose="02010600040101010101" pitchFamily="2" charset="-122"/>
                <a:ea typeface="STHeiti" panose="02010600040101010101" pitchFamily="2" charset="-122"/>
                <a:cs typeface="+mn-cs"/>
              </a:rPr>
              <a:t>Heat above 50°C or ultraviolet (UV) radiation - Heat or UV radiation supplies kinetic energy to protein molecules, causing their atoms to vibrate more rapidly and disrupting relatively weak hydrogen bonding and dispersion forces.</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r>
              <a:rPr lang="en-US" sz="1200" b="0" i="0" kern="1200" dirty="0">
                <a:solidFill>
                  <a:schemeClr val="tx1"/>
                </a:solidFill>
                <a:effectLst/>
                <a:latin typeface="STHeiti" panose="02010600040101010101" pitchFamily="2" charset="-122"/>
                <a:ea typeface="STHeiti" panose="02010600040101010101" pitchFamily="2" charset="-122"/>
                <a:cs typeface="+mn-cs"/>
              </a:rPr>
              <a:t>Use of organic compounds, such as ethyl alcohol - These compounds are capable of engaging in intermolecular hydrogen bonding with protein molecules, disrupting intramolecular hydrogen bonding within the protein.</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r>
              <a:rPr lang="en-US" sz="1200" b="0" i="0" kern="1200" dirty="0">
                <a:solidFill>
                  <a:schemeClr val="tx1"/>
                </a:solidFill>
                <a:effectLst/>
                <a:latin typeface="STHeiti" panose="02010600040101010101" pitchFamily="2" charset="-122"/>
                <a:ea typeface="STHeiti" panose="02010600040101010101" pitchFamily="2" charset="-122"/>
                <a:cs typeface="+mn-cs"/>
              </a:rPr>
              <a:t>Salts of heavy metal ions, such as mercury, silver, and lead - These ions form strong bonds with the carboxylate anions of the acidic amino acids or SH groups of cysteine, disrupting ionic bonds and disulfide linkages.</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r>
              <a:rPr lang="en-US" sz="1200" b="0" i="0" kern="1200" dirty="0">
                <a:solidFill>
                  <a:schemeClr val="tx1"/>
                </a:solidFill>
                <a:effectLst/>
                <a:latin typeface="STHeiti" panose="02010600040101010101" pitchFamily="2" charset="-122"/>
                <a:ea typeface="STHeiti" panose="02010600040101010101" pitchFamily="2" charset="-122"/>
                <a:cs typeface="+mn-cs"/>
              </a:rPr>
              <a:t>Alkaloid reagents, such as tannic acid (used in tanning leather) - These reagents combine with positively charged amino groups in proteins to disrupt ionic bonds.</a:t>
            </a:r>
            <a:endParaRPr lang="en-US" dirty="0"/>
          </a:p>
        </p:txBody>
      </p:sp>
      <p:sp>
        <p:nvSpPr>
          <p:cNvPr id="4" name="Slide Number Placeholder 3"/>
          <p:cNvSpPr>
            <a:spLocks noGrp="1"/>
          </p:cNvSpPr>
          <p:nvPr>
            <p:ph type="sldNum" sz="quarter" idx="5"/>
          </p:nvPr>
        </p:nvSpPr>
        <p:spPr/>
        <p:txBody>
          <a:bodyPr/>
          <a:lstStyle/>
          <a:p>
            <a:fld id="{33DFBC7F-545A-CD4A-8B8B-D53158A0C266}" type="slidenum">
              <a:rPr lang="en-US" smtClean="0"/>
              <a:pPr/>
              <a:t>6</a:t>
            </a:fld>
            <a:endParaRPr lang="en-US" dirty="0"/>
          </a:p>
        </p:txBody>
      </p:sp>
    </p:spTree>
    <p:extLst>
      <p:ext uri="{BB962C8B-B14F-4D97-AF65-F5344CB8AC3E}">
        <p14:creationId xmlns:p14="http://schemas.microsoft.com/office/powerpoint/2010/main" val="80139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THeiti" panose="02010600040101010101" pitchFamily="2" charset="-122"/>
                <a:ea typeface="STHeiti" panose="02010600040101010101" pitchFamily="2" charset="-122"/>
                <a:cs typeface="+mn-cs"/>
              </a:rPr>
              <a:t>It is a </a:t>
            </a:r>
            <a:r>
              <a:rPr lang="en-US" sz="1200" b="1" i="0" kern="1200" dirty="0">
                <a:solidFill>
                  <a:schemeClr val="tx1"/>
                </a:solidFill>
                <a:effectLst/>
                <a:latin typeface="STHeiti" panose="02010600040101010101" pitchFamily="2" charset="-122"/>
                <a:ea typeface="STHeiti" panose="02010600040101010101" pitchFamily="2" charset="-122"/>
                <a:cs typeface="+mn-cs"/>
              </a:rPr>
              <a:t>water-based salt solution</a:t>
            </a:r>
            <a:r>
              <a:rPr lang="en-US" sz="1200" b="0" i="0" kern="1200" dirty="0">
                <a:solidFill>
                  <a:schemeClr val="tx1"/>
                </a:solidFill>
                <a:effectLst/>
                <a:latin typeface="STHeiti" panose="02010600040101010101" pitchFamily="2" charset="-122"/>
                <a:ea typeface="STHeiti" panose="02010600040101010101" pitchFamily="2" charset="-122"/>
                <a:cs typeface="+mn-cs"/>
              </a:rPr>
              <a:t> containing disodium hydrogen phosphate (gaussian), sodium chloride (already done) and, in some formulations, potassium chloride and potassium dihydrogen phosphate.</a:t>
            </a:r>
            <a:endParaRPr lang="en-US" dirty="0"/>
          </a:p>
        </p:txBody>
      </p:sp>
      <p:sp>
        <p:nvSpPr>
          <p:cNvPr id="4" name="Slide Number Placeholder 3"/>
          <p:cNvSpPr>
            <a:spLocks noGrp="1"/>
          </p:cNvSpPr>
          <p:nvPr>
            <p:ph type="sldNum" sz="quarter" idx="5"/>
          </p:nvPr>
        </p:nvSpPr>
        <p:spPr/>
        <p:txBody>
          <a:bodyPr/>
          <a:lstStyle/>
          <a:p>
            <a:fld id="{33DFBC7F-545A-CD4A-8B8B-D53158A0C266}" type="slidenum">
              <a:rPr lang="en-US" smtClean="0"/>
              <a:pPr/>
              <a:t>10</a:t>
            </a:fld>
            <a:endParaRPr lang="en-US" dirty="0"/>
          </a:p>
        </p:txBody>
      </p:sp>
    </p:spTree>
    <p:extLst>
      <p:ext uri="{BB962C8B-B14F-4D97-AF65-F5344CB8AC3E}">
        <p14:creationId xmlns:p14="http://schemas.microsoft.com/office/powerpoint/2010/main" val="181795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THeiti" panose="02010600040101010101" pitchFamily="2" charset="-122"/>
                <a:ea typeface="STHeiti" panose="02010600040101010101" pitchFamily="2" charset="-122"/>
                <a:cs typeface="+mn-cs"/>
              </a:rPr>
              <a:t>It is a </a:t>
            </a:r>
            <a:r>
              <a:rPr lang="en-US" sz="1200" b="1" i="0" kern="1200" dirty="0">
                <a:solidFill>
                  <a:schemeClr val="tx1"/>
                </a:solidFill>
                <a:effectLst/>
                <a:latin typeface="STHeiti" panose="02010600040101010101" pitchFamily="2" charset="-122"/>
                <a:ea typeface="STHeiti" panose="02010600040101010101" pitchFamily="2" charset="-122"/>
                <a:cs typeface="+mn-cs"/>
              </a:rPr>
              <a:t>water-based salt solution</a:t>
            </a:r>
            <a:r>
              <a:rPr lang="en-US" sz="1200" b="0" i="0" kern="1200" dirty="0">
                <a:solidFill>
                  <a:schemeClr val="tx1"/>
                </a:solidFill>
                <a:effectLst/>
                <a:latin typeface="STHeiti" panose="02010600040101010101" pitchFamily="2" charset="-122"/>
                <a:ea typeface="STHeiti" panose="02010600040101010101" pitchFamily="2" charset="-122"/>
                <a:cs typeface="+mn-cs"/>
              </a:rPr>
              <a:t> containing disodium hydrogen phosphate (gaussian), sodium chloride (already done) and, in some formulations, potassium chloride and potassium dihydrogen phosphate.</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pPr marL="228600" indent="-228600">
              <a:buAutoNum type="arabicPeriod"/>
            </a:pPr>
            <a:r>
              <a:rPr lang="en-US" sz="1200" b="0" i="0" kern="1200" dirty="0">
                <a:solidFill>
                  <a:schemeClr val="tx1"/>
                </a:solidFill>
                <a:effectLst/>
                <a:latin typeface="STHeiti" panose="02010600040101010101" pitchFamily="2" charset="-122"/>
                <a:ea typeface="STHeiti" panose="02010600040101010101" pitchFamily="2" charset="-122"/>
                <a:cs typeface="+mn-cs"/>
              </a:rPr>
              <a:t>Step 1 – size of the box to contain both proteins : 180 Angstroms; 18 nm^2 </a:t>
            </a:r>
          </a:p>
          <a:p>
            <a:pPr marL="228600" indent="-228600">
              <a:buAutoNum type="arabicPeriod"/>
            </a:pPr>
            <a:r>
              <a:rPr lang="en-US" sz="1200" b="0" i="0" kern="1200" dirty="0">
                <a:solidFill>
                  <a:schemeClr val="tx1"/>
                </a:solidFill>
                <a:effectLst/>
                <a:latin typeface="STHeiti" panose="02010600040101010101" pitchFamily="2" charset="-122"/>
                <a:ea typeface="STHeiti" panose="02010600040101010101" pitchFamily="2" charset="-122"/>
                <a:cs typeface="+mn-cs"/>
              </a:rPr>
              <a:t>Step 2 - </a:t>
            </a:r>
            <a:endParaRPr lang="en-US" dirty="0"/>
          </a:p>
        </p:txBody>
      </p:sp>
      <p:sp>
        <p:nvSpPr>
          <p:cNvPr id="4" name="Slide Number Placeholder 3"/>
          <p:cNvSpPr>
            <a:spLocks noGrp="1"/>
          </p:cNvSpPr>
          <p:nvPr>
            <p:ph type="sldNum" sz="quarter" idx="5"/>
          </p:nvPr>
        </p:nvSpPr>
        <p:spPr/>
        <p:txBody>
          <a:bodyPr/>
          <a:lstStyle/>
          <a:p>
            <a:fld id="{33DFBC7F-545A-CD4A-8B8B-D53158A0C266}" type="slidenum">
              <a:rPr lang="en-US" smtClean="0"/>
              <a:pPr/>
              <a:t>11</a:t>
            </a:fld>
            <a:endParaRPr lang="en-US" dirty="0"/>
          </a:p>
        </p:txBody>
      </p:sp>
    </p:spTree>
    <p:extLst>
      <p:ext uri="{BB962C8B-B14F-4D97-AF65-F5344CB8AC3E}">
        <p14:creationId xmlns:p14="http://schemas.microsoft.com/office/powerpoint/2010/main" val="257881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THeiti" panose="02010600040101010101" pitchFamily="2" charset="-122"/>
                <a:ea typeface="STHeiti" panose="02010600040101010101" pitchFamily="2" charset="-122"/>
                <a:cs typeface="+mn-cs"/>
              </a:rPr>
              <a:t>#Source: https://</a:t>
            </a:r>
            <a:r>
              <a:rPr lang="en-US" sz="1200" kern="1200" dirty="0" err="1">
                <a:solidFill>
                  <a:schemeClr val="tx1"/>
                </a:solidFill>
                <a:effectLst/>
                <a:latin typeface="STHeiti" panose="02010600040101010101" pitchFamily="2" charset="-122"/>
                <a:ea typeface="STHeiti" panose="02010600040101010101" pitchFamily="2" charset="-122"/>
                <a:cs typeface="+mn-cs"/>
              </a:rPr>
              <a:t>ambermd.org</a:t>
            </a:r>
            <a:r>
              <a:rPr lang="en-US" sz="1200" kern="1200" dirty="0">
                <a:solidFill>
                  <a:schemeClr val="tx1"/>
                </a:solidFill>
                <a:effectLst/>
                <a:latin typeface="STHeiti" panose="02010600040101010101" pitchFamily="2" charset="-122"/>
                <a:ea typeface="STHeiti" panose="02010600040101010101" pitchFamily="2" charset="-122"/>
                <a:cs typeface="+mn-cs"/>
              </a:rPr>
              <a:t>/tutorials/</a:t>
            </a:r>
            <a:r>
              <a:rPr lang="en-US" sz="1200" kern="1200" dirty="0" err="1">
                <a:solidFill>
                  <a:schemeClr val="tx1"/>
                </a:solidFill>
                <a:effectLst/>
                <a:latin typeface="STHeiti" panose="02010600040101010101" pitchFamily="2" charset="-122"/>
                <a:ea typeface="STHeiti" panose="02010600040101010101" pitchFamily="2" charset="-122"/>
                <a:cs typeface="+mn-cs"/>
              </a:rPr>
              <a:t>pengfei</a:t>
            </a:r>
            <a:r>
              <a:rPr lang="en-US" sz="1200" kern="1200" dirty="0">
                <a:solidFill>
                  <a:schemeClr val="tx1"/>
                </a:solidFill>
                <a:effectLst/>
                <a:latin typeface="STHeiti" panose="02010600040101010101" pitchFamily="2" charset="-122"/>
                <a:ea typeface="STHeiti" panose="02010600040101010101" pitchFamily="2" charset="-122"/>
                <a:cs typeface="+mn-cs"/>
              </a:rPr>
              <a:t>/</a:t>
            </a:r>
            <a:r>
              <a:rPr lang="en-US" sz="1200" kern="1200" dirty="0" err="1">
                <a:solidFill>
                  <a:schemeClr val="tx1"/>
                </a:solidFill>
                <a:effectLst/>
                <a:latin typeface="STHeiti" panose="02010600040101010101" pitchFamily="2" charset="-122"/>
                <a:ea typeface="STHeiti" panose="02010600040101010101" pitchFamily="2" charset="-122"/>
                <a:cs typeface="+mn-cs"/>
              </a:rPr>
              <a:t>index.htm</a:t>
            </a:r>
            <a:endParaRPr lang="en-US" sz="1200" kern="1200" dirty="0">
              <a:solidFill>
                <a:schemeClr val="tx1"/>
              </a:solidFill>
              <a:effectLst/>
              <a:latin typeface="STHeiti" panose="02010600040101010101" pitchFamily="2" charset="-122"/>
              <a:ea typeface="STHeiti" panose="02010600040101010101" pitchFamily="2" charset="-122"/>
              <a:cs typeface="+mn-cs"/>
            </a:endParaRPr>
          </a:p>
          <a:p>
            <a:br>
              <a:rPr lang="en-US" sz="1200" kern="1200" dirty="0">
                <a:solidFill>
                  <a:schemeClr val="tx1"/>
                </a:solidFill>
                <a:effectLst/>
                <a:latin typeface="STHeiti" panose="02010600040101010101" pitchFamily="2" charset="-122"/>
                <a:ea typeface="STHeiti" panose="02010600040101010101" pitchFamily="2" charset="-122"/>
                <a:cs typeface="+mn-cs"/>
              </a:rPr>
            </a:br>
            <a:endParaRPr lang="en-US" sz="1200" kern="1200" dirty="0">
              <a:solidFill>
                <a:schemeClr val="tx1"/>
              </a:solidFill>
              <a:effectLst/>
              <a:latin typeface="STHeiti" panose="02010600040101010101" pitchFamily="2" charset="-122"/>
              <a:ea typeface="STHeiti" panose="02010600040101010101" pitchFamily="2" charset="-122"/>
              <a:cs typeface="+mn-cs"/>
            </a:endParaRPr>
          </a:p>
          <a:p>
            <a:r>
              <a:rPr lang="en-US" sz="1200" kern="1200" dirty="0">
                <a:solidFill>
                  <a:schemeClr val="tx1"/>
                </a:solidFill>
                <a:effectLst/>
                <a:latin typeface="STHeiti" panose="02010600040101010101" pitchFamily="2" charset="-122"/>
                <a:ea typeface="STHeiti" panose="02010600040101010101" pitchFamily="2" charset="-122"/>
                <a:cs typeface="+mn-cs"/>
              </a:rPr>
              <a:t>#Source force fields</a:t>
            </a:r>
          </a:p>
          <a:p>
            <a:r>
              <a:rPr lang="en-US" sz="1200" kern="1200" dirty="0">
                <a:solidFill>
                  <a:schemeClr val="tx1"/>
                </a:solidFill>
                <a:effectLst/>
                <a:latin typeface="STHeiti" panose="02010600040101010101" pitchFamily="2" charset="-122"/>
                <a:ea typeface="STHeiti" panose="02010600040101010101" pitchFamily="2" charset="-122"/>
                <a:cs typeface="+mn-cs"/>
              </a:rPr>
              <a:t>source leaprc.protein.ff14SB #Source </a:t>
            </a:r>
            <a:r>
              <a:rPr lang="en-US" sz="1200" kern="1200" dirty="0" err="1">
                <a:solidFill>
                  <a:schemeClr val="tx1"/>
                </a:solidFill>
                <a:effectLst/>
                <a:latin typeface="STHeiti" panose="02010600040101010101" pitchFamily="2" charset="-122"/>
                <a:ea typeface="STHeiti" panose="02010600040101010101" pitchFamily="2" charset="-122"/>
                <a:cs typeface="+mn-cs"/>
              </a:rPr>
              <a:t>leaprc</a:t>
            </a:r>
            <a:r>
              <a:rPr lang="en-US" sz="1200" kern="1200" dirty="0">
                <a:solidFill>
                  <a:schemeClr val="tx1"/>
                </a:solidFill>
                <a:effectLst/>
                <a:latin typeface="STHeiti" panose="02010600040101010101" pitchFamily="2" charset="-122"/>
                <a:ea typeface="STHeiti" panose="02010600040101010101" pitchFamily="2" charset="-122"/>
                <a:cs typeface="+mn-cs"/>
              </a:rPr>
              <a:t> file for ff14SB protein force field</a:t>
            </a:r>
          </a:p>
          <a:p>
            <a:r>
              <a:rPr lang="en-US" sz="1200" kern="1200" dirty="0">
                <a:solidFill>
                  <a:schemeClr val="tx1"/>
                </a:solidFill>
                <a:effectLst/>
                <a:latin typeface="STHeiti" panose="02010600040101010101" pitchFamily="2" charset="-122"/>
                <a:ea typeface="STHeiti" panose="02010600040101010101" pitchFamily="2" charset="-122"/>
                <a:cs typeface="+mn-cs"/>
              </a:rPr>
              <a:t>source </a:t>
            </a:r>
            <a:r>
              <a:rPr lang="en-US" sz="1200" kern="1200" dirty="0" err="1">
                <a:solidFill>
                  <a:schemeClr val="tx1"/>
                </a:solidFill>
                <a:effectLst/>
                <a:latin typeface="STHeiti" panose="02010600040101010101" pitchFamily="2" charset="-122"/>
                <a:ea typeface="STHeiti" panose="02010600040101010101" pitchFamily="2" charset="-122"/>
                <a:cs typeface="+mn-cs"/>
              </a:rPr>
              <a:t>leaprc.gaff</a:t>
            </a:r>
            <a:r>
              <a:rPr lang="en-US" sz="1200" kern="1200" dirty="0">
                <a:solidFill>
                  <a:schemeClr val="tx1"/>
                </a:solidFill>
                <a:effectLst/>
                <a:latin typeface="STHeiti" panose="02010600040101010101" pitchFamily="2" charset="-122"/>
                <a:ea typeface="STHeiti" panose="02010600040101010101" pitchFamily="2" charset="-122"/>
                <a:cs typeface="+mn-cs"/>
              </a:rPr>
              <a:t> #Source </a:t>
            </a:r>
            <a:r>
              <a:rPr lang="en-US" sz="1200" kern="1200" dirty="0" err="1">
                <a:solidFill>
                  <a:schemeClr val="tx1"/>
                </a:solidFill>
                <a:effectLst/>
                <a:latin typeface="STHeiti" panose="02010600040101010101" pitchFamily="2" charset="-122"/>
                <a:ea typeface="STHeiti" panose="02010600040101010101" pitchFamily="2" charset="-122"/>
                <a:cs typeface="+mn-cs"/>
              </a:rPr>
              <a:t>leaprc</a:t>
            </a:r>
            <a:r>
              <a:rPr lang="en-US" sz="1200" kern="1200" dirty="0">
                <a:solidFill>
                  <a:schemeClr val="tx1"/>
                </a:solidFill>
                <a:effectLst/>
                <a:latin typeface="STHeiti" panose="02010600040101010101" pitchFamily="2" charset="-122"/>
                <a:ea typeface="STHeiti" panose="02010600040101010101" pitchFamily="2" charset="-122"/>
                <a:cs typeface="+mn-cs"/>
              </a:rPr>
              <a:t> file for gaff</a:t>
            </a:r>
          </a:p>
          <a:p>
            <a:r>
              <a:rPr lang="en-US" sz="1200" kern="1200" dirty="0">
                <a:solidFill>
                  <a:schemeClr val="tx1"/>
                </a:solidFill>
                <a:effectLst/>
                <a:latin typeface="STHeiti" panose="02010600040101010101" pitchFamily="2" charset="-122"/>
                <a:ea typeface="STHeiti" panose="02010600040101010101" pitchFamily="2" charset="-122"/>
                <a:cs typeface="+mn-cs"/>
              </a:rPr>
              <a:t>source leaprc.water.tip3p #Source </a:t>
            </a:r>
            <a:r>
              <a:rPr lang="en-US" sz="1200" kern="1200" dirty="0" err="1">
                <a:solidFill>
                  <a:schemeClr val="tx1"/>
                </a:solidFill>
                <a:effectLst/>
                <a:latin typeface="STHeiti" panose="02010600040101010101" pitchFamily="2" charset="-122"/>
                <a:ea typeface="STHeiti" panose="02010600040101010101" pitchFamily="2" charset="-122"/>
                <a:cs typeface="+mn-cs"/>
              </a:rPr>
              <a:t>leaprc</a:t>
            </a:r>
            <a:r>
              <a:rPr lang="en-US" sz="1200" kern="1200" dirty="0">
                <a:solidFill>
                  <a:schemeClr val="tx1"/>
                </a:solidFill>
                <a:effectLst/>
                <a:latin typeface="STHeiti" panose="02010600040101010101" pitchFamily="2" charset="-122"/>
                <a:ea typeface="STHeiti" panose="02010600040101010101" pitchFamily="2" charset="-122"/>
                <a:cs typeface="+mn-cs"/>
              </a:rPr>
              <a:t> file for TIP3P water model</a:t>
            </a:r>
          </a:p>
          <a:p>
            <a:br>
              <a:rPr lang="en-US" sz="1200" kern="1200" dirty="0">
                <a:solidFill>
                  <a:schemeClr val="tx1"/>
                </a:solidFill>
                <a:effectLst/>
                <a:latin typeface="STHeiti" panose="02010600040101010101" pitchFamily="2" charset="-122"/>
                <a:ea typeface="STHeiti" panose="02010600040101010101" pitchFamily="2" charset="-122"/>
                <a:cs typeface="+mn-cs"/>
              </a:rPr>
            </a:br>
            <a:endParaRPr lang="en-US" sz="1200" kern="1200" dirty="0">
              <a:solidFill>
                <a:schemeClr val="tx1"/>
              </a:solidFill>
              <a:effectLst/>
              <a:latin typeface="STHeiti" panose="02010600040101010101" pitchFamily="2" charset="-122"/>
              <a:ea typeface="STHeiti" panose="02010600040101010101" pitchFamily="2" charset="-122"/>
              <a:cs typeface="+mn-cs"/>
            </a:endParaRPr>
          </a:p>
          <a:p>
            <a:r>
              <a:rPr lang="en-US" sz="1200" kern="1200" dirty="0">
                <a:solidFill>
                  <a:schemeClr val="tx1"/>
                </a:solidFill>
                <a:effectLst/>
                <a:latin typeface="STHeiti" panose="02010600040101010101" pitchFamily="2" charset="-122"/>
                <a:ea typeface="STHeiti" panose="02010600040101010101" pitchFamily="2" charset="-122"/>
                <a:cs typeface="+mn-cs"/>
              </a:rPr>
              <a:t>#Load the prep files and the params files</a:t>
            </a:r>
          </a:p>
          <a:p>
            <a:r>
              <a:rPr lang="en-US" sz="1200" kern="1200" dirty="0" err="1">
                <a:solidFill>
                  <a:schemeClr val="tx1"/>
                </a:solidFill>
                <a:effectLst/>
                <a:latin typeface="STHeiti" panose="02010600040101010101" pitchFamily="2" charset="-122"/>
                <a:ea typeface="STHeiti" panose="02010600040101010101" pitchFamily="2" charset="-122"/>
                <a:cs typeface="+mn-cs"/>
              </a:rPr>
              <a:t>loadOff</a:t>
            </a:r>
            <a:r>
              <a:rPr lang="en-US" sz="1200" kern="1200" dirty="0">
                <a:solidFill>
                  <a:schemeClr val="tx1"/>
                </a:solidFill>
                <a:effectLst/>
                <a:latin typeface="STHeiti" panose="02010600040101010101" pitchFamily="2" charset="-122"/>
                <a:ea typeface="STHeiti" panose="02010600040101010101" pitchFamily="2" charset="-122"/>
                <a:cs typeface="+mn-cs"/>
              </a:rPr>
              <a:t> ch2cl2.off #Load the off library for the ligand</a:t>
            </a:r>
          </a:p>
          <a:p>
            <a:r>
              <a:rPr lang="en-US" sz="1200" kern="1200" dirty="0">
                <a:solidFill>
                  <a:schemeClr val="tx1"/>
                </a:solidFill>
                <a:effectLst/>
                <a:latin typeface="STHeiti" panose="02010600040101010101" pitchFamily="2" charset="-122"/>
                <a:ea typeface="STHeiti" panose="02010600040101010101" pitchFamily="2" charset="-122"/>
                <a:cs typeface="+mn-cs"/>
              </a:rPr>
              <a:t>#</a:t>
            </a:r>
            <a:r>
              <a:rPr lang="en-US" sz="1200" kern="1200" dirty="0" err="1">
                <a:solidFill>
                  <a:schemeClr val="tx1"/>
                </a:solidFill>
                <a:effectLst/>
                <a:latin typeface="STHeiti" panose="02010600040101010101" pitchFamily="2" charset="-122"/>
                <a:ea typeface="STHeiti" panose="02010600040101010101" pitchFamily="2" charset="-122"/>
                <a:cs typeface="+mn-cs"/>
              </a:rPr>
              <a:t>loadamberprep</a:t>
            </a:r>
            <a:r>
              <a:rPr lang="en-US" sz="1200" kern="1200" dirty="0">
                <a:solidFill>
                  <a:schemeClr val="tx1"/>
                </a:solidFill>
                <a:effectLst/>
                <a:latin typeface="STHeiti" panose="02010600040101010101" pitchFamily="2" charset="-122"/>
                <a:ea typeface="STHeiti" panose="02010600040101010101" pitchFamily="2" charset="-122"/>
                <a:cs typeface="+mn-cs"/>
              </a:rPr>
              <a:t> prep.chcl3 #Load the </a:t>
            </a:r>
            <a:r>
              <a:rPr lang="en-US" sz="1200" kern="1200" dirty="0" err="1">
                <a:solidFill>
                  <a:schemeClr val="tx1"/>
                </a:solidFill>
                <a:effectLst/>
                <a:latin typeface="STHeiti" panose="02010600040101010101" pitchFamily="2" charset="-122"/>
                <a:ea typeface="STHeiti" panose="02010600040101010101" pitchFamily="2" charset="-122"/>
                <a:cs typeface="+mn-cs"/>
              </a:rPr>
              <a:t>prepi</a:t>
            </a:r>
            <a:r>
              <a:rPr lang="en-US" sz="1200" kern="1200" dirty="0">
                <a:solidFill>
                  <a:schemeClr val="tx1"/>
                </a:solidFill>
                <a:effectLst/>
                <a:latin typeface="STHeiti" panose="02010600040101010101" pitchFamily="2" charset="-122"/>
                <a:ea typeface="STHeiti" panose="02010600040101010101" pitchFamily="2" charset="-122"/>
                <a:cs typeface="+mn-cs"/>
              </a:rPr>
              <a:t> file for the ligand</a:t>
            </a:r>
          </a:p>
          <a:p>
            <a:r>
              <a:rPr lang="en-US" sz="1200" kern="1200" dirty="0" err="1">
                <a:solidFill>
                  <a:schemeClr val="tx1"/>
                </a:solidFill>
                <a:effectLst/>
                <a:latin typeface="STHeiti" panose="02010600040101010101" pitchFamily="2" charset="-122"/>
                <a:ea typeface="STHeiti" panose="02010600040101010101" pitchFamily="2" charset="-122"/>
                <a:cs typeface="+mn-cs"/>
              </a:rPr>
              <a:t>loadamberparams</a:t>
            </a:r>
            <a:r>
              <a:rPr lang="en-US" sz="1200" kern="1200" dirty="0">
                <a:solidFill>
                  <a:schemeClr val="tx1"/>
                </a:solidFill>
                <a:effectLst/>
                <a:latin typeface="STHeiti" panose="02010600040101010101" pitchFamily="2" charset="-122"/>
                <a:ea typeface="STHeiti" panose="02010600040101010101" pitchFamily="2" charset="-122"/>
                <a:cs typeface="+mn-cs"/>
              </a:rPr>
              <a:t> frcmod.ch2cl2 #Load the additional </a:t>
            </a:r>
            <a:r>
              <a:rPr lang="en-US" sz="1200" kern="1200" dirty="0" err="1">
                <a:solidFill>
                  <a:schemeClr val="tx1"/>
                </a:solidFill>
                <a:effectLst/>
                <a:latin typeface="STHeiti" panose="02010600040101010101" pitchFamily="2" charset="-122"/>
                <a:ea typeface="STHeiti" panose="02010600040101010101" pitchFamily="2" charset="-122"/>
                <a:cs typeface="+mn-cs"/>
              </a:rPr>
              <a:t>frcmod</a:t>
            </a:r>
            <a:r>
              <a:rPr lang="en-US" sz="1200" kern="1200" dirty="0">
                <a:solidFill>
                  <a:schemeClr val="tx1"/>
                </a:solidFill>
                <a:effectLst/>
                <a:latin typeface="STHeiti" panose="02010600040101010101" pitchFamily="2" charset="-122"/>
                <a:ea typeface="STHeiti" panose="02010600040101010101" pitchFamily="2" charset="-122"/>
                <a:cs typeface="+mn-cs"/>
              </a:rPr>
              <a:t> file for ligand</a:t>
            </a:r>
          </a:p>
          <a:p>
            <a:br>
              <a:rPr lang="en-US" sz="1200" kern="1200" dirty="0">
                <a:solidFill>
                  <a:schemeClr val="tx1"/>
                </a:solidFill>
                <a:effectLst/>
                <a:latin typeface="STHeiti" panose="02010600040101010101" pitchFamily="2" charset="-122"/>
                <a:ea typeface="STHeiti" panose="02010600040101010101" pitchFamily="2" charset="-122"/>
                <a:cs typeface="+mn-cs"/>
              </a:rPr>
            </a:br>
            <a:endParaRPr lang="en-US" sz="1200" kern="1200" dirty="0">
              <a:solidFill>
                <a:schemeClr val="tx1"/>
              </a:solidFill>
              <a:effectLst/>
              <a:latin typeface="STHeiti" panose="02010600040101010101" pitchFamily="2" charset="-122"/>
              <a:ea typeface="STHeiti" panose="02010600040101010101" pitchFamily="2" charset="-122"/>
              <a:cs typeface="+mn-cs"/>
            </a:endParaRPr>
          </a:p>
          <a:p>
            <a:r>
              <a:rPr lang="en-US" sz="1200" kern="1200" dirty="0">
                <a:solidFill>
                  <a:schemeClr val="tx1"/>
                </a:solidFill>
                <a:effectLst/>
                <a:latin typeface="STHeiti" panose="02010600040101010101" pitchFamily="2" charset="-122"/>
                <a:ea typeface="STHeiti" panose="02010600040101010101" pitchFamily="2" charset="-122"/>
                <a:cs typeface="+mn-cs"/>
              </a:rPr>
              <a:t>#Trying loading a mol2 file</a:t>
            </a:r>
          </a:p>
          <a:p>
            <a:r>
              <a:rPr lang="en-US" sz="1200" kern="1200" dirty="0">
                <a:solidFill>
                  <a:schemeClr val="tx1"/>
                </a:solidFill>
                <a:effectLst/>
                <a:latin typeface="STHeiti" panose="02010600040101010101" pitchFamily="2" charset="-122"/>
                <a:ea typeface="STHeiti" panose="02010600040101010101" pitchFamily="2" charset="-122"/>
                <a:cs typeface="+mn-cs"/>
              </a:rPr>
              <a:t>DCM=loadmol2 dcm.mol2</a:t>
            </a:r>
          </a:p>
          <a:p>
            <a:br>
              <a:rPr lang="en-US" sz="1200" kern="1200" dirty="0">
                <a:solidFill>
                  <a:schemeClr val="tx1"/>
                </a:solidFill>
                <a:effectLst/>
                <a:latin typeface="STHeiti" panose="02010600040101010101" pitchFamily="2" charset="-122"/>
                <a:ea typeface="STHeiti" panose="02010600040101010101" pitchFamily="2" charset="-122"/>
                <a:cs typeface="+mn-cs"/>
              </a:rPr>
            </a:br>
            <a:endParaRPr lang="en-US" sz="1200" kern="1200" dirty="0">
              <a:solidFill>
                <a:schemeClr val="tx1"/>
              </a:solidFill>
              <a:effectLst/>
              <a:latin typeface="STHeiti" panose="02010600040101010101" pitchFamily="2" charset="-122"/>
              <a:ea typeface="STHeiti" panose="02010600040101010101" pitchFamily="2" charset="-122"/>
              <a:cs typeface="+mn-cs"/>
            </a:endParaRPr>
          </a:p>
          <a:p>
            <a:r>
              <a:rPr lang="en-US" sz="1200" kern="1200" dirty="0">
                <a:solidFill>
                  <a:schemeClr val="tx1"/>
                </a:solidFill>
                <a:effectLst/>
                <a:latin typeface="STHeiti" panose="02010600040101010101" pitchFamily="2" charset="-122"/>
                <a:ea typeface="STHeiti" panose="02010600040101010101" pitchFamily="2" charset="-122"/>
                <a:cs typeface="+mn-cs"/>
              </a:rPr>
              <a:t>#Save new files</a:t>
            </a:r>
          </a:p>
          <a:p>
            <a:r>
              <a:rPr lang="en-US" sz="1200" kern="1200" dirty="0" err="1">
                <a:solidFill>
                  <a:schemeClr val="tx1"/>
                </a:solidFill>
                <a:effectLst/>
                <a:latin typeface="STHeiti" panose="02010600040101010101" pitchFamily="2" charset="-122"/>
                <a:ea typeface="STHeiti" panose="02010600040101010101" pitchFamily="2" charset="-122"/>
                <a:cs typeface="+mn-cs"/>
              </a:rPr>
              <a:t>saveamberparm</a:t>
            </a:r>
            <a:r>
              <a:rPr lang="en-US" sz="1200" kern="1200" dirty="0">
                <a:solidFill>
                  <a:schemeClr val="tx1"/>
                </a:solidFill>
                <a:effectLst/>
                <a:latin typeface="STHeiti" panose="02010600040101010101" pitchFamily="2" charset="-122"/>
                <a:ea typeface="STHeiti" panose="02010600040101010101" pitchFamily="2" charset="-122"/>
                <a:cs typeface="+mn-cs"/>
              </a:rPr>
              <a:t> DCM </a:t>
            </a:r>
            <a:r>
              <a:rPr lang="en-US" sz="1200" kern="1200" dirty="0" err="1">
                <a:solidFill>
                  <a:schemeClr val="tx1"/>
                </a:solidFill>
                <a:effectLst/>
                <a:latin typeface="STHeiti" panose="02010600040101010101" pitchFamily="2" charset="-122"/>
                <a:ea typeface="STHeiti" panose="02010600040101010101" pitchFamily="2" charset="-122"/>
                <a:cs typeface="+mn-cs"/>
              </a:rPr>
              <a:t>dcm.prmtop</a:t>
            </a:r>
            <a:r>
              <a:rPr lang="en-US" sz="1200" kern="1200" dirty="0">
                <a:solidFill>
                  <a:schemeClr val="tx1"/>
                </a:solidFill>
                <a:effectLst/>
                <a:latin typeface="STHeiti" panose="02010600040101010101" pitchFamily="2" charset="-122"/>
                <a:ea typeface="STHeiti" panose="02010600040101010101" pitchFamily="2" charset="-122"/>
                <a:cs typeface="+mn-cs"/>
              </a:rPr>
              <a:t> </a:t>
            </a:r>
            <a:r>
              <a:rPr lang="en-US" sz="1200" kern="1200" dirty="0" err="1">
                <a:solidFill>
                  <a:schemeClr val="tx1"/>
                </a:solidFill>
                <a:effectLst/>
                <a:latin typeface="STHeiti" panose="02010600040101010101" pitchFamily="2" charset="-122"/>
                <a:ea typeface="STHeiti" panose="02010600040101010101" pitchFamily="2" charset="-122"/>
                <a:cs typeface="+mn-cs"/>
              </a:rPr>
              <a:t>dcm.inpcrd</a:t>
            </a:r>
            <a:r>
              <a:rPr lang="en-US" sz="1200" kern="1200" dirty="0">
                <a:solidFill>
                  <a:schemeClr val="tx1"/>
                </a:solidFill>
                <a:effectLst/>
                <a:latin typeface="STHeiti" panose="02010600040101010101" pitchFamily="2" charset="-122"/>
                <a:ea typeface="STHeiti" panose="02010600040101010101" pitchFamily="2" charset="-122"/>
                <a:cs typeface="+mn-cs"/>
              </a:rPr>
              <a:t> #Save AMBER topology and coordinate files</a:t>
            </a:r>
          </a:p>
          <a:p>
            <a:br>
              <a:rPr lang="en-US" sz="1200" kern="1200" dirty="0">
                <a:solidFill>
                  <a:schemeClr val="tx1"/>
                </a:solidFill>
                <a:effectLst/>
                <a:latin typeface="STHeiti" panose="02010600040101010101" pitchFamily="2" charset="-122"/>
                <a:ea typeface="STHeiti" panose="02010600040101010101" pitchFamily="2" charset="-122"/>
                <a:cs typeface="+mn-cs"/>
              </a:rPr>
            </a:br>
            <a:endParaRPr lang="en-US" sz="1200" kern="1200" dirty="0">
              <a:solidFill>
                <a:schemeClr val="tx1"/>
              </a:solidFill>
              <a:effectLst/>
              <a:latin typeface="STHeiti" panose="02010600040101010101" pitchFamily="2" charset="-122"/>
              <a:ea typeface="STHeiti" panose="02010600040101010101" pitchFamily="2" charset="-122"/>
              <a:cs typeface="+mn-cs"/>
            </a:endParaRPr>
          </a:p>
          <a:p>
            <a:r>
              <a:rPr lang="en-US" sz="1200" kern="1200" dirty="0">
                <a:solidFill>
                  <a:schemeClr val="tx1"/>
                </a:solidFill>
                <a:effectLst/>
                <a:latin typeface="STHeiti" panose="02010600040101010101" pitchFamily="2" charset="-122"/>
                <a:ea typeface="STHeiti" panose="02010600040101010101" pitchFamily="2" charset="-122"/>
                <a:cs typeface="+mn-cs"/>
              </a:rPr>
              <a:t>#Quit the program</a:t>
            </a:r>
          </a:p>
          <a:p>
            <a:r>
              <a:rPr lang="en-US" sz="1200" kern="1200" dirty="0">
                <a:solidFill>
                  <a:schemeClr val="tx1"/>
                </a:solidFill>
                <a:effectLst/>
                <a:latin typeface="STHeiti" panose="02010600040101010101" pitchFamily="2" charset="-122"/>
                <a:ea typeface="STHeiti" panose="02010600040101010101" pitchFamily="2" charset="-122"/>
                <a:cs typeface="+mn-cs"/>
              </a:rPr>
              <a:t>quit #Quit </a:t>
            </a:r>
            <a:r>
              <a:rPr lang="en-US" sz="1200" kern="1200" dirty="0" err="1">
                <a:solidFill>
                  <a:schemeClr val="tx1"/>
                </a:solidFill>
                <a:effectLst/>
                <a:latin typeface="STHeiti" panose="02010600040101010101" pitchFamily="2" charset="-122"/>
                <a:ea typeface="STHeiti" panose="02010600040101010101" pitchFamily="2" charset="-122"/>
                <a:cs typeface="+mn-cs"/>
              </a:rPr>
              <a:t>tleap</a:t>
            </a:r>
            <a:r>
              <a:rPr lang="en-US" sz="1200" kern="1200" dirty="0">
                <a:solidFill>
                  <a:schemeClr val="tx1"/>
                </a:solidFill>
                <a:effectLst/>
                <a:latin typeface="STHeiti" panose="02010600040101010101" pitchFamily="2" charset="-122"/>
                <a:ea typeface="STHeiti" panose="02010600040101010101" pitchFamily="2" charset="-122"/>
                <a:cs typeface="+mn-cs"/>
              </a:rPr>
              <a:t> program</a:t>
            </a:r>
          </a:p>
          <a:p>
            <a:endParaRPr lang="en-US" dirty="0"/>
          </a:p>
        </p:txBody>
      </p:sp>
      <p:sp>
        <p:nvSpPr>
          <p:cNvPr id="4" name="Slide Number Placeholder 3"/>
          <p:cNvSpPr>
            <a:spLocks noGrp="1"/>
          </p:cNvSpPr>
          <p:nvPr>
            <p:ph type="sldNum" sz="quarter" idx="5"/>
          </p:nvPr>
        </p:nvSpPr>
        <p:spPr/>
        <p:txBody>
          <a:bodyPr/>
          <a:lstStyle/>
          <a:p>
            <a:fld id="{33DFBC7F-545A-CD4A-8B8B-D53158A0C266}" type="slidenum">
              <a:rPr lang="en-US" smtClean="0"/>
              <a:pPr/>
              <a:t>15</a:t>
            </a:fld>
            <a:endParaRPr lang="en-US" dirty="0"/>
          </a:p>
        </p:txBody>
      </p:sp>
    </p:spTree>
    <p:extLst>
      <p:ext uri="{BB962C8B-B14F-4D97-AF65-F5344CB8AC3E}">
        <p14:creationId xmlns:p14="http://schemas.microsoft.com/office/powerpoint/2010/main" val="104713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Slide 33: I’d like to thank both the Sprenger Research Group as well as the Whitehead Research Group for their support and effort while doing this research. In particular, Brian and Irene were great collaborators to work with when writing the papers I was a part of this year. Finally, I would like to thank my funding sources, namely GAANN, and you all for listening to my prelim. </a:t>
            </a:r>
          </a:p>
        </p:txBody>
      </p:sp>
      <p:sp>
        <p:nvSpPr>
          <p:cNvPr id="4" name="Slide Number Placeholder 3"/>
          <p:cNvSpPr>
            <a:spLocks noGrp="1"/>
          </p:cNvSpPr>
          <p:nvPr>
            <p:ph type="sldNum" sz="quarter" idx="5"/>
          </p:nvPr>
        </p:nvSpPr>
        <p:spPr/>
        <p:txBody>
          <a:bodyPr/>
          <a:lstStyle/>
          <a:p>
            <a:fld id="{AFB45001-D37E-B447-A3BF-10FED1399B26}" type="slidenum">
              <a:rPr lang="en-US" smtClean="0"/>
              <a:t>19</a:t>
            </a:fld>
            <a:endParaRPr lang="en-US"/>
          </a:p>
        </p:txBody>
      </p:sp>
    </p:spTree>
    <p:extLst>
      <p:ext uri="{BB962C8B-B14F-4D97-AF65-F5344CB8AC3E}">
        <p14:creationId xmlns:p14="http://schemas.microsoft.com/office/powerpoint/2010/main" val="183842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EC3C-1081-4643-9786-DAA7A23EAB05}"/>
              </a:ext>
            </a:extLst>
          </p:cNvPr>
          <p:cNvSpPr>
            <a:spLocks noGrp="1"/>
          </p:cNvSpPr>
          <p:nvPr>
            <p:ph type="ctrTitle"/>
          </p:nvPr>
        </p:nvSpPr>
        <p:spPr>
          <a:xfrm>
            <a:off x="1524000" y="1122363"/>
            <a:ext cx="9144000" cy="2387600"/>
          </a:xfrm>
        </p:spPr>
        <p:txBody>
          <a:bodyPr anchor="b"/>
          <a:lstStyle>
            <a:lvl1pPr algn="ctr">
              <a:defRPr sz="6000">
                <a:latin typeface="STHeiti" panose="02010600040101010101" pitchFamily="2" charset="-122"/>
                <a:ea typeface="STHeiti" panose="02010600040101010101" pitchFamily="2" charset="-122"/>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24B1731-464D-F646-B716-988D5B7A8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BD9090-7BBC-924F-A9C9-CC3E1FD18E64}"/>
              </a:ext>
            </a:extLst>
          </p:cNvPr>
          <p:cNvSpPr>
            <a:spLocks noGrp="1"/>
          </p:cNvSpPr>
          <p:nvPr>
            <p:ph type="dt" sz="half" idx="10"/>
          </p:nvPr>
        </p:nvSpPr>
        <p:spPr/>
        <p:txBody>
          <a:bodyPr/>
          <a:lstStyle>
            <a:lvl1pPr>
              <a:defRPr>
                <a:latin typeface="STHeiti" panose="02010600040101010101" pitchFamily="2" charset="-122"/>
                <a:ea typeface="STHeiti" panose="02010600040101010101" pitchFamily="2" charset="-122"/>
              </a:defRPr>
            </a:lvl1pPr>
          </a:lstStyle>
          <a:p>
            <a:fld id="{824B0FA6-0904-314F-83DF-1CBB7AB71C69}" type="datetime1">
              <a:rPr lang="en-US" smtClean="0"/>
              <a:t>3/3/22</a:t>
            </a:fld>
            <a:endParaRPr lang="en-US" dirty="0"/>
          </a:p>
        </p:txBody>
      </p:sp>
      <p:sp>
        <p:nvSpPr>
          <p:cNvPr id="5" name="Footer Placeholder 4">
            <a:extLst>
              <a:ext uri="{FF2B5EF4-FFF2-40B4-BE49-F238E27FC236}">
                <a16:creationId xmlns:a16="http://schemas.microsoft.com/office/drawing/2014/main" id="{F290441E-25CB-1C43-AE0C-9B1C403566B3}"/>
              </a:ext>
            </a:extLst>
          </p:cNvPr>
          <p:cNvSpPr>
            <a:spLocks noGrp="1"/>
          </p:cNvSpPr>
          <p:nvPr>
            <p:ph type="ftr" sz="quarter" idx="11"/>
          </p:nvPr>
        </p:nvSpPr>
        <p:spPr/>
        <p:txBody>
          <a:bodyPr/>
          <a:lstStyle>
            <a:lvl1pPr>
              <a:defRPr>
                <a:latin typeface="STHeiti" panose="02010600040101010101" pitchFamily="2" charset="-122"/>
                <a:ea typeface="STHeiti" panose="02010600040101010101" pitchFamily="2" charset="-122"/>
              </a:defRPr>
            </a:lvl1pPr>
          </a:lstStyle>
          <a:p>
            <a:endParaRPr lang="en-US" dirty="0"/>
          </a:p>
        </p:txBody>
      </p:sp>
      <p:sp>
        <p:nvSpPr>
          <p:cNvPr id="6" name="Slide Number Placeholder 5">
            <a:extLst>
              <a:ext uri="{FF2B5EF4-FFF2-40B4-BE49-F238E27FC236}">
                <a16:creationId xmlns:a16="http://schemas.microsoft.com/office/drawing/2014/main" id="{8411FFD9-C789-DD4C-927B-8CB7D3F44E3D}"/>
              </a:ext>
            </a:extLst>
          </p:cNvPr>
          <p:cNvSpPr>
            <a:spLocks noGrp="1"/>
          </p:cNvSpPr>
          <p:nvPr>
            <p:ph type="sldNum" sz="quarter" idx="12"/>
          </p:nvPr>
        </p:nvSpPr>
        <p:spPr/>
        <p:txBody>
          <a:bodyPr/>
          <a:lstStyle>
            <a:lvl1pPr>
              <a:defRPr>
                <a:latin typeface="STHeiti" panose="02010600040101010101" pitchFamily="2" charset="-122"/>
                <a:ea typeface="STHeiti" panose="02010600040101010101" pitchFamily="2" charset="-122"/>
              </a:defRPr>
            </a:lvl1pPr>
          </a:lstStyle>
          <a:p>
            <a:fld id="{6E93B6E0-2913-3A4B-B546-F97EC795FE56}" type="slidenum">
              <a:rPr lang="en-US" smtClean="0"/>
              <a:pPr/>
              <a:t>‹#›</a:t>
            </a:fld>
            <a:endParaRPr lang="en-US" dirty="0"/>
          </a:p>
        </p:txBody>
      </p:sp>
    </p:spTree>
    <p:extLst>
      <p:ext uri="{BB962C8B-B14F-4D97-AF65-F5344CB8AC3E}">
        <p14:creationId xmlns:p14="http://schemas.microsoft.com/office/powerpoint/2010/main" val="191185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1A48-C199-1147-BFE7-0315AFE75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27FC1A-5F74-9641-8F9B-B57DE7852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74842-DC95-2D47-942A-658D742BF3B2}"/>
              </a:ext>
            </a:extLst>
          </p:cNvPr>
          <p:cNvSpPr>
            <a:spLocks noGrp="1"/>
          </p:cNvSpPr>
          <p:nvPr>
            <p:ph type="dt" sz="half" idx="10"/>
          </p:nvPr>
        </p:nvSpPr>
        <p:spPr/>
        <p:txBody>
          <a:bodyPr/>
          <a:lstStyle/>
          <a:p>
            <a:fld id="{843E6A27-B86C-B348-9C74-04A3B0C83F54}" type="datetime1">
              <a:rPr lang="en-US" smtClean="0"/>
              <a:t>3/3/22</a:t>
            </a:fld>
            <a:endParaRPr lang="en-US"/>
          </a:p>
        </p:txBody>
      </p:sp>
      <p:sp>
        <p:nvSpPr>
          <p:cNvPr id="5" name="Footer Placeholder 4">
            <a:extLst>
              <a:ext uri="{FF2B5EF4-FFF2-40B4-BE49-F238E27FC236}">
                <a16:creationId xmlns:a16="http://schemas.microsoft.com/office/drawing/2014/main" id="{D1F6A666-41D1-6840-ACA6-E731D83A0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11587-3E6E-9E4D-8EB2-9CBAB1A70F19}"/>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60090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0DC46-300C-F24C-AFE5-EDEB12F28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B8D346-40FD-F94A-AEAD-84DF98F6E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59C0F-313E-8D43-AC50-6925A820BDAB}"/>
              </a:ext>
            </a:extLst>
          </p:cNvPr>
          <p:cNvSpPr>
            <a:spLocks noGrp="1"/>
          </p:cNvSpPr>
          <p:nvPr>
            <p:ph type="dt" sz="half" idx="10"/>
          </p:nvPr>
        </p:nvSpPr>
        <p:spPr/>
        <p:txBody>
          <a:bodyPr/>
          <a:lstStyle/>
          <a:p>
            <a:fld id="{5ECED642-5880-3045-B03E-E2ECAA0978FC}" type="datetime1">
              <a:rPr lang="en-US" smtClean="0"/>
              <a:t>3/3/22</a:t>
            </a:fld>
            <a:endParaRPr lang="en-US"/>
          </a:p>
        </p:txBody>
      </p:sp>
      <p:sp>
        <p:nvSpPr>
          <p:cNvPr id="5" name="Footer Placeholder 4">
            <a:extLst>
              <a:ext uri="{FF2B5EF4-FFF2-40B4-BE49-F238E27FC236}">
                <a16:creationId xmlns:a16="http://schemas.microsoft.com/office/drawing/2014/main" id="{98ADACDD-8740-2942-B3E2-F9BC0AD95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91869-B163-274F-92F2-779DF739E086}"/>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229156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C7B7-D694-EF4C-9FDA-858F0B3B7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C3D9C8-41BA-3240-8F5F-62344C08AE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38006-9CD3-404A-86A5-761C53C0DE22}"/>
              </a:ext>
            </a:extLst>
          </p:cNvPr>
          <p:cNvSpPr>
            <a:spLocks noGrp="1"/>
          </p:cNvSpPr>
          <p:nvPr>
            <p:ph type="dt" sz="half" idx="10"/>
          </p:nvPr>
        </p:nvSpPr>
        <p:spPr/>
        <p:txBody>
          <a:bodyPr/>
          <a:lstStyle/>
          <a:p>
            <a:fld id="{238F9A9C-2D00-A342-A146-21352437F073}" type="datetime1">
              <a:rPr lang="en-US" smtClean="0"/>
              <a:t>3/3/22</a:t>
            </a:fld>
            <a:endParaRPr lang="en-US" dirty="0"/>
          </a:p>
        </p:txBody>
      </p:sp>
      <p:sp>
        <p:nvSpPr>
          <p:cNvPr id="5" name="Footer Placeholder 4">
            <a:extLst>
              <a:ext uri="{FF2B5EF4-FFF2-40B4-BE49-F238E27FC236}">
                <a16:creationId xmlns:a16="http://schemas.microsoft.com/office/drawing/2014/main" id="{D585D5FA-F7EA-AC49-8951-67A04D37D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8DBDC-DBBE-674E-A5BB-E1F912200523}"/>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77085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B3B6-AA0E-FA44-96F1-4A4D4CB545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97FB8-F3CF-5E46-8FE0-DBB3554CA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27423-E63F-DB4A-AE8F-D4B722F5F5C2}"/>
              </a:ext>
            </a:extLst>
          </p:cNvPr>
          <p:cNvSpPr>
            <a:spLocks noGrp="1"/>
          </p:cNvSpPr>
          <p:nvPr>
            <p:ph type="dt" sz="half" idx="10"/>
          </p:nvPr>
        </p:nvSpPr>
        <p:spPr/>
        <p:txBody>
          <a:bodyPr/>
          <a:lstStyle/>
          <a:p>
            <a:fld id="{69E46991-610D-EA41-8FDD-E9083975F028}" type="datetime1">
              <a:rPr lang="en-US" smtClean="0"/>
              <a:t>3/3/22</a:t>
            </a:fld>
            <a:endParaRPr lang="en-US"/>
          </a:p>
        </p:txBody>
      </p:sp>
      <p:sp>
        <p:nvSpPr>
          <p:cNvPr id="5" name="Footer Placeholder 4">
            <a:extLst>
              <a:ext uri="{FF2B5EF4-FFF2-40B4-BE49-F238E27FC236}">
                <a16:creationId xmlns:a16="http://schemas.microsoft.com/office/drawing/2014/main" id="{5BF31F6E-32A3-DC45-84B3-4586041C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797A0-AB68-0549-B010-574CCB3C2270}"/>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302896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072A-FD2D-5E4F-8ADB-C84083934D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733B9-17BC-8B40-81B8-66B3C47A8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AF7EA-F42B-8F46-8145-4E483758D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5B0545-E198-6A44-A3F2-8A697A15B088}"/>
              </a:ext>
            </a:extLst>
          </p:cNvPr>
          <p:cNvSpPr>
            <a:spLocks noGrp="1"/>
          </p:cNvSpPr>
          <p:nvPr>
            <p:ph type="dt" sz="half" idx="10"/>
          </p:nvPr>
        </p:nvSpPr>
        <p:spPr/>
        <p:txBody>
          <a:bodyPr/>
          <a:lstStyle/>
          <a:p>
            <a:fld id="{1731A8DD-53F8-B84B-BBF4-340A80897D2E}" type="datetime1">
              <a:rPr lang="en-US" smtClean="0"/>
              <a:t>3/3/22</a:t>
            </a:fld>
            <a:endParaRPr lang="en-US"/>
          </a:p>
        </p:txBody>
      </p:sp>
      <p:sp>
        <p:nvSpPr>
          <p:cNvPr id="6" name="Footer Placeholder 5">
            <a:extLst>
              <a:ext uri="{FF2B5EF4-FFF2-40B4-BE49-F238E27FC236}">
                <a16:creationId xmlns:a16="http://schemas.microsoft.com/office/drawing/2014/main" id="{095CCB94-AF3D-8644-A4F6-232B41624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C4165-AAA0-764F-B156-BBACF7510DF6}"/>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29604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3486-1B92-024B-BD99-C22BE2EBF7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F2D05-9E00-2341-874B-E7811D04A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333BA-2AFC-234F-8D1C-2ACC66652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27422-B35F-7843-ADCF-4CE11CCBF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970677-0B8E-F14B-B2DC-196E215079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1B16B-7BFA-B147-92E2-371DCE02575B}"/>
              </a:ext>
            </a:extLst>
          </p:cNvPr>
          <p:cNvSpPr>
            <a:spLocks noGrp="1"/>
          </p:cNvSpPr>
          <p:nvPr>
            <p:ph type="dt" sz="half" idx="10"/>
          </p:nvPr>
        </p:nvSpPr>
        <p:spPr/>
        <p:txBody>
          <a:bodyPr/>
          <a:lstStyle/>
          <a:p>
            <a:fld id="{9C4FA3AD-D74D-D844-B9EB-683D04CC63AC}" type="datetime1">
              <a:rPr lang="en-US" smtClean="0"/>
              <a:t>3/3/22</a:t>
            </a:fld>
            <a:endParaRPr lang="en-US"/>
          </a:p>
        </p:txBody>
      </p:sp>
      <p:sp>
        <p:nvSpPr>
          <p:cNvPr id="8" name="Footer Placeholder 7">
            <a:extLst>
              <a:ext uri="{FF2B5EF4-FFF2-40B4-BE49-F238E27FC236}">
                <a16:creationId xmlns:a16="http://schemas.microsoft.com/office/drawing/2014/main" id="{6537C539-DA32-6D42-AB59-58856CC65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F733D-1545-A04E-8E49-0377C296C67F}"/>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08908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6944-07BF-EA49-9DCE-ACCB65B628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F28EC-F730-5945-AA31-C1A1389E5F15}"/>
              </a:ext>
            </a:extLst>
          </p:cNvPr>
          <p:cNvSpPr>
            <a:spLocks noGrp="1"/>
          </p:cNvSpPr>
          <p:nvPr>
            <p:ph type="dt" sz="half" idx="10"/>
          </p:nvPr>
        </p:nvSpPr>
        <p:spPr/>
        <p:txBody>
          <a:bodyPr/>
          <a:lstStyle/>
          <a:p>
            <a:fld id="{2F0A6E47-123E-5A46-BEC2-EBF4EE0DCB55}" type="datetime1">
              <a:rPr lang="en-US" smtClean="0"/>
              <a:t>3/3/22</a:t>
            </a:fld>
            <a:endParaRPr lang="en-US"/>
          </a:p>
        </p:txBody>
      </p:sp>
      <p:sp>
        <p:nvSpPr>
          <p:cNvPr id="4" name="Footer Placeholder 3">
            <a:extLst>
              <a:ext uri="{FF2B5EF4-FFF2-40B4-BE49-F238E27FC236}">
                <a16:creationId xmlns:a16="http://schemas.microsoft.com/office/drawing/2014/main" id="{E8E77CB9-3C2A-1141-8518-2CD66032F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30FCF-8ACA-474C-B52F-25DF232FC6C9}"/>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259810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E7243-AB79-8F4E-85F4-F35368473293}"/>
              </a:ext>
            </a:extLst>
          </p:cNvPr>
          <p:cNvSpPr>
            <a:spLocks noGrp="1"/>
          </p:cNvSpPr>
          <p:nvPr>
            <p:ph type="dt" sz="half" idx="10"/>
          </p:nvPr>
        </p:nvSpPr>
        <p:spPr/>
        <p:txBody>
          <a:bodyPr/>
          <a:lstStyle/>
          <a:p>
            <a:fld id="{D3E204C0-F34F-2946-B9DF-53AED798787E}" type="datetime1">
              <a:rPr lang="en-US" smtClean="0"/>
              <a:t>3/3/22</a:t>
            </a:fld>
            <a:endParaRPr lang="en-US"/>
          </a:p>
        </p:txBody>
      </p:sp>
      <p:sp>
        <p:nvSpPr>
          <p:cNvPr id="3" name="Footer Placeholder 2">
            <a:extLst>
              <a:ext uri="{FF2B5EF4-FFF2-40B4-BE49-F238E27FC236}">
                <a16:creationId xmlns:a16="http://schemas.microsoft.com/office/drawing/2014/main" id="{F79B5141-2939-694D-8BDA-CB854A2ED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E4074-160E-2746-AFAB-17DE02973C49}"/>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49984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7577-F1B5-6E47-B99C-266973A1F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B437B-F9C0-4041-80A4-938DD3F30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E43A1-538E-9E43-958F-6EA48ABDB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BBD7B-6E45-F84E-954C-DBEC3C930009}"/>
              </a:ext>
            </a:extLst>
          </p:cNvPr>
          <p:cNvSpPr>
            <a:spLocks noGrp="1"/>
          </p:cNvSpPr>
          <p:nvPr>
            <p:ph type="dt" sz="half" idx="10"/>
          </p:nvPr>
        </p:nvSpPr>
        <p:spPr/>
        <p:txBody>
          <a:bodyPr/>
          <a:lstStyle/>
          <a:p>
            <a:fld id="{597703C3-D95E-AC4F-ABB4-269B2D16007D}" type="datetime1">
              <a:rPr lang="en-US" smtClean="0"/>
              <a:t>3/3/22</a:t>
            </a:fld>
            <a:endParaRPr lang="en-US"/>
          </a:p>
        </p:txBody>
      </p:sp>
      <p:sp>
        <p:nvSpPr>
          <p:cNvPr id="6" name="Footer Placeholder 5">
            <a:extLst>
              <a:ext uri="{FF2B5EF4-FFF2-40B4-BE49-F238E27FC236}">
                <a16:creationId xmlns:a16="http://schemas.microsoft.com/office/drawing/2014/main" id="{44A652F4-7B5B-6342-9EA6-949D34862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62EF0-E775-4040-BB20-99B72755BD1E}"/>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6761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B79E-82D7-654C-83D3-043F5DF0C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BBDC5-6D3F-AC41-809D-A99490CCA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0C3818E-3B8E-144D-B8EA-165B97A1A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8DBCD-1854-0744-B6D2-62F895625BA1}"/>
              </a:ext>
            </a:extLst>
          </p:cNvPr>
          <p:cNvSpPr>
            <a:spLocks noGrp="1"/>
          </p:cNvSpPr>
          <p:nvPr>
            <p:ph type="dt" sz="half" idx="10"/>
          </p:nvPr>
        </p:nvSpPr>
        <p:spPr/>
        <p:txBody>
          <a:bodyPr/>
          <a:lstStyle/>
          <a:p>
            <a:fld id="{14BBCCD8-BD85-1F47-A92C-5BF8C14A47A1}" type="datetime1">
              <a:rPr lang="en-US" smtClean="0"/>
              <a:t>3/3/22</a:t>
            </a:fld>
            <a:endParaRPr lang="en-US"/>
          </a:p>
        </p:txBody>
      </p:sp>
      <p:sp>
        <p:nvSpPr>
          <p:cNvPr id="6" name="Footer Placeholder 5">
            <a:extLst>
              <a:ext uri="{FF2B5EF4-FFF2-40B4-BE49-F238E27FC236}">
                <a16:creationId xmlns:a16="http://schemas.microsoft.com/office/drawing/2014/main" id="{DFEEF08D-B436-5645-8CC3-EB99CD3FE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4D8F1-204E-2D41-BF72-7E587751E136}"/>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49007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F07E4-5977-1941-9AB1-EAEEF27A5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3A7A439-2E14-C946-9B23-03B99C747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34AAC52-099A-004B-B230-F7D6E9D76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THeiti" panose="02010600040101010101" pitchFamily="2" charset="-122"/>
                <a:ea typeface="STHeiti" panose="02010600040101010101" pitchFamily="2" charset="-122"/>
              </a:defRPr>
            </a:lvl1pPr>
          </a:lstStyle>
          <a:p>
            <a:fld id="{38A2F8AD-5846-7C49-AAA1-EDB044DF9D2D}" type="datetime1">
              <a:rPr lang="en-US" smtClean="0"/>
              <a:t>3/3/22</a:t>
            </a:fld>
            <a:endParaRPr lang="en-US" dirty="0"/>
          </a:p>
        </p:txBody>
      </p:sp>
      <p:sp>
        <p:nvSpPr>
          <p:cNvPr id="5" name="Footer Placeholder 4">
            <a:extLst>
              <a:ext uri="{FF2B5EF4-FFF2-40B4-BE49-F238E27FC236}">
                <a16:creationId xmlns:a16="http://schemas.microsoft.com/office/drawing/2014/main" id="{C94002C4-93FC-974F-A15B-E8A140B94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THeiti" panose="02010600040101010101" pitchFamily="2" charset="-122"/>
                <a:ea typeface="STHeiti" panose="02010600040101010101" pitchFamily="2" charset="-122"/>
              </a:defRPr>
            </a:lvl1pPr>
          </a:lstStyle>
          <a:p>
            <a:endParaRPr lang="en-US" dirty="0"/>
          </a:p>
        </p:txBody>
      </p:sp>
      <p:sp>
        <p:nvSpPr>
          <p:cNvPr id="6" name="Slide Number Placeholder 5">
            <a:extLst>
              <a:ext uri="{FF2B5EF4-FFF2-40B4-BE49-F238E27FC236}">
                <a16:creationId xmlns:a16="http://schemas.microsoft.com/office/drawing/2014/main" id="{59A2B08A-F578-FC42-96F0-DD370EEC6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THeiti" panose="02010600040101010101" pitchFamily="2" charset="-122"/>
                <a:ea typeface="STHeiti" panose="02010600040101010101" pitchFamily="2" charset="-122"/>
              </a:defRPr>
            </a:lvl1pPr>
          </a:lstStyle>
          <a:p>
            <a:fld id="{6E93B6E0-2913-3A4B-B546-F97EC795FE56}" type="slidenum">
              <a:rPr lang="en-US" smtClean="0"/>
              <a:pPr/>
              <a:t>‹#›</a:t>
            </a:fld>
            <a:endParaRPr lang="en-US" dirty="0"/>
          </a:p>
        </p:txBody>
      </p:sp>
    </p:spTree>
    <p:extLst>
      <p:ext uri="{BB962C8B-B14F-4D97-AF65-F5344CB8AC3E}">
        <p14:creationId xmlns:p14="http://schemas.microsoft.com/office/powerpoint/2010/main" val="263076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THeiti" panose="02010600040101010101" pitchFamily="2" charset="-122"/>
          <a:ea typeface="STHeiti"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THeiti" panose="02010600040101010101" pitchFamily="2" charset="-122"/>
          <a:ea typeface="STHeiti"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THeiti" panose="02010600040101010101" pitchFamily="2" charset="-122"/>
          <a:ea typeface="STHeiti"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THeiti" panose="02010600040101010101" pitchFamily="2" charset="-122"/>
          <a:ea typeface="STHeiti"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heminfo.org/Chemistry/Cheminformatics/FormatConverter/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B94-5A1C-B64A-90A0-AF0137308713}"/>
              </a:ext>
            </a:extLst>
          </p:cNvPr>
          <p:cNvSpPr>
            <a:spLocks noGrp="1"/>
          </p:cNvSpPr>
          <p:nvPr>
            <p:ph type="title"/>
          </p:nvPr>
        </p:nvSpPr>
        <p:spPr/>
        <p:txBody>
          <a:bodyPr/>
          <a:lstStyle/>
          <a:p>
            <a:r>
              <a:rPr lang="en-US" dirty="0"/>
              <a:t>Lab General Items</a:t>
            </a:r>
          </a:p>
        </p:txBody>
      </p:sp>
      <p:sp>
        <p:nvSpPr>
          <p:cNvPr id="3" name="Content Placeholder 2">
            <a:extLst>
              <a:ext uri="{FF2B5EF4-FFF2-40B4-BE49-F238E27FC236}">
                <a16:creationId xmlns:a16="http://schemas.microsoft.com/office/drawing/2014/main" id="{58F87B6C-5BF3-2F40-B0F5-BE77F9498762}"/>
              </a:ext>
            </a:extLst>
          </p:cNvPr>
          <p:cNvSpPr>
            <a:spLocks noGrp="1"/>
          </p:cNvSpPr>
          <p:nvPr>
            <p:ph idx="1"/>
          </p:nvPr>
        </p:nvSpPr>
        <p:spPr/>
        <p:txBody>
          <a:bodyPr>
            <a:normAutofit lnSpcReduction="10000"/>
          </a:bodyPr>
          <a:lstStyle/>
          <a:p>
            <a:r>
              <a:rPr lang="en-US" dirty="0" err="1"/>
              <a:t>Petalibrary</a:t>
            </a:r>
            <a:r>
              <a:rPr lang="en-US" dirty="0"/>
              <a:t> – get hard drives? </a:t>
            </a:r>
          </a:p>
          <a:p>
            <a:pPr lvl="1"/>
            <a:r>
              <a:rPr lang="en-US" dirty="0"/>
              <a:t>Marketplace – order hard drives </a:t>
            </a:r>
          </a:p>
          <a:p>
            <a:pPr lvl="1"/>
            <a:endParaRPr lang="en-US" dirty="0"/>
          </a:p>
          <a:p>
            <a:r>
              <a:rPr lang="en-US" dirty="0"/>
              <a:t>Travis – happy hour at Avery at 4:30 PM </a:t>
            </a:r>
          </a:p>
          <a:p>
            <a:pPr lvl="1"/>
            <a:r>
              <a:rPr lang="en-US" dirty="0"/>
              <a:t>Drivers: </a:t>
            </a:r>
          </a:p>
          <a:p>
            <a:pPr lvl="2"/>
            <a:r>
              <a:rPr lang="en-US" dirty="0"/>
              <a:t>Travis</a:t>
            </a:r>
          </a:p>
          <a:p>
            <a:pPr lvl="2"/>
            <a:r>
              <a:rPr lang="en-US" dirty="0"/>
              <a:t>1-2 others</a:t>
            </a:r>
          </a:p>
          <a:p>
            <a:pPr lvl="1"/>
            <a:r>
              <a:rPr lang="en-US" dirty="0"/>
              <a:t>Slack reminder</a:t>
            </a:r>
          </a:p>
          <a:p>
            <a:pPr lvl="1"/>
            <a:r>
              <a:rPr lang="en-US" dirty="0"/>
              <a:t>Call about underage students </a:t>
            </a:r>
          </a:p>
          <a:p>
            <a:pPr lvl="1"/>
            <a:endParaRPr lang="en-US" dirty="0"/>
          </a:p>
          <a:p>
            <a:r>
              <a:rPr lang="en-US" dirty="0"/>
              <a:t>Other? </a:t>
            </a:r>
          </a:p>
        </p:txBody>
      </p:sp>
      <p:sp>
        <p:nvSpPr>
          <p:cNvPr id="4" name="Slide Number Placeholder 3">
            <a:extLst>
              <a:ext uri="{FF2B5EF4-FFF2-40B4-BE49-F238E27FC236}">
                <a16:creationId xmlns:a16="http://schemas.microsoft.com/office/drawing/2014/main" id="{F9391AA0-6918-2746-A99E-F57CE1519169}"/>
              </a:ext>
            </a:extLst>
          </p:cNvPr>
          <p:cNvSpPr>
            <a:spLocks noGrp="1"/>
          </p:cNvSpPr>
          <p:nvPr>
            <p:ph type="sldNum" sz="quarter" idx="12"/>
          </p:nvPr>
        </p:nvSpPr>
        <p:spPr/>
        <p:txBody>
          <a:bodyPr/>
          <a:lstStyle/>
          <a:p>
            <a:fld id="{6E93B6E0-2913-3A4B-B546-F97EC795FE56}" type="slidenum">
              <a:rPr lang="en-US" smtClean="0"/>
              <a:t>1</a:t>
            </a:fld>
            <a:endParaRPr lang="en-US"/>
          </a:p>
        </p:txBody>
      </p:sp>
    </p:spTree>
    <p:extLst>
      <p:ext uri="{BB962C8B-B14F-4D97-AF65-F5344CB8AC3E}">
        <p14:creationId xmlns:p14="http://schemas.microsoft.com/office/powerpoint/2010/main" val="382057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descr="Graphical user interface&#10;&#10;Description automatically generated with medium confidence">
            <a:extLst>
              <a:ext uri="{FF2B5EF4-FFF2-40B4-BE49-F238E27FC236}">
                <a16:creationId xmlns:a16="http://schemas.microsoft.com/office/drawing/2014/main" id="{699CA907-F556-D648-8986-9FA57861D546}"/>
              </a:ext>
            </a:extLst>
          </p:cNvPr>
          <p:cNvPicPr>
            <a:picLocks noChangeAspect="1"/>
          </p:cNvPicPr>
          <p:nvPr/>
        </p:nvPicPr>
        <p:blipFill>
          <a:blip r:embed="rId3"/>
          <a:stretch>
            <a:fillRect/>
          </a:stretch>
        </p:blipFill>
        <p:spPr>
          <a:xfrm>
            <a:off x="6115284" y="0"/>
            <a:ext cx="832874" cy="1979106"/>
          </a:xfrm>
          <a:prstGeom prst="rect">
            <a:avLst/>
          </a:prstGeom>
        </p:spPr>
      </p:pic>
      <p:sp>
        <p:nvSpPr>
          <p:cNvPr id="4" name="Slide Number Placeholder 3">
            <a:extLst>
              <a:ext uri="{FF2B5EF4-FFF2-40B4-BE49-F238E27FC236}">
                <a16:creationId xmlns:a16="http://schemas.microsoft.com/office/drawing/2014/main" id="{D40663C0-00D9-E249-8343-D8EA48A8C465}"/>
              </a:ext>
            </a:extLst>
          </p:cNvPr>
          <p:cNvSpPr>
            <a:spLocks noGrp="1"/>
          </p:cNvSpPr>
          <p:nvPr>
            <p:ph type="sldNum" sz="quarter" idx="12"/>
          </p:nvPr>
        </p:nvSpPr>
        <p:spPr/>
        <p:txBody>
          <a:bodyPr>
            <a:normAutofit/>
          </a:bodyPr>
          <a:lstStyle/>
          <a:p>
            <a:pPr>
              <a:spcAft>
                <a:spcPts val="600"/>
              </a:spcAft>
            </a:pPr>
            <a:fld id="{6E93B6E0-2913-3A4B-B546-F97EC795FE56}" type="slidenum">
              <a:rPr lang="en-US" sz="900"/>
              <a:pPr>
                <a:spcAft>
                  <a:spcPts val="600"/>
                </a:spcAft>
              </a:pPr>
              <a:t>10</a:t>
            </a:fld>
            <a:endParaRPr lang="en-US" sz="900"/>
          </a:p>
        </p:txBody>
      </p:sp>
      <p:sp>
        <p:nvSpPr>
          <p:cNvPr id="15" name="Rectangle 14">
            <a:extLst>
              <a:ext uri="{FF2B5EF4-FFF2-40B4-BE49-F238E27FC236}">
                <a16:creationId xmlns:a16="http://schemas.microsoft.com/office/drawing/2014/main" id="{78D94E3F-F001-4540-A152-54C41C853D02}"/>
              </a:ext>
            </a:extLst>
          </p:cNvPr>
          <p:cNvSpPr/>
          <p:nvPr/>
        </p:nvSpPr>
        <p:spPr>
          <a:xfrm>
            <a:off x="0" y="0"/>
            <a:ext cx="6096000" cy="6858000"/>
          </a:xfrm>
          <a:prstGeom prst="rect">
            <a:avLst/>
          </a:prstGeom>
          <a:solidFill>
            <a:srgbClr val="F4C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ground pattern&#10;&#10;Description automatically generated">
            <a:extLst>
              <a:ext uri="{FF2B5EF4-FFF2-40B4-BE49-F238E27FC236}">
                <a16:creationId xmlns:a16="http://schemas.microsoft.com/office/drawing/2014/main" id="{EC99391B-E928-C14F-AD33-A296ED61D0AD}"/>
              </a:ext>
            </a:extLst>
          </p:cNvPr>
          <p:cNvPicPr>
            <a:picLocks noChangeAspect="1"/>
          </p:cNvPicPr>
          <p:nvPr/>
        </p:nvPicPr>
        <p:blipFill>
          <a:blip r:embed="rId4"/>
          <a:stretch>
            <a:fillRect/>
          </a:stretch>
        </p:blipFill>
        <p:spPr>
          <a:xfrm>
            <a:off x="6781801" y="1514974"/>
            <a:ext cx="4797056" cy="3873621"/>
          </a:xfrm>
          <a:prstGeom prst="rect">
            <a:avLst/>
          </a:prstGeom>
        </p:spPr>
      </p:pic>
      <p:sp>
        <p:nvSpPr>
          <p:cNvPr id="17" name="Content Placeholder 2">
            <a:extLst>
              <a:ext uri="{FF2B5EF4-FFF2-40B4-BE49-F238E27FC236}">
                <a16:creationId xmlns:a16="http://schemas.microsoft.com/office/drawing/2014/main" id="{7426217F-3AC7-A045-8FD2-38F1699153BC}"/>
              </a:ext>
            </a:extLst>
          </p:cNvPr>
          <p:cNvSpPr txBox="1">
            <a:spLocks/>
          </p:cNvSpPr>
          <p:nvPr/>
        </p:nvSpPr>
        <p:spPr>
          <a:xfrm>
            <a:off x="871442" y="2447337"/>
            <a:ext cx="4353116" cy="37704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THeiti" panose="02010600040101010101" pitchFamily="2" charset="-122"/>
                <a:ea typeface="STHeiti"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THeiti" panose="02010600040101010101" pitchFamily="2" charset="-122"/>
                <a:ea typeface="STHeiti"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THeiti" panose="02010600040101010101" pitchFamily="2" charset="-122"/>
                <a:ea typeface="STHeiti"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sz="1700" dirty="0"/>
              <a:t>Cytokine alone</a:t>
            </a:r>
          </a:p>
          <a:p>
            <a:pPr marL="514350" indent="-514350">
              <a:buFont typeface="Arial" panose="020B0604020202020204" pitchFamily="34" charset="0"/>
              <a:buAutoNum type="arabicPeriod"/>
            </a:pPr>
            <a:r>
              <a:rPr lang="en-US" sz="1700" dirty="0"/>
              <a:t>Cytokine with BSA</a:t>
            </a:r>
          </a:p>
          <a:p>
            <a:pPr marL="514350" indent="-514350">
              <a:buFont typeface="Arial" panose="020B0604020202020204" pitchFamily="34" charset="0"/>
              <a:buAutoNum type="arabicPeriod"/>
            </a:pPr>
            <a:r>
              <a:rPr lang="en-US" sz="1700" dirty="0"/>
              <a:t>Cytokine with BSA and PBS</a:t>
            </a:r>
          </a:p>
          <a:p>
            <a:pPr marL="514350" indent="-514350">
              <a:buFont typeface="Arial" panose="020B0604020202020204" pitchFamily="34" charset="0"/>
              <a:buAutoNum type="arabicPeriod"/>
            </a:pPr>
            <a:r>
              <a:rPr lang="en-US" sz="1700" dirty="0"/>
              <a:t>Interface alone </a:t>
            </a:r>
          </a:p>
          <a:p>
            <a:pPr marL="514350" indent="-514350">
              <a:buFont typeface="Arial" panose="020B0604020202020204" pitchFamily="34" charset="0"/>
              <a:buAutoNum type="arabicPeriod"/>
            </a:pPr>
            <a:r>
              <a:rPr lang="en-US" sz="1700" dirty="0"/>
              <a:t>Interface with BSA</a:t>
            </a:r>
          </a:p>
          <a:p>
            <a:pPr marL="514350" indent="-514350">
              <a:buFont typeface="Arial" panose="020B0604020202020204" pitchFamily="34" charset="0"/>
              <a:buAutoNum type="arabicPeriod"/>
            </a:pPr>
            <a:r>
              <a:rPr lang="en-US" sz="1700" dirty="0"/>
              <a:t>Interface with BSA and PBS</a:t>
            </a:r>
          </a:p>
          <a:p>
            <a:pPr marL="514350" indent="-514350">
              <a:buFont typeface="Arial" panose="020B0604020202020204" pitchFamily="34" charset="0"/>
              <a:buAutoNum type="arabicPeriod"/>
            </a:pPr>
            <a:r>
              <a:rPr lang="en-US" sz="1700" dirty="0"/>
              <a:t>Interface with Cytokine </a:t>
            </a:r>
          </a:p>
          <a:p>
            <a:pPr marL="514350" indent="-514350">
              <a:buFont typeface="Arial" panose="020B0604020202020204" pitchFamily="34" charset="0"/>
              <a:buAutoNum type="arabicPeriod"/>
            </a:pPr>
            <a:r>
              <a:rPr lang="en-US" sz="1700" dirty="0"/>
              <a:t>Interface with Cytokine and BSA</a:t>
            </a:r>
          </a:p>
          <a:p>
            <a:pPr marL="514350" indent="-514350">
              <a:buFont typeface="Arial" panose="020B0604020202020204" pitchFamily="34" charset="0"/>
              <a:buAutoNum type="arabicPeriod"/>
            </a:pPr>
            <a:r>
              <a:rPr lang="en-US" sz="1700" dirty="0"/>
              <a:t>Interface with Cytokine and BSA and PBS </a:t>
            </a:r>
          </a:p>
        </p:txBody>
      </p:sp>
      <p:sp>
        <p:nvSpPr>
          <p:cNvPr id="18" name="Title 1">
            <a:extLst>
              <a:ext uri="{FF2B5EF4-FFF2-40B4-BE49-F238E27FC236}">
                <a16:creationId xmlns:a16="http://schemas.microsoft.com/office/drawing/2014/main" id="{15DC1048-DEAD-4F40-A6A5-9CF3018AC79D}"/>
              </a:ext>
            </a:extLst>
          </p:cNvPr>
          <p:cNvSpPr txBox="1">
            <a:spLocks/>
          </p:cNvSpPr>
          <p:nvPr/>
        </p:nvSpPr>
        <p:spPr>
          <a:xfrm>
            <a:off x="871442" y="685800"/>
            <a:ext cx="4353116" cy="14746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STHeiti" panose="02010600040101010101" pitchFamily="2" charset="-122"/>
                <a:ea typeface="STHeiti" panose="02010600040101010101" pitchFamily="2" charset="-122"/>
                <a:cs typeface="+mj-cs"/>
              </a:defRPr>
            </a:lvl1pPr>
          </a:lstStyle>
          <a:p>
            <a:pPr algn="ctr"/>
            <a:r>
              <a:rPr lang="en-US" sz="3200"/>
              <a:t>Experimental Plan to Test Denaturation Conditions</a:t>
            </a:r>
            <a:endParaRPr lang="en-US" sz="3200" dirty="0"/>
          </a:p>
        </p:txBody>
      </p:sp>
      <p:sp>
        <p:nvSpPr>
          <p:cNvPr id="19" name="Rectangle 18">
            <a:extLst>
              <a:ext uri="{FF2B5EF4-FFF2-40B4-BE49-F238E27FC236}">
                <a16:creationId xmlns:a16="http://schemas.microsoft.com/office/drawing/2014/main" id="{CE4A3991-A96A-DC4E-968E-D1678FDD08C1}"/>
              </a:ext>
            </a:extLst>
          </p:cNvPr>
          <p:cNvSpPr/>
          <p:nvPr/>
        </p:nvSpPr>
        <p:spPr>
          <a:xfrm>
            <a:off x="8367386" y="1514974"/>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571817-3FCC-8241-B7BF-5F3C4BD3CF49}"/>
              </a:ext>
            </a:extLst>
          </p:cNvPr>
          <p:cNvSpPr/>
          <p:nvPr/>
        </p:nvSpPr>
        <p:spPr>
          <a:xfrm>
            <a:off x="9952971" y="1540090"/>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051269-3D67-2246-9AA4-3A3FA7EA9241}"/>
              </a:ext>
            </a:extLst>
          </p:cNvPr>
          <p:cNvSpPr/>
          <p:nvPr/>
        </p:nvSpPr>
        <p:spPr>
          <a:xfrm>
            <a:off x="6798306" y="2861523"/>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35B29B-74F0-134A-987E-646324EE6568}"/>
              </a:ext>
            </a:extLst>
          </p:cNvPr>
          <p:cNvSpPr/>
          <p:nvPr/>
        </p:nvSpPr>
        <p:spPr>
          <a:xfrm>
            <a:off x="8291514" y="2778510"/>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1A1750-855E-1146-A05D-5905FF443D92}"/>
              </a:ext>
            </a:extLst>
          </p:cNvPr>
          <p:cNvSpPr/>
          <p:nvPr/>
        </p:nvSpPr>
        <p:spPr>
          <a:xfrm>
            <a:off x="9922833" y="2850663"/>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ECE646D-BB53-1F48-94E8-51A1A65B11E4}"/>
              </a:ext>
            </a:extLst>
          </p:cNvPr>
          <p:cNvSpPr/>
          <p:nvPr/>
        </p:nvSpPr>
        <p:spPr>
          <a:xfrm>
            <a:off x="6714235" y="4226534"/>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130222F-4F8C-BB43-8D0F-5C444F1FB570}"/>
              </a:ext>
            </a:extLst>
          </p:cNvPr>
          <p:cNvSpPr/>
          <p:nvPr/>
        </p:nvSpPr>
        <p:spPr>
          <a:xfrm>
            <a:off x="8331387" y="4252841"/>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A2A03D8-9EC6-9B4B-AE14-68F0E0D38590}"/>
              </a:ext>
            </a:extLst>
          </p:cNvPr>
          <p:cNvSpPr/>
          <p:nvPr/>
        </p:nvSpPr>
        <p:spPr>
          <a:xfrm>
            <a:off x="9940994" y="4226534"/>
            <a:ext cx="1614814" cy="124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13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4" end="4"/>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7" end="7"/>
                                            </p:txEl>
                                          </p:spTgt>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xEl>
                                              <p:pRg st="8" end="8"/>
                                            </p:txEl>
                                          </p:spTgt>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animBg="1"/>
      <p:bldP spid="29" grpId="0" animBg="1"/>
      <p:bldP spid="30" grpId="0" animBg="1"/>
      <p:bldP spid="31"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descr="Graphical user interface&#10;&#10;Description automatically generated with medium confidence">
            <a:extLst>
              <a:ext uri="{FF2B5EF4-FFF2-40B4-BE49-F238E27FC236}">
                <a16:creationId xmlns:a16="http://schemas.microsoft.com/office/drawing/2014/main" id="{699CA907-F556-D648-8986-9FA57861D546}"/>
              </a:ext>
            </a:extLst>
          </p:cNvPr>
          <p:cNvPicPr>
            <a:picLocks noChangeAspect="1"/>
          </p:cNvPicPr>
          <p:nvPr/>
        </p:nvPicPr>
        <p:blipFill>
          <a:blip r:embed="rId3"/>
          <a:stretch>
            <a:fillRect/>
          </a:stretch>
        </p:blipFill>
        <p:spPr>
          <a:xfrm>
            <a:off x="6115284" y="0"/>
            <a:ext cx="832874" cy="1979106"/>
          </a:xfrm>
          <a:prstGeom prst="rect">
            <a:avLst/>
          </a:prstGeom>
        </p:spPr>
      </p:pic>
      <p:sp>
        <p:nvSpPr>
          <p:cNvPr id="4" name="Slide Number Placeholder 3">
            <a:extLst>
              <a:ext uri="{FF2B5EF4-FFF2-40B4-BE49-F238E27FC236}">
                <a16:creationId xmlns:a16="http://schemas.microsoft.com/office/drawing/2014/main" id="{D40663C0-00D9-E249-8343-D8EA48A8C465}"/>
              </a:ext>
            </a:extLst>
          </p:cNvPr>
          <p:cNvSpPr>
            <a:spLocks noGrp="1"/>
          </p:cNvSpPr>
          <p:nvPr>
            <p:ph type="sldNum" sz="quarter" idx="12"/>
          </p:nvPr>
        </p:nvSpPr>
        <p:spPr/>
        <p:txBody>
          <a:bodyPr>
            <a:normAutofit/>
          </a:bodyPr>
          <a:lstStyle/>
          <a:p>
            <a:pPr>
              <a:spcAft>
                <a:spcPts val="600"/>
              </a:spcAft>
            </a:pPr>
            <a:fld id="{6E93B6E0-2913-3A4B-B546-F97EC795FE56}" type="slidenum">
              <a:rPr lang="en-US" sz="900"/>
              <a:pPr>
                <a:spcAft>
                  <a:spcPts val="600"/>
                </a:spcAft>
              </a:pPr>
              <a:t>11</a:t>
            </a:fld>
            <a:endParaRPr lang="en-US" sz="900"/>
          </a:p>
        </p:txBody>
      </p:sp>
      <p:sp>
        <p:nvSpPr>
          <p:cNvPr id="15" name="Rectangle 14">
            <a:extLst>
              <a:ext uri="{FF2B5EF4-FFF2-40B4-BE49-F238E27FC236}">
                <a16:creationId xmlns:a16="http://schemas.microsoft.com/office/drawing/2014/main" id="{78D94E3F-F001-4540-A152-54C41C853D02}"/>
              </a:ext>
            </a:extLst>
          </p:cNvPr>
          <p:cNvSpPr/>
          <p:nvPr/>
        </p:nvSpPr>
        <p:spPr>
          <a:xfrm>
            <a:off x="0" y="0"/>
            <a:ext cx="6096000" cy="6858000"/>
          </a:xfrm>
          <a:prstGeom prst="rect">
            <a:avLst/>
          </a:prstGeom>
          <a:solidFill>
            <a:srgbClr val="F4C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ground pattern&#10;&#10;Description automatically generated">
            <a:extLst>
              <a:ext uri="{FF2B5EF4-FFF2-40B4-BE49-F238E27FC236}">
                <a16:creationId xmlns:a16="http://schemas.microsoft.com/office/drawing/2014/main" id="{EC99391B-E928-C14F-AD33-A296ED61D0AD}"/>
              </a:ext>
            </a:extLst>
          </p:cNvPr>
          <p:cNvPicPr>
            <a:picLocks noChangeAspect="1"/>
          </p:cNvPicPr>
          <p:nvPr/>
        </p:nvPicPr>
        <p:blipFill>
          <a:blip r:embed="rId4"/>
          <a:stretch>
            <a:fillRect/>
          </a:stretch>
        </p:blipFill>
        <p:spPr>
          <a:xfrm>
            <a:off x="6781801" y="1514974"/>
            <a:ext cx="4797056" cy="3873621"/>
          </a:xfrm>
          <a:prstGeom prst="rect">
            <a:avLst/>
          </a:prstGeom>
        </p:spPr>
      </p:pic>
      <p:sp>
        <p:nvSpPr>
          <p:cNvPr id="17" name="Content Placeholder 2">
            <a:extLst>
              <a:ext uri="{FF2B5EF4-FFF2-40B4-BE49-F238E27FC236}">
                <a16:creationId xmlns:a16="http://schemas.microsoft.com/office/drawing/2014/main" id="{7426217F-3AC7-A045-8FD2-38F1699153BC}"/>
              </a:ext>
            </a:extLst>
          </p:cNvPr>
          <p:cNvSpPr txBox="1">
            <a:spLocks/>
          </p:cNvSpPr>
          <p:nvPr/>
        </p:nvSpPr>
        <p:spPr>
          <a:xfrm>
            <a:off x="871442" y="2447337"/>
            <a:ext cx="4353116" cy="37704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THeiti" panose="02010600040101010101" pitchFamily="2" charset="-122"/>
                <a:ea typeface="STHeiti"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THeiti" panose="02010600040101010101" pitchFamily="2" charset="-122"/>
                <a:ea typeface="STHeiti"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THeiti" panose="02010600040101010101" pitchFamily="2" charset="-122"/>
                <a:ea typeface="STHeiti"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sz="1700" dirty="0"/>
              <a:t>Cytokine alone</a:t>
            </a:r>
          </a:p>
          <a:p>
            <a:pPr marL="514350" indent="-514350">
              <a:buFont typeface="Arial" panose="020B0604020202020204" pitchFamily="34" charset="0"/>
              <a:buAutoNum type="arabicPeriod"/>
            </a:pPr>
            <a:r>
              <a:rPr lang="en-US" sz="1700" dirty="0"/>
              <a:t>Cytokine with BSA</a:t>
            </a:r>
          </a:p>
          <a:p>
            <a:pPr marL="514350" indent="-514350">
              <a:buFont typeface="Arial" panose="020B0604020202020204" pitchFamily="34" charset="0"/>
              <a:buAutoNum type="arabicPeriod"/>
            </a:pPr>
            <a:r>
              <a:rPr lang="en-US" sz="1700" dirty="0"/>
              <a:t>Cytokine with BSA and PBS</a:t>
            </a:r>
          </a:p>
          <a:p>
            <a:pPr marL="514350" indent="-514350">
              <a:buFont typeface="Arial" panose="020B0604020202020204" pitchFamily="34" charset="0"/>
              <a:buAutoNum type="arabicPeriod"/>
            </a:pPr>
            <a:r>
              <a:rPr lang="en-US" sz="1700" dirty="0"/>
              <a:t>Interface alone </a:t>
            </a:r>
          </a:p>
          <a:p>
            <a:pPr marL="514350" indent="-514350">
              <a:buFont typeface="Arial" panose="020B0604020202020204" pitchFamily="34" charset="0"/>
              <a:buAutoNum type="arabicPeriod"/>
            </a:pPr>
            <a:r>
              <a:rPr lang="en-US" sz="1700" dirty="0"/>
              <a:t>Interface with BSA</a:t>
            </a:r>
          </a:p>
          <a:p>
            <a:pPr marL="514350" indent="-514350">
              <a:buFont typeface="Arial" panose="020B0604020202020204" pitchFamily="34" charset="0"/>
              <a:buAutoNum type="arabicPeriod"/>
            </a:pPr>
            <a:r>
              <a:rPr lang="en-US" sz="1700" dirty="0"/>
              <a:t>Interface with BSA and PBS</a:t>
            </a:r>
          </a:p>
          <a:p>
            <a:pPr marL="514350" indent="-514350">
              <a:buFont typeface="Arial" panose="020B0604020202020204" pitchFamily="34" charset="0"/>
              <a:buAutoNum type="arabicPeriod"/>
            </a:pPr>
            <a:r>
              <a:rPr lang="en-US" sz="1700" dirty="0"/>
              <a:t>Interface with Cytokine </a:t>
            </a:r>
          </a:p>
          <a:p>
            <a:pPr marL="514350" indent="-514350">
              <a:buFont typeface="Arial" panose="020B0604020202020204" pitchFamily="34" charset="0"/>
              <a:buAutoNum type="arabicPeriod"/>
            </a:pPr>
            <a:r>
              <a:rPr lang="en-US" sz="1700" dirty="0"/>
              <a:t>Interface with Cytokine and BSA</a:t>
            </a:r>
          </a:p>
          <a:p>
            <a:pPr marL="514350" indent="-514350">
              <a:buFont typeface="Arial" panose="020B0604020202020204" pitchFamily="34" charset="0"/>
              <a:buAutoNum type="arabicPeriod"/>
            </a:pPr>
            <a:r>
              <a:rPr lang="en-US" sz="1700" dirty="0"/>
              <a:t>Interface with Cytokine and BSA and PBS </a:t>
            </a:r>
          </a:p>
        </p:txBody>
      </p:sp>
      <p:sp>
        <p:nvSpPr>
          <p:cNvPr id="18" name="Title 1">
            <a:extLst>
              <a:ext uri="{FF2B5EF4-FFF2-40B4-BE49-F238E27FC236}">
                <a16:creationId xmlns:a16="http://schemas.microsoft.com/office/drawing/2014/main" id="{15DC1048-DEAD-4F40-A6A5-9CF3018AC79D}"/>
              </a:ext>
            </a:extLst>
          </p:cNvPr>
          <p:cNvSpPr txBox="1">
            <a:spLocks/>
          </p:cNvSpPr>
          <p:nvPr/>
        </p:nvSpPr>
        <p:spPr>
          <a:xfrm>
            <a:off x="871442" y="685800"/>
            <a:ext cx="4353116" cy="14746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STHeiti" panose="02010600040101010101" pitchFamily="2" charset="-122"/>
                <a:ea typeface="STHeiti" panose="02010600040101010101" pitchFamily="2" charset="-122"/>
                <a:cs typeface="+mj-cs"/>
              </a:defRPr>
            </a:lvl1pPr>
          </a:lstStyle>
          <a:p>
            <a:pPr algn="ctr"/>
            <a:r>
              <a:rPr lang="en-US" sz="3200"/>
              <a:t>Experimental Plan to Test Denaturation Conditions</a:t>
            </a:r>
            <a:endParaRPr lang="en-US" sz="3200" dirty="0"/>
          </a:p>
        </p:txBody>
      </p:sp>
    </p:spTree>
    <p:extLst>
      <p:ext uri="{BB962C8B-B14F-4D97-AF65-F5344CB8AC3E}">
        <p14:creationId xmlns:p14="http://schemas.microsoft.com/office/powerpoint/2010/main" val="261086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FC3D-7B44-6F49-BB49-17FD6659CC56}"/>
              </a:ext>
            </a:extLst>
          </p:cNvPr>
          <p:cNvSpPr>
            <a:spLocks noGrp="1"/>
          </p:cNvSpPr>
          <p:nvPr>
            <p:ph type="title"/>
          </p:nvPr>
        </p:nvSpPr>
        <p:spPr/>
        <p:txBody>
          <a:bodyPr/>
          <a:lstStyle/>
          <a:p>
            <a:r>
              <a:rPr lang="en-US" dirty="0"/>
              <a:t>Computational Implementation Requires </a:t>
            </a:r>
            <a:r>
              <a:rPr lang="en-US" dirty="0" err="1"/>
              <a:t>LEaP</a:t>
            </a:r>
            <a:r>
              <a:rPr lang="en-US" dirty="0"/>
              <a:t> and </a:t>
            </a:r>
            <a:r>
              <a:rPr lang="en-US" dirty="0" err="1"/>
              <a:t>Acpype</a:t>
            </a:r>
            <a:r>
              <a:rPr lang="en-US" dirty="0"/>
              <a:t> </a:t>
            </a:r>
          </a:p>
        </p:txBody>
      </p:sp>
      <p:sp>
        <p:nvSpPr>
          <p:cNvPr id="4" name="Slide Number Placeholder 3">
            <a:extLst>
              <a:ext uri="{FF2B5EF4-FFF2-40B4-BE49-F238E27FC236}">
                <a16:creationId xmlns:a16="http://schemas.microsoft.com/office/drawing/2014/main" id="{EED39912-25D9-434C-8DEE-C1B4B7E84643}"/>
              </a:ext>
            </a:extLst>
          </p:cNvPr>
          <p:cNvSpPr>
            <a:spLocks noGrp="1"/>
          </p:cNvSpPr>
          <p:nvPr>
            <p:ph type="sldNum" sz="quarter" idx="12"/>
          </p:nvPr>
        </p:nvSpPr>
        <p:spPr/>
        <p:txBody>
          <a:bodyPr/>
          <a:lstStyle/>
          <a:p>
            <a:fld id="{6E93B6E0-2913-3A4B-B546-F97EC795FE56}" type="slidenum">
              <a:rPr lang="en-US" smtClean="0"/>
              <a:t>12</a:t>
            </a:fld>
            <a:endParaRPr lang="en-US"/>
          </a:p>
        </p:txBody>
      </p:sp>
      <p:pic>
        <p:nvPicPr>
          <p:cNvPr id="1026" name="Picture 2">
            <a:extLst>
              <a:ext uri="{FF2B5EF4-FFF2-40B4-BE49-F238E27FC236}">
                <a16:creationId xmlns:a16="http://schemas.microsoft.com/office/drawing/2014/main" id="{57941FCC-336C-2E40-BC7B-926362FC1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18" y="2521347"/>
            <a:ext cx="4523195" cy="2758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BB2FCB-5872-0449-B8D9-7B54BABEC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832" y="2524487"/>
            <a:ext cx="5645150" cy="2755141"/>
          </a:xfrm>
          <a:prstGeom prst="rect">
            <a:avLst/>
          </a:prstGeom>
          <a:noFill/>
          <a:extLst>
            <a:ext uri="{909E8E84-426E-40DD-AFC4-6F175D3DCCD1}">
              <a14:hiddenFill xmlns:a14="http://schemas.microsoft.com/office/drawing/2010/main">
                <a:solidFill>
                  <a:srgbClr val="FFFFFF"/>
                </a:solidFill>
              </a14:hiddenFill>
            </a:ext>
          </a:extLst>
        </p:spPr>
      </p:pic>
      <p:sp>
        <p:nvSpPr>
          <p:cNvPr id="5" name="Curved Up Arrow 4">
            <a:extLst>
              <a:ext uri="{FF2B5EF4-FFF2-40B4-BE49-F238E27FC236}">
                <a16:creationId xmlns:a16="http://schemas.microsoft.com/office/drawing/2014/main" id="{D1003F34-9634-384C-96CF-25F4CD1C105C}"/>
              </a:ext>
            </a:extLst>
          </p:cNvPr>
          <p:cNvSpPr/>
          <p:nvPr/>
        </p:nvSpPr>
        <p:spPr>
          <a:xfrm>
            <a:off x="4698434" y="5589588"/>
            <a:ext cx="6399625" cy="766762"/>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Curved Up Arrow 7">
            <a:extLst>
              <a:ext uri="{FF2B5EF4-FFF2-40B4-BE49-F238E27FC236}">
                <a16:creationId xmlns:a16="http://schemas.microsoft.com/office/drawing/2014/main" id="{AC5D0B4F-B6EE-5A4D-94C9-E8665B62F2C5}"/>
              </a:ext>
            </a:extLst>
          </p:cNvPr>
          <p:cNvSpPr/>
          <p:nvPr/>
        </p:nvSpPr>
        <p:spPr>
          <a:xfrm>
            <a:off x="2010401" y="5589588"/>
            <a:ext cx="2586652" cy="766762"/>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4DFE527-B226-1D4D-B42F-7ACC98F9E9AD}"/>
              </a:ext>
            </a:extLst>
          </p:cNvPr>
          <p:cNvSpPr txBox="1"/>
          <p:nvPr/>
        </p:nvSpPr>
        <p:spPr>
          <a:xfrm>
            <a:off x="2689952" y="5788303"/>
            <a:ext cx="1227550" cy="369332"/>
          </a:xfrm>
          <a:prstGeom prst="rect">
            <a:avLst/>
          </a:prstGeom>
          <a:noFill/>
        </p:spPr>
        <p:txBody>
          <a:bodyPr wrap="square" rtlCol="0">
            <a:spAutoFit/>
          </a:bodyPr>
          <a:lstStyle/>
          <a:p>
            <a:pPr algn="ctr"/>
            <a:r>
              <a:rPr lang="en-US" dirty="0" err="1">
                <a:latin typeface="STHeiti" panose="02010600040101010101" pitchFamily="2" charset="-122"/>
                <a:ea typeface="STHeiti" panose="02010600040101010101" pitchFamily="2" charset="-122"/>
              </a:rPr>
              <a:t>LEaP</a:t>
            </a:r>
            <a:endParaRPr lang="en-US" dirty="0">
              <a:latin typeface="STHeiti" panose="02010600040101010101" pitchFamily="2" charset="-122"/>
              <a:ea typeface="STHeiti" panose="02010600040101010101" pitchFamily="2" charset="-122"/>
            </a:endParaRPr>
          </a:p>
        </p:txBody>
      </p:sp>
      <p:sp>
        <p:nvSpPr>
          <p:cNvPr id="11" name="TextBox 10">
            <a:extLst>
              <a:ext uri="{FF2B5EF4-FFF2-40B4-BE49-F238E27FC236}">
                <a16:creationId xmlns:a16="http://schemas.microsoft.com/office/drawing/2014/main" id="{5F4EECE4-F214-5C48-911F-627DD9D41104}"/>
              </a:ext>
            </a:extLst>
          </p:cNvPr>
          <p:cNvSpPr txBox="1"/>
          <p:nvPr/>
        </p:nvSpPr>
        <p:spPr>
          <a:xfrm>
            <a:off x="7284471" y="5744095"/>
            <a:ext cx="1227550" cy="369332"/>
          </a:xfrm>
          <a:prstGeom prst="rect">
            <a:avLst/>
          </a:prstGeom>
          <a:noFill/>
        </p:spPr>
        <p:txBody>
          <a:bodyPr wrap="square" rtlCol="0">
            <a:spAutoFit/>
          </a:bodyPr>
          <a:lstStyle/>
          <a:p>
            <a:pPr algn="ctr"/>
            <a:r>
              <a:rPr lang="en-US" dirty="0" err="1">
                <a:latin typeface="STHeiti" panose="02010600040101010101" pitchFamily="2" charset="-122"/>
                <a:ea typeface="STHeiti" panose="02010600040101010101" pitchFamily="2" charset="-122"/>
              </a:rPr>
              <a:t>acpype</a:t>
            </a:r>
            <a:endParaRPr lang="en-US" dirty="0">
              <a:latin typeface="STHeiti" panose="02010600040101010101" pitchFamily="2" charset="-122"/>
              <a:ea typeface="STHeiti" panose="02010600040101010101" pitchFamily="2" charset="-122"/>
            </a:endParaRPr>
          </a:p>
        </p:txBody>
      </p:sp>
    </p:spTree>
    <p:extLst>
      <p:ext uri="{BB962C8B-B14F-4D97-AF65-F5344CB8AC3E}">
        <p14:creationId xmlns:p14="http://schemas.microsoft.com/office/powerpoint/2010/main" val="302492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E112-A1EF-0848-84EA-5529FD1E3FCC}"/>
              </a:ext>
            </a:extLst>
          </p:cNvPr>
          <p:cNvSpPr>
            <a:spLocks noGrp="1"/>
          </p:cNvSpPr>
          <p:nvPr>
            <p:ph type="title"/>
          </p:nvPr>
        </p:nvSpPr>
        <p:spPr/>
        <p:txBody>
          <a:bodyPr/>
          <a:lstStyle/>
          <a:p>
            <a:r>
              <a:rPr lang="en-US" dirty="0"/>
              <a:t>Step 1. Get a PDB File for my Solvent</a:t>
            </a:r>
          </a:p>
        </p:txBody>
      </p:sp>
      <p:sp>
        <p:nvSpPr>
          <p:cNvPr id="3" name="Content Placeholder 2">
            <a:extLst>
              <a:ext uri="{FF2B5EF4-FFF2-40B4-BE49-F238E27FC236}">
                <a16:creationId xmlns:a16="http://schemas.microsoft.com/office/drawing/2014/main" id="{D2B7CAF0-4572-2649-9AD9-0D705E7C1E8A}"/>
              </a:ext>
            </a:extLst>
          </p:cNvPr>
          <p:cNvSpPr>
            <a:spLocks noGrp="1"/>
          </p:cNvSpPr>
          <p:nvPr>
            <p:ph idx="1"/>
          </p:nvPr>
        </p:nvSpPr>
        <p:spPr/>
        <p:txBody>
          <a:bodyPr>
            <a:normAutofit/>
          </a:bodyPr>
          <a:lstStyle/>
          <a:p>
            <a:pPr marL="0" indent="0" algn="ctr">
              <a:lnSpc>
                <a:spcPct val="100000"/>
              </a:lnSpc>
              <a:buNone/>
            </a:pPr>
            <a:r>
              <a:rPr lang="en-US" sz="2000" dirty="0"/>
              <a:t>**Get a </a:t>
            </a:r>
            <a:r>
              <a:rPr lang="en-US" sz="2000" dirty="0" err="1"/>
              <a:t>pdb</a:t>
            </a:r>
            <a:r>
              <a:rPr lang="en-US" sz="2000" dirty="0"/>
              <a:t>**</a:t>
            </a:r>
          </a:p>
          <a:p>
            <a:pPr marL="0" indent="0">
              <a:lnSpc>
                <a:spcPct val="100000"/>
              </a:lnSpc>
              <a:buNone/>
            </a:pPr>
            <a:r>
              <a:rPr lang="en-US" sz="2000" dirty="0"/>
              <a:t>Steps:</a:t>
            </a:r>
          </a:p>
          <a:p>
            <a:pPr marL="0" indent="0">
              <a:lnSpc>
                <a:spcPct val="100000"/>
              </a:lnSpc>
              <a:buNone/>
            </a:pPr>
            <a:r>
              <a:rPr lang="en-US" sz="2000" dirty="0"/>
              <a:t>1. Drew the molecule in </a:t>
            </a:r>
            <a:r>
              <a:rPr lang="en-US" sz="2000" dirty="0" err="1"/>
              <a:t>gausview</a:t>
            </a:r>
            <a:r>
              <a:rPr lang="en-US" sz="2000" dirty="0"/>
              <a:t>.</a:t>
            </a:r>
          </a:p>
          <a:p>
            <a:pPr marL="0" indent="0">
              <a:lnSpc>
                <a:spcPct val="100000"/>
              </a:lnSpc>
              <a:buNone/>
            </a:pPr>
            <a:r>
              <a:rPr lang="en-US" sz="2000" dirty="0"/>
              <a:t>Command: </a:t>
            </a:r>
            <a:r>
              <a:rPr lang="en-US" sz="2000" dirty="0" err="1"/>
              <a:t>gview.exe</a:t>
            </a:r>
            <a:r>
              <a:rPr lang="en-US" sz="2000" dirty="0"/>
              <a:t> (open </a:t>
            </a:r>
            <a:r>
              <a:rPr lang="en-US" sz="2000" dirty="0" err="1"/>
              <a:t>gausview</a:t>
            </a:r>
            <a:r>
              <a:rPr lang="en-US" sz="2000" dirty="0"/>
              <a:t>)</a:t>
            </a:r>
            <a:br>
              <a:rPr lang="en-US" sz="2000" dirty="0"/>
            </a:br>
            <a:endParaRPr lang="en-US" sz="2000" dirty="0"/>
          </a:p>
          <a:p>
            <a:pPr marL="0" indent="0">
              <a:lnSpc>
                <a:spcPct val="100000"/>
              </a:lnSpc>
              <a:buNone/>
            </a:pPr>
            <a:r>
              <a:rPr lang="en-US" sz="2000" dirty="0"/>
              <a:t>2. Optimized the structure using </a:t>
            </a:r>
            <a:r>
              <a:rPr lang="en-US" sz="2000" dirty="0" err="1"/>
              <a:t>dft</a:t>
            </a:r>
            <a:r>
              <a:rPr lang="en-US" sz="2000" dirty="0"/>
              <a:t>: </a:t>
            </a:r>
            <a:r>
              <a:rPr lang="en-US" sz="2000" dirty="0" err="1"/>
              <a:t>pbe</a:t>
            </a:r>
            <a:r>
              <a:rPr lang="en-US" sz="2000" dirty="0"/>
              <a:t> method with the 6-31g basis set.</a:t>
            </a:r>
          </a:p>
          <a:p>
            <a:pPr marL="0" indent="0">
              <a:lnSpc>
                <a:spcPct val="100000"/>
              </a:lnSpc>
              <a:buNone/>
            </a:pPr>
            <a:r>
              <a:rPr lang="en-US" sz="2000" dirty="0"/>
              <a:t>a. Check that the structure is converged and it finished normally.</a:t>
            </a:r>
            <a:br>
              <a:rPr lang="en-US" sz="2000" dirty="0"/>
            </a:br>
            <a:endParaRPr lang="en-US" sz="2000" dirty="0"/>
          </a:p>
          <a:p>
            <a:pPr marL="0" indent="0">
              <a:lnSpc>
                <a:spcPct val="100000"/>
              </a:lnSpc>
              <a:buNone/>
            </a:pPr>
            <a:r>
              <a:rPr lang="en-US" sz="2000" dirty="0"/>
              <a:t>3. Loaded the log file into </a:t>
            </a:r>
            <a:r>
              <a:rPr lang="en-US" sz="2000" dirty="0" err="1"/>
              <a:t>gaussview</a:t>
            </a:r>
            <a:r>
              <a:rPr lang="en-US" sz="2000" dirty="0"/>
              <a:t>.</a:t>
            </a:r>
            <a:br>
              <a:rPr lang="en-US" sz="2000" dirty="0"/>
            </a:br>
            <a:endParaRPr lang="en-US" sz="2000" dirty="0"/>
          </a:p>
          <a:p>
            <a:pPr marL="0" indent="0">
              <a:lnSpc>
                <a:spcPct val="100000"/>
              </a:lnSpc>
              <a:buNone/>
            </a:pPr>
            <a:r>
              <a:rPr lang="en-US" sz="2000" dirty="0"/>
              <a:t>4. Saved the output as a </a:t>
            </a:r>
            <a:r>
              <a:rPr lang="en-US" sz="2000" dirty="0" err="1"/>
              <a:t>pdb</a:t>
            </a:r>
            <a:r>
              <a:rPr lang="en-US" sz="2000" dirty="0"/>
              <a:t>.</a:t>
            </a:r>
          </a:p>
        </p:txBody>
      </p:sp>
      <p:sp>
        <p:nvSpPr>
          <p:cNvPr id="4" name="Slide Number Placeholder 3">
            <a:extLst>
              <a:ext uri="{FF2B5EF4-FFF2-40B4-BE49-F238E27FC236}">
                <a16:creationId xmlns:a16="http://schemas.microsoft.com/office/drawing/2014/main" id="{891BBC88-C5E7-3242-80AF-F51FCEAC0276}"/>
              </a:ext>
            </a:extLst>
          </p:cNvPr>
          <p:cNvSpPr>
            <a:spLocks noGrp="1"/>
          </p:cNvSpPr>
          <p:nvPr>
            <p:ph type="sldNum" sz="quarter" idx="12"/>
          </p:nvPr>
        </p:nvSpPr>
        <p:spPr/>
        <p:txBody>
          <a:bodyPr/>
          <a:lstStyle/>
          <a:p>
            <a:fld id="{6E93B6E0-2913-3A4B-B546-F97EC795FE56}" type="slidenum">
              <a:rPr lang="en-US" smtClean="0"/>
              <a:t>13</a:t>
            </a:fld>
            <a:endParaRPr lang="en-US"/>
          </a:p>
        </p:txBody>
      </p:sp>
    </p:spTree>
    <p:extLst>
      <p:ext uri="{BB962C8B-B14F-4D97-AF65-F5344CB8AC3E}">
        <p14:creationId xmlns:p14="http://schemas.microsoft.com/office/powerpoint/2010/main" val="240319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D228-DF1D-F146-BAC7-B1E8825A41D6}"/>
              </a:ext>
            </a:extLst>
          </p:cNvPr>
          <p:cNvSpPr>
            <a:spLocks noGrp="1"/>
          </p:cNvSpPr>
          <p:nvPr>
            <p:ph type="title"/>
          </p:nvPr>
        </p:nvSpPr>
        <p:spPr/>
        <p:txBody>
          <a:bodyPr/>
          <a:lstStyle/>
          <a:p>
            <a:r>
              <a:rPr lang="en-US" dirty="0"/>
              <a:t>Step 2. Make a Mol2 File from the PDB</a:t>
            </a:r>
          </a:p>
        </p:txBody>
      </p:sp>
      <p:sp>
        <p:nvSpPr>
          <p:cNvPr id="3" name="Content Placeholder 2">
            <a:extLst>
              <a:ext uri="{FF2B5EF4-FFF2-40B4-BE49-F238E27FC236}">
                <a16:creationId xmlns:a16="http://schemas.microsoft.com/office/drawing/2014/main" id="{4222DE4E-5B29-CB42-A91D-D732E6342583}"/>
              </a:ext>
            </a:extLst>
          </p:cNvPr>
          <p:cNvSpPr>
            <a:spLocks noGrp="1"/>
          </p:cNvSpPr>
          <p:nvPr>
            <p:ph idx="1"/>
          </p:nvPr>
        </p:nvSpPr>
        <p:spPr/>
        <p:txBody>
          <a:bodyPr>
            <a:noAutofit/>
          </a:bodyPr>
          <a:lstStyle/>
          <a:p>
            <a:pPr marL="0" indent="0" algn="ctr">
              <a:lnSpc>
                <a:spcPct val="100000"/>
              </a:lnSpc>
              <a:buNone/>
            </a:pPr>
            <a:r>
              <a:rPr lang="en-US" sz="2000" dirty="0"/>
              <a:t>**Make a mol2 file**</a:t>
            </a:r>
          </a:p>
          <a:p>
            <a:pPr marL="0" indent="0">
              <a:lnSpc>
                <a:spcPct val="100000"/>
              </a:lnSpc>
              <a:buNone/>
            </a:pPr>
            <a:r>
              <a:rPr lang="en-US" sz="2000" dirty="0"/>
              <a:t>Steps:</a:t>
            </a:r>
          </a:p>
          <a:p>
            <a:pPr marL="0" indent="0">
              <a:lnSpc>
                <a:spcPct val="100000"/>
              </a:lnSpc>
              <a:buNone/>
            </a:pPr>
            <a:r>
              <a:rPr lang="en-US" sz="2000" dirty="0"/>
              <a:t>1. Use </a:t>
            </a:r>
            <a:r>
              <a:rPr lang="en-US" sz="2000" dirty="0">
                <a:hlinkClick r:id="rId2"/>
              </a:rPr>
              <a:t>openbabble</a:t>
            </a:r>
            <a:r>
              <a:rPr lang="en-US" sz="2000" dirty="0"/>
              <a:t> to convert the </a:t>
            </a:r>
            <a:r>
              <a:rPr lang="en-US" sz="2000" dirty="0" err="1"/>
              <a:t>pdb</a:t>
            </a:r>
            <a:r>
              <a:rPr lang="en-US" sz="2000" dirty="0"/>
              <a:t> to a </a:t>
            </a:r>
            <a:r>
              <a:rPr lang="en-US" sz="2000" dirty="0" err="1"/>
              <a:t>pdb</a:t>
            </a:r>
            <a:r>
              <a:rPr lang="en-US" sz="2000" dirty="0"/>
              <a:t> to get the correct formatting.</a:t>
            </a:r>
            <a:br>
              <a:rPr lang="en-US" sz="2000" dirty="0"/>
            </a:br>
            <a:endParaRPr lang="en-US" sz="2000" dirty="0"/>
          </a:p>
          <a:p>
            <a:pPr marL="0" indent="0">
              <a:lnSpc>
                <a:spcPct val="100000"/>
              </a:lnSpc>
              <a:buNone/>
            </a:pPr>
            <a:r>
              <a:rPr lang="en-US" sz="2000" dirty="0"/>
              <a:t>2. Change the name of the group in the </a:t>
            </a:r>
            <a:r>
              <a:rPr lang="en-US" sz="2000" dirty="0" err="1"/>
              <a:t>pdb</a:t>
            </a:r>
            <a:r>
              <a:rPr lang="en-US" sz="2000" dirty="0"/>
              <a:t>.</a:t>
            </a:r>
          </a:p>
          <a:p>
            <a:pPr marL="0" indent="0">
              <a:lnSpc>
                <a:spcPct val="100000"/>
              </a:lnSpc>
              <a:buNone/>
            </a:pPr>
            <a:r>
              <a:rPr lang="en-US" sz="2000" dirty="0"/>
              <a:t>Command: control - v, highlight groups, press c, type new group name, press </a:t>
            </a:r>
            <a:r>
              <a:rPr lang="en-US" sz="2000" dirty="0" err="1"/>
              <a:t>esacpe</a:t>
            </a:r>
            <a:br>
              <a:rPr lang="en-US" sz="2000" dirty="0"/>
            </a:br>
            <a:endParaRPr lang="en-US" sz="2000" dirty="0"/>
          </a:p>
          <a:p>
            <a:pPr marL="0" indent="0">
              <a:lnSpc>
                <a:spcPct val="100000"/>
              </a:lnSpc>
              <a:buNone/>
            </a:pPr>
            <a:r>
              <a:rPr lang="en-US" sz="2000" dirty="0"/>
              <a:t>3. Make a mol2 from the </a:t>
            </a:r>
            <a:r>
              <a:rPr lang="en-US" sz="2000" dirty="0" err="1"/>
              <a:t>pdb</a:t>
            </a:r>
            <a:r>
              <a:rPr lang="en-US" sz="2000" dirty="0"/>
              <a:t>.</a:t>
            </a:r>
          </a:p>
          <a:p>
            <a:pPr marL="0" indent="0">
              <a:lnSpc>
                <a:spcPct val="100000"/>
              </a:lnSpc>
              <a:buNone/>
            </a:pPr>
            <a:r>
              <a:rPr lang="en-US" sz="2000" dirty="0"/>
              <a:t>Command: antechamber -</a:t>
            </a:r>
            <a:r>
              <a:rPr lang="en-US" sz="2000" dirty="0" err="1"/>
              <a:t>i</a:t>
            </a:r>
            <a:r>
              <a:rPr lang="en-US" sz="2000" dirty="0"/>
              <a:t> [</a:t>
            </a:r>
            <a:r>
              <a:rPr lang="en-US" sz="2000" dirty="0" err="1"/>
              <a:t>outputFileName</a:t>
            </a:r>
            <a:r>
              <a:rPr lang="en-US" sz="2000" dirty="0"/>
              <a:t>].</a:t>
            </a:r>
            <a:r>
              <a:rPr lang="en-US" sz="2000" dirty="0" err="1"/>
              <a:t>pdb</a:t>
            </a:r>
            <a:r>
              <a:rPr lang="en-US" sz="2000" dirty="0"/>
              <a:t> -fi </a:t>
            </a:r>
            <a:r>
              <a:rPr lang="en-US" sz="2000" dirty="0" err="1"/>
              <a:t>pdb</a:t>
            </a:r>
            <a:r>
              <a:rPr lang="en-US" sz="2000" dirty="0"/>
              <a:t> -o [newMol2FileName].mol2 -</a:t>
            </a:r>
            <a:r>
              <a:rPr lang="en-US" sz="2000" dirty="0" err="1"/>
              <a:t>fo</a:t>
            </a:r>
            <a:r>
              <a:rPr lang="en-US" sz="2000" dirty="0"/>
              <a:t> mol2</a:t>
            </a:r>
          </a:p>
        </p:txBody>
      </p:sp>
      <p:sp>
        <p:nvSpPr>
          <p:cNvPr id="4" name="Slide Number Placeholder 3">
            <a:extLst>
              <a:ext uri="{FF2B5EF4-FFF2-40B4-BE49-F238E27FC236}">
                <a16:creationId xmlns:a16="http://schemas.microsoft.com/office/drawing/2014/main" id="{78FBCD20-D091-A044-AED1-64390825EA1A}"/>
              </a:ext>
            </a:extLst>
          </p:cNvPr>
          <p:cNvSpPr>
            <a:spLocks noGrp="1"/>
          </p:cNvSpPr>
          <p:nvPr>
            <p:ph type="sldNum" sz="quarter" idx="12"/>
          </p:nvPr>
        </p:nvSpPr>
        <p:spPr/>
        <p:txBody>
          <a:bodyPr/>
          <a:lstStyle/>
          <a:p>
            <a:fld id="{6E93B6E0-2913-3A4B-B546-F97EC795FE56}" type="slidenum">
              <a:rPr lang="en-US" smtClean="0"/>
              <a:t>14</a:t>
            </a:fld>
            <a:endParaRPr lang="en-US"/>
          </a:p>
        </p:txBody>
      </p:sp>
    </p:spTree>
    <p:extLst>
      <p:ext uri="{BB962C8B-B14F-4D97-AF65-F5344CB8AC3E}">
        <p14:creationId xmlns:p14="http://schemas.microsoft.com/office/powerpoint/2010/main" val="151177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B4C-44D9-814E-9ADC-C8BEF61996D5}"/>
              </a:ext>
            </a:extLst>
          </p:cNvPr>
          <p:cNvSpPr>
            <a:spLocks noGrp="1"/>
          </p:cNvSpPr>
          <p:nvPr>
            <p:ph type="title"/>
          </p:nvPr>
        </p:nvSpPr>
        <p:spPr/>
        <p:txBody>
          <a:bodyPr/>
          <a:lstStyle/>
          <a:p>
            <a:r>
              <a:rPr lang="en-US" dirty="0"/>
              <a:t>Step 3. Run </a:t>
            </a:r>
            <a:r>
              <a:rPr lang="en-US" dirty="0" err="1"/>
              <a:t>tleap</a:t>
            </a:r>
            <a:r>
              <a:rPr lang="en-US" dirty="0"/>
              <a:t> to Combine Information into Proper Format</a:t>
            </a:r>
          </a:p>
        </p:txBody>
      </p:sp>
      <p:sp>
        <p:nvSpPr>
          <p:cNvPr id="3" name="Content Placeholder 2">
            <a:extLst>
              <a:ext uri="{FF2B5EF4-FFF2-40B4-BE49-F238E27FC236}">
                <a16:creationId xmlns:a16="http://schemas.microsoft.com/office/drawing/2014/main" id="{22D12883-93B7-3949-A1D4-001EE25E8851}"/>
              </a:ext>
            </a:extLst>
          </p:cNvPr>
          <p:cNvSpPr>
            <a:spLocks noGrp="1"/>
          </p:cNvSpPr>
          <p:nvPr>
            <p:ph idx="1"/>
          </p:nvPr>
        </p:nvSpPr>
        <p:spPr/>
        <p:txBody>
          <a:bodyPr>
            <a:normAutofit lnSpcReduction="10000"/>
          </a:bodyPr>
          <a:lstStyle/>
          <a:p>
            <a:pPr marL="0" indent="0" algn="ctr">
              <a:lnSpc>
                <a:spcPct val="100000"/>
              </a:lnSpc>
              <a:buNone/>
            </a:pPr>
            <a:r>
              <a:rPr lang="en-US" sz="2000" dirty="0"/>
              <a:t>**Run </a:t>
            </a:r>
            <a:r>
              <a:rPr lang="en-US" sz="2000" dirty="0" err="1"/>
              <a:t>tleap</a:t>
            </a:r>
            <a:r>
              <a:rPr lang="en-US" sz="2000" dirty="0"/>
              <a:t>**</a:t>
            </a:r>
          </a:p>
          <a:p>
            <a:pPr marL="0" indent="0">
              <a:lnSpc>
                <a:spcPct val="100000"/>
              </a:lnSpc>
              <a:buNone/>
            </a:pPr>
            <a:r>
              <a:rPr lang="en-US" sz="2000" dirty="0"/>
              <a:t>Steps:</a:t>
            </a:r>
          </a:p>
          <a:p>
            <a:pPr marL="457200" indent="-457200">
              <a:lnSpc>
                <a:spcPct val="100000"/>
              </a:lnSpc>
              <a:buAutoNum type="arabicPeriod"/>
            </a:pPr>
            <a:r>
              <a:rPr lang="en-US" sz="2000" dirty="0"/>
              <a:t>Make a </a:t>
            </a:r>
            <a:r>
              <a:rPr lang="en-US" sz="2000" dirty="0" err="1"/>
              <a:t>tleap.in</a:t>
            </a:r>
            <a:r>
              <a:rPr lang="en-US" sz="2000" dirty="0"/>
              <a:t> file (input file) *Sample in comments* </a:t>
            </a:r>
          </a:p>
          <a:p>
            <a:pPr marL="0" indent="0">
              <a:lnSpc>
                <a:spcPct val="100000"/>
              </a:lnSpc>
              <a:buNone/>
            </a:pPr>
            <a:endParaRPr lang="en-US" sz="2000" dirty="0"/>
          </a:p>
          <a:p>
            <a:pPr marL="0" indent="0">
              <a:lnSpc>
                <a:spcPct val="100000"/>
              </a:lnSpc>
              <a:buNone/>
            </a:pPr>
            <a:r>
              <a:rPr lang="en-US" sz="2000" dirty="0"/>
              <a:t>2. Load </a:t>
            </a:r>
            <a:r>
              <a:rPr lang="en-US" sz="2000" dirty="0" err="1"/>
              <a:t>ambertools</a:t>
            </a:r>
            <a:r>
              <a:rPr lang="en-US" sz="2000" dirty="0"/>
              <a:t>.</a:t>
            </a:r>
          </a:p>
          <a:p>
            <a:pPr marL="0" indent="0">
              <a:lnSpc>
                <a:spcPct val="100000"/>
              </a:lnSpc>
              <a:buNone/>
            </a:pPr>
            <a:r>
              <a:rPr lang="en-US" sz="2000" dirty="0"/>
              <a:t>Command: </a:t>
            </a:r>
            <a:r>
              <a:rPr lang="en-US" sz="2000" dirty="0" err="1"/>
              <a:t>conda</a:t>
            </a:r>
            <a:r>
              <a:rPr lang="en-US" sz="2000" dirty="0"/>
              <a:t> activate AmberTools20</a:t>
            </a:r>
            <a:br>
              <a:rPr lang="en-US" sz="2000" dirty="0"/>
            </a:br>
            <a:endParaRPr lang="en-US" sz="2000" dirty="0"/>
          </a:p>
          <a:p>
            <a:pPr marL="0" indent="0">
              <a:lnSpc>
                <a:spcPct val="100000"/>
              </a:lnSpc>
              <a:buNone/>
            </a:pPr>
            <a:r>
              <a:rPr lang="en-US" sz="2000" dirty="0"/>
              <a:t>3. Run the </a:t>
            </a:r>
            <a:r>
              <a:rPr lang="en-US" sz="2000" dirty="0" err="1"/>
              <a:t>tleap</a:t>
            </a:r>
            <a:r>
              <a:rPr lang="en-US" sz="2000" dirty="0"/>
              <a:t> program</a:t>
            </a:r>
          </a:p>
          <a:p>
            <a:pPr marL="0" indent="0">
              <a:lnSpc>
                <a:spcPct val="100000"/>
              </a:lnSpc>
              <a:buNone/>
            </a:pPr>
            <a:r>
              <a:rPr lang="en-US" sz="2000" dirty="0"/>
              <a:t>Command: </a:t>
            </a:r>
            <a:r>
              <a:rPr lang="en-US" sz="2000" dirty="0" err="1"/>
              <a:t>tleap</a:t>
            </a:r>
            <a:r>
              <a:rPr lang="en-US" sz="2000" dirty="0"/>
              <a:t> -s -f </a:t>
            </a:r>
            <a:r>
              <a:rPr lang="en-US" sz="2000" dirty="0" err="1"/>
              <a:t>tleap.in</a:t>
            </a:r>
            <a:r>
              <a:rPr lang="en-US" sz="2000" dirty="0"/>
              <a:t> &gt; </a:t>
            </a:r>
            <a:r>
              <a:rPr lang="en-US" sz="2000" dirty="0" err="1"/>
              <a:t>tleap.out</a:t>
            </a:r>
            <a:endParaRPr lang="en-US" sz="2000" dirty="0"/>
          </a:p>
          <a:p>
            <a:pPr marL="0" indent="0">
              <a:lnSpc>
                <a:spcPct val="100000"/>
              </a:lnSpc>
              <a:buNone/>
            </a:pPr>
            <a:endParaRPr lang="en-US" sz="2000" dirty="0"/>
          </a:p>
          <a:p>
            <a:pPr marL="0" indent="0">
              <a:lnSpc>
                <a:spcPct val="100000"/>
              </a:lnSpc>
              <a:buNone/>
            </a:pPr>
            <a:r>
              <a:rPr lang="en-US" sz="2000" dirty="0"/>
              <a:t>Note: you need a parameterized system for this to work</a:t>
            </a:r>
          </a:p>
          <a:p>
            <a:pPr marL="0" indent="0">
              <a:lnSpc>
                <a:spcPct val="100000"/>
              </a:lnSpc>
              <a:buNone/>
            </a:pPr>
            <a:endParaRPr lang="en-US" sz="2000" dirty="0"/>
          </a:p>
        </p:txBody>
      </p:sp>
      <p:sp>
        <p:nvSpPr>
          <p:cNvPr id="4" name="Slide Number Placeholder 3">
            <a:extLst>
              <a:ext uri="{FF2B5EF4-FFF2-40B4-BE49-F238E27FC236}">
                <a16:creationId xmlns:a16="http://schemas.microsoft.com/office/drawing/2014/main" id="{655AD821-4F32-7845-98E9-E6BBC0FAF38F}"/>
              </a:ext>
            </a:extLst>
          </p:cNvPr>
          <p:cNvSpPr>
            <a:spLocks noGrp="1"/>
          </p:cNvSpPr>
          <p:nvPr>
            <p:ph type="sldNum" sz="quarter" idx="12"/>
          </p:nvPr>
        </p:nvSpPr>
        <p:spPr/>
        <p:txBody>
          <a:bodyPr/>
          <a:lstStyle/>
          <a:p>
            <a:fld id="{6E93B6E0-2913-3A4B-B546-F97EC795FE56}" type="slidenum">
              <a:rPr lang="en-US" smtClean="0"/>
              <a:t>15</a:t>
            </a:fld>
            <a:endParaRPr lang="en-US"/>
          </a:p>
        </p:txBody>
      </p:sp>
    </p:spTree>
    <p:extLst>
      <p:ext uri="{BB962C8B-B14F-4D97-AF65-F5344CB8AC3E}">
        <p14:creationId xmlns:p14="http://schemas.microsoft.com/office/powerpoint/2010/main" val="398969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93BA-66C4-814B-9F65-4B5FA1886F47}"/>
              </a:ext>
            </a:extLst>
          </p:cNvPr>
          <p:cNvSpPr>
            <a:spLocks noGrp="1"/>
          </p:cNvSpPr>
          <p:nvPr>
            <p:ph type="title"/>
          </p:nvPr>
        </p:nvSpPr>
        <p:spPr/>
        <p:txBody>
          <a:bodyPr/>
          <a:lstStyle/>
          <a:p>
            <a:r>
              <a:rPr lang="en-US" dirty="0"/>
              <a:t>Step 4. Run </a:t>
            </a:r>
            <a:r>
              <a:rPr lang="en-US" dirty="0" err="1"/>
              <a:t>acpype</a:t>
            </a:r>
            <a:endParaRPr lang="en-US" dirty="0"/>
          </a:p>
        </p:txBody>
      </p:sp>
      <p:sp>
        <p:nvSpPr>
          <p:cNvPr id="3" name="Content Placeholder 2">
            <a:extLst>
              <a:ext uri="{FF2B5EF4-FFF2-40B4-BE49-F238E27FC236}">
                <a16:creationId xmlns:a16="http://schemas.microsoft.com/office/drawing/2014/main" id="{B2FE9365-E104-9B46-9C9C-22E58D345E90}"/>
              </a:ext>
            </a:extLst>
          </p:cNvPr>
          <p:cNvSpPr>
            <a:spLocks noGrp="1"/>
          </p:cNvSpPr>
          <p:nvPr>
            <p:ph idx="1"/>
          </p:nvPr>
        </p:nvSpPr>
        <p:spPr/>
        <p:txBody>
          <a:bodyPr>
            <a:normAutofit/>
          </a:bodyPr>
          <a:lstStyle/>
          <a:p>
            <a:pPr marL="0" indent="0" algn="ctr">
              <a:lnSpc>
                <a:spcPct val="100000"/>
              </a:lnSpc>
              <a:buNone/>
            </a:pPr>
            <a:r>
              <a:rPr lang="en-US" sz="2000" dirty="0"/>
              <a:t>**Run </a:t>
            </a:r>
            <a:r>
              <a:rPr lang="en-US" sz="2000" dirty="0" err="1"/>
              <a:t>acpype</a:t>
            </a:r>
            <a:r>
              <a:rPr lang="en-US" sz="2000" dirty="0"/>
              <a:t>**</a:t>
            </a:r>
          </a:p>
          <a:p>
            <a:pPr marL="0" indent="0">
              <a:lnSpc>
                <a:spcPct val="100000"/>
              </a:lnSpc>
              <a:buNone/>
            </a:pPr>
            <a:r>
              <a:rPr lang="en-US" sz="2000" dirty="0"/>
              <a:t>Steps:</a:t>
            </a:r>
          </a:p>
          <a:p>
            <a:pPr marL="0" indent="0">
              <a:lnSpc>
                <a:spcPct val="100000"/>
              </a:lnSpc>
              <a:buNone/>
            </a:pPr>
            <a:r>
              <a:rPr lang="en-US" sz="2000" dirty="0"/>
              <a:t>1. Edit the command: </a:t>
            </a:r>
            <a:r>
              <a:rPr lang="en-US" sz="2000" dirty="0" err="1"/>
              <a:t>acpype</a:t>
            </a:r>
            <a:r>
              <a:rPr lang="en-US" sz="2000" dirty="0"/>
              <a:t> -p </a:t>
            </a:r>
            <a:r>
              <a:rPr lang="en-US" sz="2000" dirty="0" err="1"/>
              <a:t>dcm.prmtop</a:t>
            </a:r>
            <a:r>
              <a:rPr lang="en-US" sz="2000" dirty="0"/>
              <a:t> -x </a:t>
            </a:r>
            <a:r>
              <a:rPr lang="en-US" sz="2000" dirty="0" err="1"/>
              <a:t>dcm.inpcrd</a:t>
            </a:r>
            <a:r>
              <a:rPr lang="en-US" sz="2000" dirty="0"/>
              <a:t> -r</a:t>
            </a:r>
          </a:p>
          <a:p>
            <a:pPr marL="0" indent="0">
              <a:lnSpc>
                <a:spcPct val="100000"/>
              </a:lnSpc>
              <a:buNone/>
            </a:pPr>
            <a:r>
              <a:rPr lang="en-US" sz="2000" dirty="0"/>
              <a:t>a. -p is the </a:t>
            </a:r>
            <a:r>
              <a:rPr lang="en-US" sz="2000" dirty="0" err="1"/>
              <a:t>prmtop</a:t>
            </a:r>
            <a:r>
              <a:rPr lang="en-US" sz="2000" dirty="0"/>
              <a:t> input file</a:t>
            </a:r>
          </a:p>
          <a:p>
            <a:pPr marL="0" indent="0">
              <a:lnSpc>
                <a:spcPct val="100000"/>
              </a:lnSpc>
              <a:buNone/>
            </a:pPr>
            <a:r>
              <a:rPr lang="en-US" sz="2000" dirty="0"/>
              <a:t>b. -x is the </a:t>
            </a:r>
            <a:r>
              <a:rPr lang="en-US" sz="2000" dirty="0" err="1"/>
              <a:t>inpcrd</a:t>
            </a:r>
            <a:r>
              <a:rPr lang="en-US" sz="2000" dirty="0"/>
              <a:t> input file</a:t>
            </a:r>
          </a:p>
          <a:p>
            <a:pPr marL="0" indent="0">
              <a:lnSpc>
                <a:spcPct val="100000"/>
              </a:lnSpc>
              <a:buNone/>
            </a:pPr>
            <a:r>
              <a:rPr lang="en-US" sz="2000" dirty="0"/>
              <a:t>c. -r is the output to specify </a:t>
            </a:r>
            <a:r>
              <a:rPr lang="en-US" sz="2000" dirty="0" err="1"/>
              <a:t>acpype</a:t>
            </a:r>
            <a:r>
              <a:rPr lang="en-US" sz="2000" dirty="0"/>
              <a:t> to make the files required for </a:t>
            </a:r>
            <a:r>
              <a:rPr lang="en-US" sz="2000" dirty="0" err="1"/>
              <a:t>gromacs</a:t>
            </a:r>
            <a:endParaRPr lang="en-US" sz="2000" dirty="0"/>
          </a:p>
          <a:p>
            <a:pPr marL="0" indent="0">
              <a:lnSpc>
                <a:spcPct val="100000"/>
              </a:lnSpc>
              <a:buNone/>
            </a:pPr>
            <a:r>
              <a:rPr lang="en-US" sz="2000" dirty="0"/>
              <a:t>Help: </a:t>
            </a:r>
            <a:r>
              <a:rPr lang="en-US" sz="2000" dirty="0" err="1"/>
              <a:t>acpype</a:t>
            </a:r>
            <a:r>
              <a:rPr lang="en-US" sz="2000" dirty="0"/>
              <a:t> -h will give you all the information about all the possible flags.</a:t>
            </a:r>
          </a:p>
          <a:p>
            <a:pPr>
              <a:lnSpc>
                <a:spcPct val="100000"/>
              </a:lnSpc>
            </a:pPr>
            <a:endParaRPr lang="en-US" sz="2000" dirty="0"/>
          </a:p>
        </p:txBody>
      </p:sp>
      <p:sp>
        <p:nvSpPr>
          <p:cNvPr id="4" name="Slide Number Placeholder 3">
            <a:extLst>
              <a:ext uri="{FF2B5EF4-FFF2-40B4-BE49-F238E27FC236}">
                <a16:creationId xmlns:a16="http://schemas.microsoft.com/office/drawing/2014/main" id="{560A0FC4-C04D-E24F-AC7B-63EBD01B7DEB}"/>
              </a:ext>
            </a:extLst>
          </p:cNvPr>
          <p:cNvSpPr>
            <a:spLocks noGrp="1"/>
          </p:cNvSpPr>
          <p:nvPr>
            <p:ph type="sldNum" sz="quarter" idx="12"/>
          </p:nvPr>
        </p:nvSpPr>
        <p:spPr/>
        <p:txBody>
          <a:bodyPr/>
          <a:lstStyle/>
          <a:p>
            <a:fld id="{6E93B6E0-2913-3A4B-B546-F97EC795FE56}" type="slidenum">
              <a:rPr lang="en-US" smtClean="0"/>
              <a:t>16</a:t>
            </a:fld>
            <a:endParaRPr lang="en-US"/>
          </a:p>
        </p:txBody>
      </p:sp>
    </p:spTree>
    <p:extLst>
      <p:ext uri="{BB962C8B-B14F-4D97-AF65-F5344CB8AC3E}">
        <p14:creationId xmlns:p14="http://schemas.microsoft.com/office/powerpoint/2010/main" val="245231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70BA-C8D7-0C4B-B45D-409E0AE63360}"/>
              </a:ext>
            </a:extLst>
          </p:cNvPr>
          <p:cNvSpPr>
            <a:spLocks noGrp="1"/>
          </p:cNvSpPr>
          <p:nvPr>
            <p:ph type="title"/>
          </p:nvPr>
        </p:nvSpPr>
        <p:spPr/>
        <p:txBody>
          <a:bodyPr/>
          <a:lstStyle/>
          <a:p>
            <a:r>
              <a:rPr lang="en-US" dirty="0"/>
              <a:t>The Resulting Files can be Used Directly In Simulations</a:t>
            </a:r>
          </a:p>
        </p:txBody>
      </p:sp>
      <p:sp>
        <p:nvSpPr>
          <p:cNvPr id="3" name="Content Placeholder 2">
            <a:extLst>
              <a:ext uri="{FF2B5EF4-FFF2-40B4-BE49-F238E27FC236}">
                <a16:creationId xmlns:a16="http://schemas.microsoft.com/office/drawing/2014/main" id="{98EE14F8-266D-114E-B204-3DECFF387C93}"/>
              </a:ext>
            </a:extLst>
          </p:cNvPr>
          <p:cNvSpPr>
            <a:spLocks noGrp="1"/>
          </p:cNvSpPr>
          <p:nvPr>
            <p:ph idx="1"/>
          </p:nvPr>
        </p:nvSpPr>
        <p:spPr/>
        <p:txBody>
          <a:bodyPr/>
          <a:lstStyle/>
          <a:p>
            <a:pPr marL="0" indent="0">
              <a:buNone/>
            </a:pPr>
            <a:r>
              <a:rPr lang="en-US" dirty="0"/>
              <a:t>Out: top and </a:t>
            </a:r>
            <a:r>
              <a:rPr lang="en-US" dirty="0" err="1"/>
              <a:t>gro</a:t>
            </a:r>
            <a:r>
              <a:rPr lang="en-US" dirty="0"/>
              <a:t> files </a:t>
            </a:r>
          </a:p>
          <a:p>
            <a:pPr>
              <a:buFontTx/>
              <a:buChar char="-"/>
            </a:pPr>
            <a:r>
              <a:rPr lang="en-US" dirty="0"/>
              <a:t>Top file = topology that I can include in my </a:t>
            </a:r>
            <a:r>
              <a:rPr lang="en-US" dirty="0" err="1"/>
              <a:t>topol.top</a:t>
            </a:r>
            <a:r>
              <a:rPr lang="en-US" dirty="0"/>
              <a:t> file</a:t>
            </a:r>
          </a:p>
          <a:p>
            <a:pPr>
              <a:buFontTx/>
              <a:buChar char="-"/>
            </a:pPr>
            <a:r>
              <a:rPr lang="en-US" dirty="0"/>
              <a:t>Gro file = molecular structure that I can use to solvate my box </a:t>
            </a:r>
          </a:p>
        </p:txBody>
      </p:sp>
      <p:sp>
        <p:nvSpPr>
          <p:cNvPr id="4" name="Slide Number Placeholder 3">
            <a:extLst>
              <a:ext uri="{FF2B5EF4-FFF2-40B4-BE49-F238E27FC236}">
                <a16:creationId xmlns:a16="http://schemas.microsoft.com/office/drawing/2014/main" id="{4257A55F-C55C-6E46-8B40-8A6E3125AE29}"/>
              </a:ext>
            </a:extLst>
          </p:cNvPr>
          <p:cNvSpPr>
            <a:spLocks noGrp="1"/>
          </p:cNvSpPr>
          <p:nvPr>
            <p:ph type="sldNum" sz="quarter" idx="12"/>
          </p:nvPr>
        </p:nvSpPr>
        <p:spPr/>
        <p:txBody>
          <a:bodyPr/>
          <a:lstStyle/>
          <a:p>
            <a:fld id="{6E93B6E0-2913-3A4B-B546-F97EC795FE56}" type="slidenum">
              <a:rPr lang="en-US" smtClean="0"/>
              <a:t>17</a:t>
            </a:fld>
            <a:endParaRPr lang="en-US"/>
          </a:p>
        </p:txBody>
      </p:sp>
    </p:spTree>
    <p:extLst>
      <p:ext uri="{BB962C8B-B14F-4D97-AF65-F5344CB8AC3E}">
        <p14:creationId xmlns:p14="http://schemas.microsoft.com/office/powerpoint/2010/main" val="333542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E633-78AD-1E47-90D7-6EED32D066C7}"/>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76A72EA9-6028-B644-8477-2F742883FC6F}"/>
              </a:ext>
            </a:extLst>
          </p:cNvPr>
          <p:cNvSpPr>
            <a:spLocks noGrp="1"/>
          </p:cNvSpPr>
          <p:nvPr>
            <p:ph idx="1"/>
          </p:nvPr>
        </p:nvSpPr>
        <p:spPr/>
        <p:txBody>
          <a:bodyPr/>
          <a:lstStyle/>
          <a:p>
            <a:r>
              <a:rPr lang="en-US" dirty="0"/>
              <a:t>Parameterize Na</a:t>
            </a:r>
            <a:r>
              <a:rPr lang="en-US" baseline="-25000" dirty="0"/>
              <a:t>2</a:t>
            </a:r>
            <a:r>
              <a:rPr lang="en-US" dirty="0"/>
              <a:t>HPO</a:t>
            </a:r>
            <a:r>
              <a:rPr lang="en-US" baseline="-25000" dirty="0"/>
              <a:t>4</a:t>
            </a:r>
          </a:p>
          <a:p>
            <a:endParaRPr lang="en-US" dirty="0"/>
          </a:p>
          <a:p>
            <a:r>
              <a:rPr lang="en-US" dirty="0"/>
              <a:t>Set up the simulations </a:t>
            </a:r>
          </a:p>
          <a:p>
            <a:pPr lvl="1"/>
            <a:r>
              <a:rPr lang="en-US" dirty="0" err="1"/>
              <a:t>Packmol</a:t>
            </a:r>
            <a:r>
              <a:rPr lang="en-US" dirty="0"/>
              <a:t> – fill my box</a:t>
            </a:r>
          </a:p>
          <a:p>
            <a:endParaRPr lang="en-US" dirty="0"/>
          </a:p>
          <a:p>
            <a:r>
              <a:rPr lang="en-US" dirty="0"/>
              <a:t>Future work: consider polymer – protein interactions</a:t>
            </a:r>
          </a:p>
        </p:txBody>
      </p:sp>
      <p:sp>
        <p:nvSpPr>
          <p:cNvPr id="4" name="Slide Number Placeholder 3">
            <a:extLst>
              <a:ext uri="{FF2B5EF4-FFF2-40B4-BE49-F238E27FC236}">
                <a16:creationId xmlns:a16="http://schemas.microsoft.com/office/drawing/2014/main" id="{BE94DAB0-5C68-574A-A0F8-E6AA21302938}"/>
              </a:ext>
            </a:extLst>
          </p:cNvPr>
          <p:cNvSpPr>
            <a:spLocks noGrp="1"/>
          </p:cNvSpPr>
          <p:nvPr>
            <p:ph type="sldNum" sz="quarter" idx="12"/>
          </p:nvPr>
        </p:nvSpPr>
        <p:spPr/>
        <p:txBody>
          <a:bodyPr/>
          <a:lstStyle/>
          <a:p>
            <a:fld id="{6E93B6E0-2913-3A4B-B546-F97EC795FE56}" type="slidenum">
              <a:rPr lang="en-US" smtClean="0"/>
              <a:t>18</a:t>
            </a:fld>
            <a:endParaRPr lang="en-US"/>
          </a:p>
        </p:txBody>
      </p:sp>
    </p:spTree>
    <p:extLst>
      <p:ext uri="{BB962C8B-B14F-4D97-AF65-F5344CB8AC3E}">
        <p14:creationId xmlns:p14="http://schemas.microsoft.com/office/powerpoint/2010/main" val="328417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D15B71-1050-FA4F-A1A8-7E4B58783DC7}"/>
              </a:ext>
            </a:extLst>
          </p:cNvPr>
          <p:cNvSpPr>
            <a:spLocks noGrp="1"/>
          </p:cNvSpPr>
          <p:nvPr>
            <p:ph type="body" idx="1"/>
          </p:nvPr>
        </p:nvSpPr>
        <p:spPr>
          <a:xfrm>
            <a:off x="213846" y="1690688"/>
            <a:ext cx="4056693" cy="823912"/>
          </a:xfrm>
        </p:spPr>
        <p:txBody>
          <a:bodyPr>
            <a:normAutofit lnSpcReduction="10000"/>
          </a:bodyPr>
          <a:lstStyle/>
          <a:p>
            <a:pPr algn="ctr"/>
            <a:r>
              <a:rPr lang="en-US" sz="2800" dirty="0">
                <a:latin typeface="STHeiti" panose="02010600040101010101" pitchFamily="2" charset="-122"/>
                <a:ea typeface="STHeiti" panose="02010600040101010101" pitchFamily="2" charset="-122"/>
              </a:rPr>
              <a:t>Sprenger Research Group</a:t>
            </a:r>
          </a:p>
        </p:txBody>
      </p:sp>
      <p:sp>
        <p:nvSpPr>
          <p:cNvPr id="3" name="Content Placeholder 2">
            <a:extLst>
              <a:ext uri="{FF2B5EF4-FFF2-40B4-BE49-F238E27FC236}">
                <a16:creationId xmlns:a16="http://schemas.microsoft.com/office/drawing/2014/main" id="{988DCDF7-F99E-CA44-92B2-BAE7FAA7AD36}"/>
              </a:ext>
            </a:extLst>
          </p:cNvPr>
          <p:cNvSpPr>
            <a:spLocks noGrp="1"/>
          </p:cNvSpPr>
          <p:nvPr>
            <p:ph sz="half" idx="2"/>
          </p:nvPr>
        </p:nvSpPr>
        <p:spPr>
          <a:xfrm>
            <a:off x="163397" y="2526271"/>
            <a:ext cx="4157592" cy="4074553"/>
          </a:xfrm>
        </p:spPr>
        <p:txBody>
          <a:bodyPr numCol="1">
            <a:normAutofit/>
          </a:bodyPr>
          <a:lstStyle/>
          <a:p>
            <a:r>
              <a:rPr lang="en-US" sz="1600" i="1" u="sng" dirty="0">
                <a:latin typeface="STHeiti" panose="02010600040101010101" pitchFamily="2" charset="-122"/>
                <a:ea typeface="STHeiti" panose="02010600040101010101" pitchFamily="2" charset="-122"/>
              </a:rPr>
              <a:t>Professor Kayla Sprenger</a:t>
            </a:r>
          </a:p>
          <a:p>
            <a:r>
              <a:rPr lang="en-US" sz="1600" dirty="0">
                <a:latin typeface="STHeiti" panose="02010600040101010101" pitchFamily="2" charset="-122"/>
                <a:ea typeface="STHeiti" panose="02010600040101010101" pitchFamily="2" charset="-122"/>
              </a:rPr>
              <a:t>Brian Petersen </a:t>
            </a:r>
          </a:p>
          <a:p>
            <a:r>
              <a:rPr lang="en-US" sz="1600" dirty="0">
                <a:latin typeface="STHeiti" panose="02010600040101010101" pitchFamily="2" charset="-122"/>
                <a:ea typeface="STHeiti" panose="02010600040101010101" pitchFamily="2" charset="-122"/>
              </a:rPr>
              <a:t>Jon Faris</a:t>
            </a:r>
          </a:p>
          <a:p>
            <a:r>
              <a:rPr lang="en-US" sz="1600" dirty="0">
                <a:latin typeface="STHeiti" panose="02010600040101010101" pitchFamily="2" charset="-122"/>
                <a:ea typeface="STHeiti" panose="02010600040101010101" pitchFamily="2" charset="-122"/>
              </a:rPr>
              <a:t>Daisy Fuchs </a:t>
            </a:r>
          </a:p>
          <a:p>
            <a:r>
              <a:rPr lang="en-US" sz="1600" dirty="0">
                <a:latin typeface="STHeiti" panose="02010600040101010101" pitchFamily="2" charset="-122"/>
                <a:ea typeface="STHeiti" panose="02010600040101010101" pitchFamily="2" charset="-122"/>
              </a:rPr>
              <a:t>Bailey Zinger</a:t>
            </a:r>
          </a:p>
          <a:p>
            <a:r>
              <a:rPr lang="en-US" sz="1600" dirty="0"/>
              <a:t>Travis Dong</a:t>
            </a:r>
          </a:p>
          <a:p>
            <a:r>
              <a:rPr lang="en-US" sz="1600" dirty="0">
                <a:latin typeface="STHeiti" panose="02010600040101010101" pitchFamily="2" charset="-122"/>
                <a:ea typeface="STHeiti" panose="02010600040101010101" pitchFamily="2" charset="-122"/>
              </a:rPr>
              <a:t>Emma </a:t>
            </a:r>
            <a:r>
              <a:rPr lang="en-US" sz="1600" dirty="0" err="1">
                <a:latin typeface="STHeiti" panose="02010600040101010101" pitchFamily="2" charset="-122"/>
                <a:ea typeface="STHeiti" panose="02010600040101010101" pitchFamily="2" charset="-122"/>
              </a:rPr>
              <a:t>Lietzke</a:t>
            </a:r>
            <a:endParaRPr lang="en-US" sz="1600" dirty="0"/>
          </a:p>
          <a:p>
            <a:r>
              <a:rPr lang="en-US" sz="1600" dirty="0">
                <a:latin typeface="STHeiti" panose="02010600040101010101" pitchFamily="2" charset="-122"/>
                <a:ea typeface="STHeiti" panose="02010600040101010101" pitchFamily="2" charset="-122"/>
              </a:rPr>
              <a:t>Megan </a:t>
            </a:r>
            <a:r>
              <a:rPr lang="en-US" sz="1600" dirty="0" err="1">
                <a:latin typeface="STHeiti" panose="02010600040101010101" pitchFamily="2" charset="-122"/>
                <a:ea typeface="STHeiti" panose="02010600040101010101" pitchFamily="2" charset="-122"/>
              </a:rPr>
              <a:t>Makam</a:t>
            </a:r>
            <a:endParaRPr lang="en-US" sz="1600" dirty="0">
              <a:latin typeface="STHeiti" panose="02010600040101010101" pitchFamily="2" charset="-122"/>
              <a:ea typeface="STHeiti" panose="02010600040101010101" pitchFamily="2" charset="-122"/>
            </a:endParaRPr>
          </a:p>
          <a:p>
            <a:r>
              <a:rPr lang="en-US" sz="1600" dirty="0">
                <a:latin typeface="STHeiti" panose="02010600040101010101" pitchFamily="2" charset="-122"/>
                <a:ea typeface="STHeiti" panose="02010600040101010101" pitchFamily="2" charset="-122"/>
              </a:rPr>
              <a:t>Daniel </a:t>
            </a:r>
            <a:r>
              <a:rPr lang="en-US" sz="1600" dirty="0" err="1">
                <a:latin typeface="STHeiti" panose="02010600040101010101" pitchFamily="2" charset="-122"/>
                <a:ea typeface="STHeiti" panose="02010600040101010101" pitchFamily="2" charset="-122"/>
              </a:rPr>
              <a:t>Heher</a:t>
            </a:r>
            <a:r>
              <a:rPr lang="en-US" sz="1600" dirty="0">
                <a:latin typeface="STHeiti" panose="02010600040101010101" pitchFamily="2" charset="-122"/>
                <a:ea typeface="STHeiti" panose="02010600040101010101" pitchFamily="2" charset="-122"/>
              </a:rPr>
              <a:t> </a:t>
            </a:r>
          </a:p>
          <a:p>
            <a:r>
              <a:rPr lang="en-US" sz="1600" dirty="0">
                <a:latin typeface="STHeiti" panose="02010600040101010101" pitchFamily="2" charset="-122"/>
                <a:ea typeface="STHeiti" panose="02010600040101010101" pitchFamily="2" charset="-122"/>
              </a:rPr>
              <a:t>Arielle Lawton</a:t>
            </a:r>
          </a:p>
          <a:p>
            <a:r>
              <a:rPr lang="en-US" sz="1600" dirty="0">
                <a:latin typeface="STHeiti" panose="02010600040101010101" pitchFamily="2" charset="-122"/>
                <a:ea typeface="STHeiti" panose="02010600040101010101" pitchFamily="2" charset="-122"/>
              </a:rPr>
              <a:t>Dan </a:t>
            </a:r>
            <a:r>
              <a:rPr lang="en-US" sz="1600" dirty="0" err="1">
                <a:latin typeface="STHeiti" panose="02010600040101010101" pitchFamily="2" charset="-122"/>
                <a:ea typeface="STHeiti" panose="02010600040101010101" pitchFamily="2" charset="-122"/>
              </a:rPr>
              <a:t>Orbidan</a:t>
            </a:r>
            <a:endParaRPr lang="en-US" sz="1600" dirty="0">
              <a:latin typeface="STHeiti" panose="02010600040101010101" pitchFamily="2" charset="-122"/>
              <a:ea typeface="STHeiti" panose="02010600040101010101" pitchFamily="2" charset="-122"/>
            </a:endParaRPr>
          </a:p>
        </p:txBody>
      </p:sp>
      <p:sp>
        <p:nvSpPr>
          <p:cNvPr id="5" name="Text Placeholder 4">
            <a:extLst>
              <a:ext uri="{FF2B5EF4-FFF2-40B4-BE49-F238E27FC236}">
                <a16:creationId xmlns:a16="http://schemas.microsoft.com/office/drawing/2014/main" id="{A23FE72E-D4B5-DB47-B7FB-69D066003BE3}"/>
              </a:ext>
            </a:extLst>
          </p:cNvPr>
          <p:cNvSpPr>
            <a:spLocks noGrp="1"/>
          </p:cNvSpPr>
          <p:nvPr>
            <p:ph type="body" sz="quarter" idx="3"/>
          </p:nvPr>
        </p:nvSpPr>
        <p:spPr>
          <a:xfrm>
            <a:off x="4483552" y="1690688"/>
            <a:ext cx="4056693" cy="823912"/>
          </a:xfrm>
        </p:spPr>
        <p:txBody>
          <a:bodyPr>
            <a:noAutofit/>
          </a:bodyPr>
          <a:lstStyle/>
          <a:p>
            <a:pPr algn="ctr"/>
            <a:r>
              <a:rPr lang="en-US" sz="2800" dirty="0">
                <a:latin typeface="STHeiti" panose="02010600040101010101" pitchFamily="2" charset="-122"/>
                <a:ea typeface="STHeiti" panose="02010600040101010101" pitchFamily="2" charset="-122"/>
              </a:rPr>
              <a:t>Whitehead Research Group</a:t>
            </a:r>
          </a:p>
        </p:txBody>
      </p:sp>
      <p:sp>
        <p:nvSpPr>
          <p:cNvPr id="6" name="Content Placeholder 5">
            <a:extLst>
              <a:ext uri="{FF2B5EF4-FFF2-40B4-BE49-F238E27FC236}">
                <a16:creationId xmlns:a16="http://schemas.microsoft.com/office/drawing/2014/main" id="{43D2BA2B-A61A-F24D-87D4-ADEF66C19D55}"/>
              </a:ext>
            </a:extLst>
          </p:cNvPr>
          <p:cNvSpPr>
            <a:spLocks noGrp="1"/>
          </p:cNvSpPr>
          <p:nvPr>
            <p:ph sz="quarter" idx="4"/>
          </p:nvPr>
        </p:nvSpPr>
        <p:spPr>
          <a:xfrm>
            <a:off x="4287194" y="2593181"/>
            <a:ext cx="4157592" cy="4074552"/>
          </a:xfrm>
        </p:spPr>
        <p:txBody>
          <a:bodyPr numCol="1">
            <a:normAutofit/>
          </a:bodyPr>
          <a:lstStyle/>
          <a:p>
            <a:r>
              <a:rPr lang="en-US" sz="1600" i="1" u="sng" dirty="0">
                <a:latin typeface="STHeiti" panose="02010600040101010101" pitchFamily="2" charset="-122"/>
                <a:ea typeface="STHeiti" panose="02010600040101010101" pitchFamily="2" charset="-122"/>
              </a:rPr>
              <a:t>Professor Timothy Whitehead</a:t>
            </a:r>
          </a:p>
          <a:p>
            <a:r>
              <a:rPr lang="en-US" sz="1600" dirty="0">
                <a:latin typeface="STHeiti" panose="02010600040101010101" pitchFamily="2" charset="-122"/>
                <a:ea typeface="STHeiti" panose="02010600040101010101" pitchFamily="2" charset="-122"/>
              </a:rPr>
              <a:t>Monica Kirby</a:t>
            </a:r>
          </a:p>
          <a:p>
            <a:r>
              <a:rPr lang="en-US" sz="1600" dirty="0">
                <a:latin typeface="STHeiti" panose="02010600040101010101" pitchFamily="2" charset="-122"/>
                <a:ea typeface="STHeiti" panose="02010600040101010101" pitchFamily="2" charset="-122"/>
              </a:rPr>
              <a:t>Zach </a:t>
            </a:r>
            <a:r>
              <a:rPr lang="en-US" sz="1600" dirty="0" err="1">
                <a:latin typeface="STHeiti" panose="02010600040101010101" pitchFamily="2" charset="-122"/>
                <a:ea typeface="STHeiti" panose="02010600040101010101" pitchFamily="2" charset="-122"/>
              </a:rPr>
              <a:t>Baumer</a:t>
            </a:r>
            <a:endParaRPr lang="en-US" sz="1600" dirty="0">
              <a:latin typeface="STHeiti" panose="02010600040101010101" pitchFamily="2" charset="-122"/>
              <a:ea typeface="STHeiti" panose="02010600040101010101" pitchFamily="2" charset="-122"/>
            </a:endParaRPr>
          </a:p>
          <a:p>
            <a:r>
              <a:rPr lang="en-US" sz="1600" dirty="0">
                <a:latin typeface="STHeiti" panose="02010600040101010101" pitchFamily="2" charset="-122"/>
                <a:ea typeface="STHeiti" panose="02010600040101010101" pitchFamily="2" charset="-122"/>
              </a:rPr>
              <a:t>Irene </a:t>
            </a:r>
            <a:r>
              <a:rPr lang="en-US" sz="1600" dirty="0" err="1">
                <a:latin typeface="STHeiti" panose="02010600040101010101" pitchFamily="2" charset="-122"/>
                <a:ea typeface="STHeiti" panose="02010600040101010101" pitchFamily="2" charset="-122"/>
              </a:rPr>
              <a:t>Francino</a:t>
            </a:r>
            <a:r>
              <a:rPr lang="en-US" sz="1600" dirty="0">
                <a:latin typeface="STHeiti" panose="02010600040101010101" pitchFamily="2" charset="-122"/>
                <a:ea typeface="STHeiti" panose="02010600040101010101" pitchFamily="2" charset="-122"/>
              </a:rPr>
              <a:t> </a:t>
            </a:r>
            <a:r>
              <a:rPr lang="en-US" sz="1600" dirty="0" err="1">
                <a:latin typeface="STHeiti" panose="02010600040101010101" pitchFamily="2" charset="-122"/>
                <a:ea typeface="STHeiti" panose="02010600040101010101" pitchFamily="2" charset="-122"/>
              </a:rPr>
              <a:t>Urdaniz</a:t>
            </a:r>
            <a:endParaRPr lang="en-US" sz="1600" dirty="0">
              <a:latin typeface="STHeiti" panose="02010600040101010101" pitchFamily="2" charset="-122"/>
              <a:ea typeface="STHeiti" panose="02010600040101010101" pitchFamily="2" charset="-122"/>
            </a:endParaRPr>
          </a:p>
          <a:p>
            <a:r>
              <a:rPr lang="en-US" sz="1600" dirty="0">
                <a:latin typeface="STHeiti" panose="02010600040101010101" pitchFamily="2" charset="-122"/>
                <a:ea typeface="STHeiti" panose="02010600040101010101" pitchFamily="2" charset="-122"/>
              </a:rPr>
              <a:t>Alison Leonard</a:t>
            </a:r>
          </a:p>
          <a:p>
            <a:r>
              <a:rPr lang="en-US" sz="1600" dirty="0">
                <a:latin typeface="STHeiti" panose="02010600040101010101" pitchFamily="2" charset="-122"/>
                <a:ea typeface="STHeiti" panose="02010600040101010101" pitchFamily="2" charset="-122"/>
              </a:rPr>
              <a:t>Brian Petersen</a:t>
            </a:r>
          </a:p>
          <a:p>
            <a:r>
              <a:rPr lang="en-US" sz="1600" dirty="0">
                <a:latin typeface="STHeiti" panose="02010600040101010101" pitchFamily="2" charset="-122"/>
                <a:ea typeface="STHeiti" panose="02010600040101010101" pitchFamily="2" charset="-122"/>
              </a:rPr>
              <a:t>Zoë Davis</a:t>
            </a:r>
          </a:p>
          <a:p>
            <a:r>
              <a:rPr lang="en-US" sz="1600" dirty="0">
                <a:latin typeface="STHeiti" panose="02010600040101010101" pitchFamily="2" charset="-122"/>
                <a:ea typeface="STHeiti" panose="02010600040101010101" pitchFamily="2" charset="-122"/>
              </a:rPr>
              <a:t>Mia Keyser</a:t>
            </a:r>
          </a:p>
          <a:p>
            <a:r>
              <a:rPr lang="en-US" sz="1600" dirty="0">
                <a:latin typeface="STHeiti" panose="02010600040101010101" pitchFamily="2" charset="-122"/>
                <a:ea typeface="STHeiti" panose="02010600040101010101" pitchFamily="2" charset="-122"/>
              </a:rPr>
              <a:t>Cyrus Haas</a:t>
            </a:r>
          </a:p>
          <a:p>
            <a:r>
              <a:rPr lang="en-US" sz="1600" dirty="0">
                <a:latin typeface="STHeiti" panose="02010600040101010101" pitchFamily="2" charset="-122"/>
                <a:ea typeface="STHeiti" panose="02010600040101010101" pitchFamily="2" charset="-122"/>
              </a:rPr>
              <a:t>Sophia Ulmer</a:t>
            </a:r>
          </a:p>
        </p:txBody>
      </p:sp>
      <p:pic>
        <p:nvPicPr>
          <p:cNvPr id="6146" name="Picture 2">
            <a:extLst>
              <a:ext uri="{FF2B5EF4-FFF2-40B4-BE49-F238E27FC236}">
                <a16:creationId xmlns:a16="http://schemas.microsoft.com/office/drawing/2014/main" id="{6072397F-6033-BD4D-810F-3DC884B3D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2089" y="1880746"/>
            <a:ext cx="1442580" cy="14425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 Boulder Logo | Brand and Messaging | University of Colorado Boulder">
            <a:extLst>
              <a:ext uri="{FF2B5EF4-FFF2-40B4-BE49-F238E27FC236}">
                <a16:creationId xmlns:a16="http://schemas.microsoft.com/office/drawing/2014/main" id="{82982ACF-85A3-C944-B124-33F509567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641" y="4482793"/>
            <a:ext cx="2828331" cy="144844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E2AFAEE9-EAA9-B842-923E-DD6DB3DDC7E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STHeiti" panose="02010600040101010101" pitchFamily="2" charset="-122"/>
                <a:ea typeface="STHeiti" panose="02010600040101010101" pitchFamily="2" charset="-122"/>
              </a:rPr>
              <a:t>Acknowledgements</a:t>
            </a:r>
          </a:p>
          <a:p>
            <a:endParaRPr lang="en-US" sz="3200" dirty="0">
              <a:latin typeface="STHeiti" panose="02010600040101010101" pitchFamily="2" charset="-122"/>
              <a:ea typeface="STHeiti" panose="02010600040101010101" pitchFamily="2" charset="-122"/>
            </a:endParaRPr>
          </a:p>
        </p:txBody>
      </p:sp>
      <p:sp>
        <p:nvSpPr>
          <p:cNvPr id="2" name="Slide Number Placeholder 1">
            <a:extLst>
              <a:ext uri="{FF2B5EF4-FFF2-40B4-BE49-F238E27FC236}">
                <a16:creationId xmlns:a16="http://schemas.microsoft.com/office/drawing/2014/main" id="{7ECF981D-2658-8D42-AD95-2948EB9BEA67}"/>
              </a:ext>
            </a:extLst>
          </p:cNvPr>
          <p:cNvSpPr>
            <a:spLocks noGrp="1"/>
          </p:cNvSpPr>
          <p:nvPr>
            <p:ph type="sldNum" sz="quarter" idx="12"/>
          </p:nvPr>
        </p:nvSpPr>
        <p:spPr/>
        <p:txBody>
          <a:bodyPr/>
          <a:lstStyle/>
          <a:p>
            <a:fld id="{98D2FA89-81AA-1B4B-94B9-8210CFE66064}" type="slidenum">
              <a:rPr lang="en-US" smtClean="0"/>
              <a:t>19</a:t>
            </a:fld>
            <a:endParaRPr lang="en-US"/>
          </a:p>
        </p:txBody>
      </p:sp>
      <p:sp>
        <p:nvSpPr>
          <p:cNvPr id="13" name="Text Placeholder 4">
            <a:extLst>
              <a:ext uri="{FF2B5EF4-FFF2-40B4-BE49-F238E27FC236}">
                <a16:creationId xmlns:a16="http://schemas.microsoft.com/office/drawing/2014/main" id="{ACA27970-A8ED-1B40-8C3E-F4DE47F60370}"/>
              </a:ext>
            </a:extLst>
          </p:cNvPr>
          <p:cNvSpPr txBox="1">
            <a:spLocks/>
          </p:cNvSpPr>
          <p:nvPr/>
        </p:nvSpPr>
        <p:spPr>
          <a:xfrm>
            <a:off x="9422088" y="3283621"/>
            <a:ext cx="1442580" cy="49095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latin typeface="STHeiti" panose="02010600040101010101" pitchFamily="2" charset="-122"/>
                <a:ea typeface="STHeiti" panose="02010600040101010101" pitchFamily="2" charset="-122"/>
              </a:rPr>
              <a:t>GAANN</a:t>
            </a:r>
          </a:p>
        </p:txBody>
      </p:sp>
    </p:spTree>
    <p:extLst>
      <p:ext uri="{BB962C8B-B14F-4D97-AF65-F5344CB8AC3E}">
        <p14:creationId xmlns:p14="http://schemas.microsoft.com/office/powerpoint/2010/main" val="97245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9757-E529-7547-A22A-9333EA1D7D01}"/>
              </a:ext>
            </a:extLst>
          </p:cNvPr>
          <p:cNvSpPr>
            <a:spLocks noGrp="1"/>
          </p:cNvSpPr>
          <p:nvPr>
            <p:ph type="ctrTitle"/>
          </p:nvPr>
        </p:nvSpPr>
        <p:spPr/>
        <p:txBody>
          <a:bodyPr/>
          <a:lstStyle/>
          <a:p>
            <a:r>
              <a:rPr lang="en-US" dirty="0">
                <a:latin typeface="STHeiti" panose="02010600040101010101" pitchFamily="2" charset="-122"/>
                <a:ea typeface="STHeiti" panose="02010600040101010101" pitchFamily="2" charset="-122"/>
              </a:rPr>
              <a:t>Cytokine Stabilization</a:t>
            </a:r>
          </a:p>
        </p:txBody>
      </p:sp>
      <p:sp>
        <p:nvSpPr>
          <p:cNvPr id="3" name="Subtitle 2">
            <a:extLst>
              <a:ext uri="{FF2B5EF4-FFF2-40B4-BE49-F238E27FC236}">
                <a16:creationId xmlns:a16="http://schemas.microsoft.com/office/drawing/2014/main" id="{B5F082DD-1C04-A740-AA5E-8ED6373C71C9}"/>
              </a:ext>
            </a:extLst>
          </p:cNvPr>
          <p:cNvSpPr>
            <a:spLocks noGrp="1"/>
          </p:cNvSpPr>
          <p:nvPr>
            <p:ph type="subTitle" idx="1"/>
          </p:nvPr>
        </p:nvSpPr>
        <p:spPr/>
        <p:txBody>
          <a:bodyPr/>
          <a:lstStyle/>
          <a:p>
            <a:r>
              <a:rPr lang="en-US" dirty="0"/>
              <a:t>Emily Rhodes</a:t>
            </a:r>
          </a:p>
          <a:p>
            <a:r>
              <a:rPr lang="en-US" dirty="0"/>
              <a:t>Sprenger/Whitehead Labs</a:t>
            </a:r>
          </a:p>
          <a:p>
            <a:r>
              <a:rPr lang="en-US" dirty="0"/>
              <a:t>February 10</a:t>
            </a:r>
            <a:r>
              <a:rPr lang="en-US" baseline="30000" dirty="0"/>
              <a:t>th</a:t>
            </a:r>
            <a:r>
              <a:rPr lang="en-US" dirty="0"/>
              <a:t>, 2022</a:t>
            </a:r>
          </a:p>
          <a:p>
            <a:endParaRPr lang="en-US" dirty="0">
              <a:latin typeface="STHeiti" panose="02010600040101010101" pitchFamily="2" charset="-122"/>
              <a:ea typeface="STHeiti" panose="02010600040101010101" pitchFamily="2" charset="-122"/>
            </a:endParaRPr>
          </a:p>
        </p:txBody>
      </p:sp>
      <p:sp>
        <p:nvSpPr>
          <p:cNvPr id="4" name="Slide Number Placeholder 3">
            <a:extLst>
              <a:ext uri="{FF2B5EF4-FFF2-40B4-BE49-F238E27FC236}">
                <a16:creationId xmlns:a16="http://schemas.microsoft.com/office/drawing/2014/main" id="{9DFD6C30-FA35-5F4B-BA71-C0F80E51937A}"/>
              </a:ext>
            </a:extLst>
          </p:cNvPr>
          <p:cNvSpPr>
            <a:spLocks noGrp="1"/>
          </p:cNvSpPr>
          <p:nvPr>
            <p:ph type="sldNum" sz="quarter" idx="12"/>
          </p:nvPr>
        </p:nvSpPr>
        <p:spPr/>
        <p:txBody>
          <a:bodyPr/>
          <a:lstStyle/>
          <a:p>
            <a:fld id="{6E93B6E0-2913-3A4B-B546-F97EC795FE56}" type="slidenum">
              <a:rPr lang="en-US" smtClean="0"/>
              <a:pPr/>
              <a:t>2</a:t>
            </a:fld>
            <a:endParaRPr lang="en-US" dirty="0"/>
          </a:p>
        </p:txBody>
      </p:sp>
    </p:spTree>
    <p:extLst>
      <p:ext uri="{BB962C8B-B14F-4D97-AF65-F5344CB8AC3E}">
        <p14:creationId xmlns:p14="http://schemas.microsoft.com/office/powerpoint/2010/main" val="281443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0841A0-78C2-084C-835D-D75F2CBC245B}"/>
              </a:ext>
            </a:extLst>
          </p:cNvPr>
          <p:cNvSpPr>
            <a:spLocks noGrp="1"/>
          </p:cNvSpPr>
          <p:nvPr>
            <p:ph type="title"/>
          </p:nvPr>
        </p:nvSpPr>
        <p:spPr/>
        <p:txBody>
          <a:bodyPr/>
          <a:lstStyle/>
          <a:p>
            <a:r>
              <a:rPr lang="en-US" dirty="0"/>
              <a:t>Questions? </a:t>
            </a:r>
          </a:p>
        </p:txBody>
      </p:sp>
      <p:sp>
        <p:nvSpPr>
          <p:cNvPr id="4" name="Slide Number Placeholder 3">
            <a:extLst>
              <a:ext uri="{FF2B5EF4-FFF2-40B4-BE49-F238E27FC236}">
                <a16:creationId xmlns:a16="http://schemas.microsoft.com/office/drawing/2014/main" id="{3F6774A0-D4AF-C845-8D92-A611D86792B6}"/>
              </a:ext>
            </a:extLst>
          </p:cNvPr>
          <p:cNvSpPr>
            <a:spLocks noGrp="1"/>
          </p:cNvSpPr>
          <p:nvPr>
            <p:ph type="sldNum" sz="quarter" idx="12"/>
          </p:nvPr>
        </p:nvSpPr>
        <p:spPr/>
        <p:txBody>
          <a:bodyPr/>
          <a:lstStyle/>
          <a:p>
            <a:fld id="{6E93B6E0-2913-3A4B-B546-F97EC795FE56}" type="slidenum">
              <a:rPr lang="en-US" smtClean="0"/>
              <a:t>20</a:t>
            </a:fld>
            <a:endParaRPr lang="en-US"/>
          </a:p>
        </p:txBody>
      </p:sp>
    </p:spTree>
    <p:extLst>
      <p:ext uri="{BB962C8B-B14F-4D97-AF65-F5344CB8AC3E}">
        <p14:creationId xmlns:p14="http://schemas.microsoft.com/office/powerpoint/2010/main" val="255822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9B2B-E255-F640-9EFB-25255727CFCD}"/>
              </a:ext>
            </a:extLst>
          </p:cNvPr>
          <p:cNvSpPr>
            <a:spLocks noGrp="1"/>
          </p:cNvSpPr>
          <p:nvPr>
            <p:ph type="title"/>
          </p:nvPr>
        </p:nvSpPr>
        <p:spPr/>
        <p:txBody>
          <a:bodyPr>
            <a:normAutofit/>
          </a:bodyPr>
          <a:lstStyle/>
          <a:p>
            <a:r>
              <a:rPr lang="en-US" dirty="0"/>
              <a:t>Cytokines are Small Proteins Crucial to Cell Signaling</a:t>
            </a:r>
            <a:endParaRPr lang="en-US" dirty="0">
              <a:latin typeface="STHeiti" panose="02010600040101010101" pitchFamily="2" charset="-122"/>
              <a:ea typeface="STHeiti" panose="02010600040101010101" pitchFamily="2" charset="-122"/>
            </a:endParaRPr>
          </a:p>
        </p:txBody>
      </p:sp>
      <p:pic>
        <p:nvPicPr>
          <p:cNvPr id="6" name="Content Placeholder 5" descr="A picture containing electronics, iPod&#10;&#10;Description automatically generated">
            <a:extLst>
              <a:ext uri="{FF2B5EF4-FFF2-40B4-BE49-F238E27FC236}">
                <a16:creationId xmlns:a16="http://schemas.microsoft.com/office/drawing/2014/main" id="{5C767BF4-872B-BE4D-BA11-8DC14F4BD5BD}"/>
              </a:ext>
            </a:extLst>
          </p:cNvPr>
          <p:cNvPicPr>
            <a:picLocks noGrp="1" noChangeAspect="1"/>
          </p:cNvPicPr>
          <p:nvPr>
            <p:ph idx="1"/>
          </p:nvPr>
        </p:nvPicPr>
        <p:blipFill>
          <a:blip r:embed="rId2"/>
          <a:stretch>
            <a:fillRect/>
          </a:stretch>
        </p:blipFill>
        <p:spPr>
          <a:xfrm>
            <a:off x="8766854" y="1690688"/>
            <a:ext cx="2430692" cy="4351338"/>
          </a:xfrm>
        </p:spPr>
      </p:pic>
      <p:sp>
        <p:nvSpPr>
          <p:cNvPr id="4" name="Slide Number Placeholder 3">
            <a:extLst>
              <a:ext uri="{FF2B5EF4-FFF2-40B4-BE49-F238E27FC236}">
                <a16:creationId xmlns:a16="http://schemas.microsoft.com/office/drawing/2014/main" id="{A0689FD6-7F1A-A041-B655-4295E7C1DA8D}"/>
              </a:ext>
            </a:extLst>
          </p:cNvPr>
          <p:cNvSpPr>
            <a:spLocks noGrp="1"/>
          </p:cNvSpPr>
          <p:nvPr>
            <p:ph type="sldNum" sz="quarter" idx="12"/>
          </p:nvPr>
        </p:nvSpPr>
        <p:spPr/>
        <p:txBody>
          <a:bodyPr/>
          <a:lstStyle/>
          <a:p>
            <a:fld id="{6E93B6E0-2913-3A4B-B546-F97EC795FE56}" type="slidenum">
              <a:rPr lang="en-US" smtClean="0"/>
              <a:t>3</a:t>
            </a:fld>
            <a:endParaRPr lang="en-US"/>
          </a:p>
        </p:txBody>
      </p:sp>
      <p:sp>
        <p:nvSpPr>
          <p:cNvPr id="8" name="TextBox 7">
            <a:extLst>
              <a:ext uri="{FF2B5EF4-FFF2-40B4-BE49-F238E27FC236}">
                <a16:creationId xmlns:a16="http://schemas.microsoft.com/office/drawing/2014/main" id="{E4B724E9-3B85-AC4A-BD14-FDADBC8DD2B3}"/>
              </a:ext>
            </a:extLst>
          </p:cNvPr>
          <p:cNvSpPr txBox="1"/>
          <p:nvPr/>
        </p:nvSpPr>
        <p:spPr>
          <a:xfrm>
            <a:off x="838200" y="1927364"/>
            <a:ext cx="7177087" cy="3877985"/>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There are many types of cytokines: </a:t>
            </a:r>
          </a:p>
          <a:p>
            <a:pPr marL="285750" indent="-285750">
              <a:buFont typeface="Arial" panose="020B0604020202020204" pitchFamily="34" charset="0"/>
              <a:buChar char="•"/>
            </a:pPr>
            <a:r>
              <a:rPr lang="en-US" dirty="0">
                <a:latin typeface="STHeiti" panose="02010600040101010101" pitchFamily="2" charset="-122"/>
                <a:ea typeface="STHeiti" panose="02010600040101010101" pitchFamily="2" charset="-122"/>
              </a:rPr>
              <a:t>lymphokine (cytokines made by lymphocytes)</a:t>
            </a:r>
          </a:p>
          <a:p>
            <a:pPr marL="285750" indent="-285750">
              <a:buFont typeface="Arial" panose="020B0604020202020204" pitchFamily="34" charset="0"/>
              <a:buChar char="•"/>
            </a:pPr>
            <a:r>
              <a:rPr lang="en-US" dirty="0" err="1">
                <a:latin typeface="STHeiti" panose="02010600040101010101" pitchFamily="2" charset="-122"/>
                <a:ea typeface="STHeiti" panose="02010600040101010101" pitchFamily="2" charset="-122"/>
              </a:rPr>
              <a:t>monokine</a:t>
            </a:r>
            <a:r>
              <a:rPr lang="en-US" dirty="0">
                <a:latin typeface="STHeiti" panose="02010600040101010101" pitchFamily="2" charset="-122"/>
                <a:ea typeface="STHeiti" panose="02010600040101010101" pitchFamily="2" charset="-122"/>
              </a:rPr>
              <a:t> (cytokines made by monocytes)</a:t>
            </a:r>
          </a:p>
          <a:p>
            <a:pPr marL="285750" indent="-285750">
              <a:buFont typeface="Arial" panose="020B0604020202020204" pitchFamily="34" charset="0"/>
              <a:buChar char="•"/>
            </a:pPr>
            <a:r>
              <a:rPr lang="en-US" dirty="0">
                <a:latin typeface="STHeiti" panose="02010600040101010101" pitchFamily="2" charset="-122"/>
                <a:ea typeface="STHeiti" panose="02010600040101010101" pitchFamily="2" charset="-122"/>
              </a:rPr>
              <a:t>chemokine (cytokines with chemotactic activities)</a:t>
            </a:r>
          </a:p>
          <a:p>
            <a:pPr marL="285750" indent="-285750">
              <a:buFont typeface="Arial" panose="020B0604020202020204" pitchFamily="34" charset="0"/>
              <a:buChar char="•"/>
            </a:pPr>
            <a:r>
              <a:rPr lang="en-US" dirty="0">
                <a:latin typeface="STHeiti" panose="02010600040101010101" pitchFamily="2" charset="-122"/>
                <a:ea typeface="STHeiti" panose="02010600040101010101" pitchFamily="2" charset="-122"/>
              </a:rPr>
              <a:t>interleukin (cytokines made by one leukocyte and acting on other leukocytes)</a:t>
            </a: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Cytokines may act on:</a:t>
            </a:r>
          </a:p>
          <a:p>
            <a:pPr marL="285750" indent="-285750">
              <a:buFont typeface="Arial" panose="020B0604020202020204" pitchFamily="34" charset="0"/>
              <a:buChar char="•"/>
            </a:pPr>
            <a:r>
              <a:rPr lang="en-US" sz="1600" dirty="0">
                <a:latin typeface="STHeiti" panose="02010600040101010101" pitchFamily="2" charset="-122"/>
                <a:ea typeface="STHeiti" panose="02010600040101010101" pitchFamily="2" charset="-122"/>
              </a:rPr>
              <a:t>the cells that secrete them (autocrine action)</a:t>
            </a:r>
          </a:p>
          <a:p>
            <a:pPr marL="285750" indent="-285750">
              <a:buFont typeface="Arial" panose="020B0604020202020204" pitchFamily="34" charset="0"/>
              <a:buChar char="•"/>
            </a:pPr>
            <a:r>
              <a:rPr lang="en-US" sz="1600" dirty="0">
                <a:latin typeface="STHeiti" panose="02010600040101010101" pitchFamily="2" charset="-122"/>
                <a:ea typeface="STHeiti" panose="02010600040101010101" pitchFamily="2" charset="-122"/>
              </a:rPr>
              <a:t>nearby cells (paracrine action)</a:t>
            </a:r>
          </a:p>
          <a:p>
            <a:pPr marL="285750" indent="-285750">
              <a:buFont typeface="Arial" panose="020B0604020202020204" pitchFamily="34" charset="0"/>
              <a:buChar char="•"/>
            </a:pPr>
            <a:r>
              <a:rPr lang="en-US" sz="1600" dirty="0">
                <a:latin typeface="STHeiti" panose="02010600040101010101" pitchFamily="2" charset="-122"/>
                <a:ea typeface="STHeiti" panose="02010600040101010101" pitchFamily="2" charset="-122"/>
              </a:rPr>
              <a:t>distant cells (endocrine action)</a:t>
            </a: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There are both pro-inflammatory and anti-inflammatory cytokines. </a:t>
            </a:r>
          </a:p>
        </p:txBody>
      </p:sp>
    </p:spTree>
    <p:extLst>
      <p:ext uri="{BB962C8B-B14F-4D97-AF65-F5344CB8AC3E}">
        <p14:creationId xmlns:p14="http://schemas.microsoft.com/office/powerpoint/2010/main" val="126827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23F-8374-BC4E-B942-6C765EC70E31}"/>
              </a:ext>
            </a:extLst>
          </p:cNvPr>
          <p:cNvSpPr>
            <a:spLocks noGrp="1"/>
          </p:cNvSpPr>
          <p:nvPr>
            <p:ph type="title"/>
          </p:nvPr>
        </p:nvSpPr>
        <p:spPr/>
        <p:txBody>
          <a:bodyPr/>
          <a:lstStyle/>
          <a:p>
            <a:r>
              <a:rPr lang="en-US" dirty="0"/>
              <a:t>IL-12</a:t>
            </a:r>
            <a:r>
              <a:rPr lang="en-US" dirty="0">
                <a:latin typeface="Arial" panose="020B0604020202020204" pitchFamily="34" charset="0"/>
                <a:cs typeface="Arial" panose="020B0604020202020204" pitchFamily="34" charset="0"/>
              </a:rPr>
              <a:t>’</a:t>
            </a:r>
            <a:r>
              <a:rPr lang="en-US" dirty="0"/>
              <a:t>s Proinflammatory Properties can Help Cells Kill Diseased Cells </a:t>
            </a:r>
          </a:p>
        </p:txBody>
      </p:sp>
      <p:sp>
        <p:nvSpPr>
          <p:cNvPr id="3" name="Content Placeholder 2">
            <a:extLst>
              <a:ext uri="{FF2B5EF4-FFF2-40B4-BE49-F238E27FC236}">
                <a16:creationId xmlns:a16="http://schemas.microsoft.com/office/drawing/2014/main" id="{6BC5114D-1AF5-714C-86D5-48775D09AA0A}"/>
              </a:ext>
            </a:extLst>
          </p:cNvPr>
          <p:cNvSpPr>
            <a:spLocks noGrp="1"/>
          </p:cNvSpPr>
          <p:nvPr>
            <p:ph idx="1"/>
          </p:nvPr>
        </p:nvSpPr>
        <p:spPr/>
        <p:txBody>
          <a:bodyPr/>
          <a:lstStyle/>
          <a:p>
            <a:pPr marL="0" indent="0">
              <a:buNone/>
            </a:pPr>
            <a:r>
              <a:rPr lang="en-US" dirty="0"/>
              <a:t>IL-12 can: </a:t>
            </a:r>
          </a:p>
          <a:p>
            <a:pPr marL="571500" indent="-571500">
              <a:buAutoNum type="romanLcParenBoth"/>
            </a:pPr>
            <a:r>
              <a:rPr lang="en-US" dirty="0"/>
              <a:t>induce T</a:t>
            </a:r>
            <a:r>
              <a:rPr lang="en-US" baseline="-25000" dirty="0"/>
              <a:t>H</a:t>
            </a:r>
            <a:r>
              <a:rPr lang="en-US" dirty="0"/>
              <a:t>1 cell differentiation</a:t>
            </a:r>
            <a:r>
              <a:rPr lang="en-US" baseline="30000" dirty="0"/>
              <a:t> 1</a:t>
            </a:r>
            <a:endParaRPr lang="en-US" dirty="0"/>
          </a:p>
          <a:p>
            <a:pPr marL="571500" indent="-571500">
              <a:buAutoNum type="romanLcParenBoth"/>
            </a:pPr>
            <a:r>
              <a:rPr lang="en-US" dirty="0"/>
              <a:t>increase activation and cytotoxic capacities of T and NK cells</a:t>
            </a:r>
            <a:r>
              <a:rPr lang="en-US" baseline="30000" dirty="0"/>
              <a:t> 1</a:t>
            </a:r>
            <a:endParaRPr lang="en-US" dirty="0"/>
          </a:p>
          <a:p>
            <a:pPr marL="571500" indent="-571500">
              <a:buAutoNum type="romanLcParenBoth"/>
            </a:pPr>
            <a:r>
              <a:rPr lang="en-US" dirty="0"/>
              <a:t>inhibit or reprogram immunosuppressive cells, such as tumor associated macrophages (TAMs) and myeloid-derived suppressor cells (MDSCs)</a:t>
            </a:r>
            <a:r>
              <a:rPr lang="en-US" baseline="30000" dirty="0"/>
              <a:t>1</a:t>
            </a:r>
          </a:p>
        </p:txBody>
      </p:sp>
      <p:sp>
        <p:nvSpPr>
          <p:cNvPr id="4" name="Slide Number Placeholder 3">
            <a:extLst>
              <a:ext uri="{FF2B5EF4-FFF2-40B4-BE49-F238E27FC236}">
                <a16:creationId xmlns:a16="http://schemas.microsoft.com/office/drawing/2014/main" id="{84EC8250-6178-0A4E-99A0-BB7ED89A4D7E}"/>
              </a:ext>
            </a:extLst>
          </p:cNvPr>
          <p:cNvSpPr>
            <a:spLocks noGrp="1"/>
          </p:cNvSpPr>
          <p:nvPr>
            <p:ph type="sldNum" sz="quarter" idx="12"/>
          </p:nvPr>
        </p:nvSpPr>
        <p:spPr/>
        <p:txBody>
          <a:bodyPr/>
          <a:lstStyle/>
          <a:p>
            <a:fld id="{6E93B6E0-2913-3A4B-B546-F97EC795FE56}" type="slidenum">
              <a:rPr lang="en-US" smtClean="0"/>
              <a:t>4</a:t>
            </a:fld>
            <a:endParaRPr lang="en-US"/>
          </a:p>
        </p:txBody>
      </p:sp>
      <p:sp>
        <p:nvSpPr>
          <p:cNvPr id="5" name="Rectangle 4">
            <a:extLst>
              <a:ext uri="{FF2B5EF4-FFF2-40B4-BE49-F238E27FC236}">
                <a16:creationId xmlns:a16="http://schemas.microsoft.com/office/drawing/2014/main" id="{02BE8879-9582-7F47-B07C-97DC85181C6F}"/>
              </a:ext>
            </a:extLst>
          </p:cNvPr>
          <p:cNvSpPr/>
          <p:nvPr/>
        </p:nvSpPr>
        <p:spPr>
          <a:xfrm>
            <a:off x="4743450" y="6364843"/>
            <a:ext cx="6096000" cy="369332"/>
          </a:xfrm>
          <a:prstGeom prst="rect">
            <a:avLst/>
          </a:prstGeom>
        </p:spPr>
        <p:txBody>
          <a:bodyPr>
            <a:spAutoFit/>
          </a:bodyPr>
          <a:lstStyle/>
          <a:p>
            <a:r>
              <a:rPr lang="en-US" dirty="0">
                <a:latin typeface="STHeiti" panose="02010600040101010101" pitchFamily="2" charset="-122"/>
                <a:ea typeface="STHeiti" panose="02010600040101010101" pitchFamily="2" charset="-122"/>
              </a:rPr>
              <a:t>1. Nguyen, Frontiers in Immunology (2020) </a:t>
            </a:r>
          </a:p>
        </p:txBody>
      </p:sp>
    </p:spTree>
    <p:extLst>
      <p:ext uri="{BB962C8B-B14F-4D97-AF65-F5344CB8AC3E}">
        <p14:creationId xmlns:p14="http://schemas.microsoft.com/office/powerpoint/2010/main" val="185520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2D61-03E2-464C-B5EC-C3C812673536}"/>
              </a:ext>
            </a:extLst>
          </p:cNvPr>
          <p:cNvSpPr>
            <a:spLocks noGrp="1"/>
          </p:cNvSpPr>
          <p:nvPr>
            <p:ph type="title"/>
          </p:nvPr>
        </p:nvSpPr>
        <p:spPr/>
        <p:txBody>
          <a:bodyPr/>
          <a:lstStyle/>
          <a:p>
            <a:r>
              <a:rPr lang="en-US" dirty="0"/>
              <a:t>Delivery of Cytokines is Important for Therapeutic Applications</a:t>
            </a:r>
          </a:p>
        </p:txBody>
      </p:sp>
      <p:pic>
        <p:nvPicPr>
          <p:cNvPr id="6" name="Content Placeholder 5" descr="Background pattern&#10;&#10;Description automatically generated">
            <a:extLst>
              <a:ext uri="{FF2B5EF4-FFF2-40B4-BE49-F238E27FC236}">
                <a16:creationId xmlns:a16="http://schemas.microsoft.com/office/drawing/2014/main" id="{0482FD65-EED2-A640-8930-E4B1FE82DA15}"/>
              </a:ext>
            </a:extLst>
          </p:cNvPr>
          <p:cNvPicPr>
            <a:picLocks noGrp="1" noChangeAspect="1"/>
          </p:cNvPicPr>
          <p:nvPr>
            <p:ph idx="1"/>
          </p:nvPr>
        </p:nvPicPr>
        <p:blipFill>
          <a:blip r:embed="rId2"/>
          <a:stretch>
            <a:fillRect/>
          </a:stretch>
        </p:blipFill>
        <p:spPr>
          <a:xfrm>
            <a:off x="560262" y="2141537"/>
            <a:ext cx="4413499" cy="4351338"/>
          </a:xfrm>
        </p:spPr>
      </p:pic>
      <p:sp>
        <p:nvSpPr>
          <p:cNvPr id="4" name="Slide Number Placeholder 3">
            <a:extLst>
              <a:ext uri="{FF2B5EF4-FFF2-40B4-BE49-F238E27FC236}">
                <a16:creationId xmlns:a16="http://schemas.microsoft.com/office/drawing/2014/main" id="{415293E6-8FEA-F348-8AEF-310D0828E671}"/>
              </a:ext>
            </a:extLst>
          </p:cNvPr>
          <p:cNvSpPr>
            <a:spLocks noGrp="1"/>
          </p:cNvSpPr>
          <p:nvPr>
            <p:ph type="sldNum" sz="quarter" idx="12"/>
          </p:nvPr>
        </p:nvSpPr>
        <p:spPr/>
        <p:txBody>
          <a:bodyPr/>
          <a:lstStyle/>
          <a:p>
            <a:fld id="{6E93B6E0-2913-3A4B-B546-F97EC795FE56}" type="slidenum">
              <a:rPr lang="en-US" smtClean="0"/>
              <a:t>5</a:t>
            </a:fld>
            <a:endParaRPr lang="en-US"/>
          </a:p>
        </p:txBody>
      </p:sp>
      <p:sp>
        <p:nvSpPr>
          <p:cNvPr id="7" name="TextBox 6">
            <a:extLst>
              <a:ext uri="{FF2B5EF4-FFF2-40B4-BE49-F238E27FC236}">
                <a16:creationId xmlns:a16="http://schemas.microsoft.com/office/drawing/2014/main" id="{04A8B026-2A1B-C747-B60F-A4E6FD5D0CCB}"/>
              </a:ext>
            </a:extLst>
          </p:cNvPr>
          <p:cNvSpPr txBox="1"/>
          <p:nvPr/>
        </p:nvSpPr>
        <p:spPr>
          <a:xfrm>
            <a:off x="5524500" y="2109033"/>
            <a:ext cx="5829300" cy="4247317"/>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For cancer applications, delivery of cytokines can help reprogram cells instead of introducing foreign molecules. </a:t>
            </a: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Benefits:</a:t>
            </a:r>
          </a:p>
          <a:p>
            <a:pPr marL="285750" indent="-285750">
              <a:buFontTx/>
              <a:buChar char="-"/>
            </a:pPr>
            <a:r>
              <a:rPr lang="en-US" dirty="0">
                <a:latin typeface="STHeiti" panose="02010600040101010101" pitchFamily="2" charset="-122"/>
                <a:ea typeface="STHeiti" panose="02010600040101010101" pitchFamily="2" charset="-122"/>
              </a:rPr>
              <a:t>Directed delivery of cytokines</a:t>
            </a:r>
          </a:p>
          <a:p>
            <a:pPr marL="285750" indent="-285750">
              <a:buFontTx/>
              <a:buChar char="-"/>
            </a:pPr>
            <a:r>
              <a:rPr lang="en-US" dirty="0">
                <a:latin typeface="STHeiti" panose="02010600040101010101" pitchFamily="2" charset="-122"/>
                <a:ea typeface="STHeiti" panose="02010600040101010101" pitchFamily="2" charset="-122"/>
              </a:rPr>
              <a:t>Harnessing the body</a:t>
            </a:r>
            <a:r>
              <a:rPr lang="en-US" dirty="0">
                <a:latin typeface="Arial" panose="020B0604020202020204" pitchFamily="34" charset="0"/>
                <a:ea typeface="STHeiti" panose="02010600040101010101" pitchFamily="2" charset="-122"/>
                <a:cs typeface="Arial" panose="020B0604020202020204" pitchFamily="34" charset="0"/>
              </a:rPr>
              <a:t>’</a:t>
            </a:r>
            <a:r>
              <a:rPr lang="en-US" dirty="0">
                <a:latin typeface="STHeiti" panose="02010600040101010101" pitchFamily="2" charset="-122"/>
                <a:ea typeface="STHeiti" panose="02010600040101010101" pitchFamily="2" charset="-122"/>
              </a:rPr>
              <a:t>s ability to destroy cancer cells</a:t>
            </a:r>
          </a:p>
          <a:p>
            <a:pPr marL="285750" indent="-285750">
              <a:buFontTx/>
              <a:buChar char="-"/>
            </a:pPr>
            <a:endParaRPr lang="en-US" dirty="0">
              <a:latin typeface="STHeiti" panose="02010600040101010101" pitchFamily="2" charset="-122"/>
              <a:ea typeface="STHeiti" panose="02010600040101010101" pitchFamily="2" charset="-122"/>
            </a:endParaRPr>
          </a:p>
          <a:p>
            <a:pPr marL="285750" indent="-285750">
              <a:buFontTx/>
              <a:buChar char="-"/>
            </a:pPr>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Challenge: </a:t>
            </a:r>
          </a:p>
          <a:p>
            <a:pPr marL="285750" indent="-285750">
              <a:buFontTx/>
              <a:buChar char="-"/>
            </a:pPr>
            <a:r>
              <a:rPr lang="en-US" dirty="0">
                <a:latin typeface="STHeiti" panose="02010600040101010101" pitchFamily="2" charset="-122"/>
                <a:ea typeface="STHeiti" panose="02010600040101010101" pitchFamily="2" charset="-122"/>
              </a:rPr>
              <a:t>This system has worked for one specific set up, but is not an off-the-shelf type system… yet </a:t>
            </a:r>
          </a:p>
          <a:p>
            <a:pPr marL="285750" indent="-285750">
              <a:buFontTx/>
              <a:buChar char="-"/>
            </a:pPr>
            <a:endParaRPr lang="en-US" dirty="0">
              <a:latin typeface="STHeiti" panose="02010600040101010101" pitchFamily="2" charset="-122"/>
              <a:ea typeface="STHeiti" panose="02010600040101010101" pitchFamily="2" charset="-122"/>
            </a:endParaRPr>
          </a:p>
          <a:p>
            <a:pPr marL="285750" indent="-285750">
              <a:buFontTx/>
              <a:buChar char="-"/>
            </a:pPr>
            <a:endParaRPr lang="en-US" dirty="0">
              <a:latin typeface="STHeiti" panose="02010600040101010101" pitchFamily="2" charset="-122"/>
              <a:ea typeface="STHeiti" panose="02010600040101010101" pitchFamily="2" charset="-122"/>
            </a:endParaRPr>
          </a:p>
        </p:txBody>
      </p:sp>
    </p:spTree>
    <p:extLst>
      <p:ext uri="{BB962C8B-B14F-4D97-AF65-F5344CB8AC3E}">
        <p14:creationId xmlns:p14="http://schemas.microsoft.com/office/powerpoint/2010/main" val="140723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3E98-C526-AE4E-AB98-2A63F2EFCF04}"/>
              </a:ext>
            </a:extLst>
          </p:cNvPr>
          <p:cNvSpPr>
            <a:spLocks noGrp="1"/>
          </p:cNvSpPr>
          <p:nvPr>
            <p:ph type="title"/>
          </p:nvPr>
        </p:nvSpPr>
        <p:spPr/>
        <p:txBody>
          <a:bodyPr/>
          <a:lstStyle/>
          <a:p>
            <a:r>
              <a:rPr lang="en-US" dirty="0"/>
              <a:t>Proteins can be Denatured Depending on their Environment </a:t>
            </a:r>
          </a:p>
        </p:txBody>
      </p:sp>
      <p:pic>
        <p:nvPicPr>
          <p:cNvPr id="6" name="Content Placeholder 5" descr="Bubble chart&#10;&#10;Description automatically generated">
            <a:extLst>
              <a:ext uri="{FF2B5EF4-FFF2-40B4-BE49-F238E27FC236}">
                <a16:creationId xmlns:a16="http://schemas.microsoft.com/office/drawing/2014/main" id="{27528E33-3270-EA49-936F-3A3EFE6663DC}"/>
              </a:ext>
            </a:extLst>
          </p:cNvPr>
          <p:cNvPicPr>
            <a:picLocks noGrp="1" noChangeAspect="1"/>
          </p:cNvPicPr>
          <p:nvPr>
            <p:ph idx="1"/>
          </p:nvPr>
        </p:nvPicPr>
        <p:blipFill>
          <a:blip r:embed="rId3"/>
          <a:stretch>
            <a:fillRect/>
          </a:stretch>
        </p:blipFill>
        <p:spPr>
          <a:xfrm>
            <a:off x="3925612" y="1825625"/>
            <a:ext cx="4340776" cy="4351338"/>
          </a:xfrm>
        </p:spPr>
      </p:pic>
      <p:sp>
        <p:nvSpPr>
          <p:cNvPr id="4" name="Slide Number Placeholder 3">
            <a:extLst>
              <a:ext uri="{FF2B5EF4-FFF2-40B4-BE49-F238E27FC236}">
                <a16:creationId xmlns:a16="http://schemas.microsoft.com/office/drawing/2014/main" id="{4449B68B-1267-D442-9679-5AD7939CA43B}"/>
              </a:ext>
            </a:extLst>
          </p:cNvPr>
          <p:cNvSpPr>
            <a:spLocks noGrp="1"/>
          </p:cNvSpPr>
          <p:nvPr>
            <p:ph type="sldNum" sz="quarter" idx="12"/>
          </p:nvPr>
        </p:nvSpPr>
        <p:spPr/>
        <p:txBody>
          <a:bodyPr/>
          <a:lstStyle/>
          <a:p>
            <a:fld id="{6E93B6E0-2913-3A4B-B546-F97EC795FE56}" type="slidenum">
              <a:rPr lang="en-US" smtClean="0"/>
              <a:t>6</a:t>
            </a:fld>
            <a:endParaRPr lang="en-US"/>
          </a:p>
        </p:txBody>
      </p:sp>
      <p:sp>
        <p:nvSpPr>
          <p:cNvPr id="7" name="TextBox 6">
            <a:extLst>
              <a:ext uri="{FF2B5EF4-FFF2-40B4-BE49-F238E27FC236}">
                <a16:creationId xmlns:a16="http://schemas.microsoft.com/office/drawing/2014/main" id="{C41DE768-E672-FF45-9315-06F36895A418}"/>
              </a:ext>
            </a:extLst>
          </p:cNvPr>
          <p:cNvSpPr txBox="1"/>
          <p:nvPr/>
        </p:nvSpPr>
        <p:spPr>
          <a:xfrm>
            <a:off x="2275405" y="5942568"/>
            <a:ext cx="3300413" cy="369332"/>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1. Elevated Temperature </a:t>
            </a:r>
          </a:p>
        </p:txBody>
      </p:sp>
      <p:sp>
        <p:nvSpPr>
          <p:cNvPr id="8" name="TextBox 7">
            <a:extLst>
              <a:ext uri="{FF2B5EF4-FFF2-40B4-BE49-F238E27FC236}">
                <a16:creationId xmlns:a16="http://schemas.microsoft.com/office/drawing/2014/main" id="{F03D6C83-5E7A-E34C-942D-01415D414F22}"/>
              </a:ext>
            </a:extLst>
          </p:cNvPr>
          <p:cNvSpPr txBox="1"/>
          <p:nvPr/>
        </p:nvSpPr>
        <p:spPr>
          <a:xfrm>
            <a:off x="1387610" y="3999190"/>
            <a:ext cx="2297494" cy="369332"/>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2. Change in pH</a:t>
            </a:r>
          </a:p>
        </p:txBody>
      </p:sp>
      <p:sp>
        <p:nvSpPr>
          <p:cNvPr id="9" name="TextBox 8">
            <a:extLst>
              <a:ext uri="{FF2B5EF4-FFF2-40B4-BE49-F238E27FC236}">
                <a16:creationId xmlns:a16="http://schemas.microsoft.com/office/drawing/2014/main" id="{DBE3A5F0-FB1F-F241-B24C-2998231508A1}"/>
              </a:ext>
            </a:extLst>
          </p:cNvPr>
          <p:cNvSpPr txBox="1"/>
          <p:nvPr/>
        </p:nvSpPr>
        <p:spPr>
          <a:xfrm>
            <a:off x="4585630" y="3445192"/>
            <a:ext cx="2780232" cy="1477328"/>
          </a:xfrm>
          <a:prstGeom prst="rect">
            <a:avLst/>
          </a:prstGeom>
          <a:noFill/>
        </p:spPr>
        <p:txBody>
          <a:bodyPr wrap="square" rtlCol="0">
            <a:spAutoFit/>
          </a:bodyPr>
          <a:lstStyle/>
          <a:p>
            <a:pPr algn="ctr"/>
            <a:r>
              <a:rPr lang="en-US" dirty="0">
                <a:latin typeface="STHeiti" panose="02010600040101010101" pitchFamily="2" charset="-122"/>
                <a:ea typeface="STHeiti" panose="02010600040101010101" pitchFamily="2" charset="-122"/>
              </a:rPr>
              <a:t>Denaturation occurs when the intra/intermolecular interactions are disrupted. </a:t>
            </a:r>
          </a:p>
        </p:txBody>
      </p:sp>
      <p:sp>
        <p:nvSpPr>
          <p:cNvPr id="10" name="TextBox 9">
            <a:extLst>
              <a:ext uri="{FF2B5EF4-FFF2-40B4-BE49-F238E27FC236}">
                <a16:creationId xmlns:a16="http://schemas.microsoft.com/office/drawing/2014/main" id="{343B4A09-123A-AB48-A150-914BB5267ADB}"/>
              </a:ext>
            </a:extLst>
          </p:cNvPr>
          <p:cNvSpPr txBox="1"/>
          <p:nvPr/>
        </p:nvSpPr>
        <p:spPr>
          <a:xfrm>
            <a:off x="8019151" y="2950408"/>
            <a:ext cx="2297494" cy="369332"/>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4. UV Radiation</a:t>
            </a:r>
          </a:p>
        </p:txBody>
      </p:sp>
      <p:sp>
        <p:nvSpPr>
          <p:cNvPr id="11" name="TextBox 10">
            <a:extLst>
              <a:ext uri="{FF2B5EF4-FFF2-40B4-BE49-F238E27FC236}">
                <a16:creationId xmlns:a16="http://schemas.microsoft.com/office/drawing/2014/main" id="{A16F2411-F960-994F-B526-19E68F583C41}"/>
              </a:ext>
            </a:extLst>
          </p:cNvPr>
          <p:cNvSpPr txBox="1"/>
          <p:nvPr/>
        </p:nvSpPr>
        <p:spPr>
          <a:xfrm>
            <a:off x="3424153" y="2027078"/>
            <a:ext cx="2297494" cy="923330"/>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3. Change in chemical environment</a:t>
            </a:r>
          </a:p>
        </p:txBody>
      </p:sp>
      <p:sp>
        <p:nvSpPr>
          <p:cNvPr id="12" name="TextBox 11">
            <a:extLst>
              <a:ext uri="{FF2B5EF4-FFF2-40B4-BE49-F238E27FC236}">
                <a16:creationId xmlns:a16="http://schemas.microsoft.com/office/drawing/2014/main" id="{BF208F84-8A72-D447-B1AE-FDE34B5E33FE}"/>
              </a:ext>
            </a:extLst>
          </p:cNvPr>
          <p:cNvSpPr txBox="1"/>
          <p:nvPr/>
        </p:nvSpPr>
        <p:spPr>
          <a:xfrm>
            <a:off x="8186702" y="5469731"/>
            <a:ext cx="2297494" cy="646331"/>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5. Interactions with heavy metal ions</a:t>
            </a:r>
          </a:p>
        </p:txBody>
      </p:sp>
    </p:spTree>
    <p:extLst>
      <p:ext uri="{BB962C8B-B14F-4D97-AF65-F5344CB8AC3E}">
        <p14:creationId xmlns:p14="http://schemas.microsoft.com/office/powerpoint/2010/main" val="262932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B1AD33E3-303C-4E42-A94D-2EE23576D703}"/>
              </a:ext>
            </a:extLst>
          </p:cNvPr>
          <p:cNvSpPr txBox="1">
            <a:spLocks/>
          </p:cNvSpPr>
          <p:nvPr/>
        </p:nvSpPr>
        <p:spPr>
          <a:xfrm>
            <a:off x="836613" y="1681163"/>
            <a:ext cx="5183188"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STHeiti" panose="02010600040101010101" pitchFamily="2" charset="-122"/>
                <a:ea typeface="STHeiti"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STHeiti" panose="02010600040101010101" pitchFamily="2" charset="-122"/>
                <a:ea typeface="STHeiti" panose="02010600040101010101" pitchFamily="2"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STHeiti" panose="02010600040101010101" pitchFamily="2" charset="-122"/>
                <a:ea typeface="STHeiti" panose="02010600040101010101" pitchFamily="2"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STHeiti" panose="02010600040101010101" pitchFamily="2" charset="-122"/>
                <a:ea typeface="STHeiti" panose="02010600040101010101" pitchFamily="2"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STHeiti" panose="02010600040101010101" pitchFamily="2" charset="-122"/>
                <a:ea typeface="STHeiti" panose="02010600040101010101" pitchFamily="2"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spcBef>
                <a:spcPts val="0"/>
              </a:spcBef>
            </a:pPr>
            <a:r>
              <a:rPr lang="en-US" sz="1900" u="sng" dirty="0"/>
              <a:t>Protocol A</a:t>
            </a:r>
            <a:r>
              <a:rPr lang="en-US" sz="1900" dirty="0"/>
              <a:t>: PLGA nanoparticle preparation (from </a:t>
            </a:r>
            <a:r>
              <a:rPr lang="en-US" sz="1900" dirty="0" err="1"/>
              <a:t>Zongmin</a:t>
            </a:r>
            <a:r>
              <a:rPr lang="en-US" sz="1900" dirty="0"/>
              <a:t> in 2019)</a:t>
            </a:r>
          </a:p>
        </p:txBody>
      </p:sp>
      <p:sp>
        <p:nvSpPr>
          <p:cNvPr id="2" name="Title 1">
            <a:extLst>
              <a:ext uri="{FF2B5EF4-FFF2-40B4-BE49-F238E27FC236}">
                <a16:creationId xmlns:a16="http://schemas.microsoft.com/office/drawing/2014/main" id="{4C826BA7-7015-D64E-AD5E-609846794984}"/>
              </a:ext>
            </a:extLst>
          </p:cNvPr>
          <p:cNvSpPr>
            <a:spLocks noGrp="1"/>
          </p:cNvSpPr>
          <p:nvPr>
            <p:ph type="title"/>
          </p:nvPr>
        </p:nvSpPr>
        <p:spPr/>
        <p:txBody>
          <a:bodyPr/>
          <a:lstStyle/>
          <a:p>
            <a:r>
              <a:rPr lang="en-US" dirty="0" err="1"/>
              <a:t>Zongmin</a:t>
            </a:r>
            <a:r>
              <a:rPr lang="en-US" dirty="0" err="1">
                <a:latin typeface="Arial" panose="020B0604020202020204" pitchFamily="34" charset="0"/>
                <a:cs typeface="Arial" panose="020B0604020202020204" pitchFamily="34" charset="0"/>
              </a:rPr>
              <a:t>’</a:t>
            </a:r>
            <a:r>
              <a:rPr lang="en-US" dirty="0" err="1"/>
              <a:t>s</a:t>
            </a:r>
            <a:r>
              <a:rPr lang="en-US" dirty="0"/>
              <a:t> Method Prevents Denaturation</a:t>
            </a:r>
          </a:p>
        </p:txBody>
      </p:sp>
      <p:sp>
        <p:nvSpPr>
          <p:cNvPr id="6" name="Content Placeholder 5">
            <a:extLst>
              <a:ext uri="{FF2B5EF4-FFF2-40B4-BE49-F238E27FC236}">
                <a16:creationId xmlns:a16="http://schemas.microsoft.com/office/drawing/2014/main" id="{16C3144E-8996-F643-A9EE-0997EB32C3BA}"/>
              </a:ext>
            </a:extLst>
          </p:cNvPr>
          <p:cNvSpPr>
            <a:spLocks noGrp="1"/>
          </p:cNvSpPr>
          <p:nvPr>
            <p:ph sz="half" idx="2"/>
          </p:nvPr>
        </p:nvSpPr>
        <p:spPr/>
        <p:txBody>
          <a:bodyPr>
            <a:normAutofit fontScale="47500" lnSpcReduction="20000"/>
          </a:bodyPr>
          <a:lstStyle/>
          <a:p>
            <a:pPr marL="514350" lvl="0" indent="-514350">
              <a:buFont typeface="+mj-lt"/>
              <a:buAutoNum type="arabicPeriod"/>
            </a:pPr>
            <a:r>
              <a:rPr lang="en-US" dirty="0"/>
              <a:t>Dissolve 10-40 mg PLGA in 1.5-2.0 ml </a:t>
            </a:r>
            <a:r>
              <a:rPr lang="en-US" dirty="0">
                <a:solidFill>
                  <a:srgbClr val="FF0000"/>
                </a:solidFill>
              </a:rPr>
              <a:t>DCM </a:t>
            </a:r>
            <a:r>
              <a:rPr lang="en-US" dirty="0"/>
              <a:t>(organic phase).</a:t>
            </a:r>
          </a:p>
          <a:p>
            <a:pPr marL="514350" lvl="0" indent="-514350">
              <a:buFont typeface="+mj-lt"/>
              <a:buAutoNum type="arabicPeriod"/>
            </a:pPr>
            <a:r>
              <a:rPr lang="en-US" dirty="0"/>
              <a:t>Add 0.2-0.3 mL phase water (50 ug </a:t>
            </a:r>
            <a:r>
              <a:rPr lang="en-US" dirty="0">
                <a:solidFill>
                  <a:srgbClr val="FF0000"/>
                </a:solidFill>
              </a:rPr>
              <a:t>cytokine</a:t>
            </a:r>
            <a:r>
              <a:rPr lang="en-US" dirty="0"/>
              <a:t> in 0.05-0.1% </a:t>
            </a:r>
            <a:r>
              <a:rPr lang="en-US" dirty="0">
                <a:solidFill>
                  <a:srgbClr val="FF0000"/>
                </a:solidFill>
              </a:rPr>
              <a:t>BSA PBS </a:t>
            </a:r>
            <a:r>
              <a:rPr lang="en-US" dirty="0"/>
              <a:t>solution) into the organic phase, vortex for 20 s.</a:t>
            </a:r>
          </a:p>
          <a:p>
            <a:pPr marL="514350" lvl="0" indent="-514350">
              <a:buFont typeface="+mj-lt"/>
              <a:buAutoNum type="arabicPeriod"/>
            </a:pPr>
            <a:r>
              <a:rPr lang="en-US" dirty="0"/>
              <a:t>Sonicate the mixture for 3 min using a bath </a:t>
            </a:r>
            <a:r>
              <a:rPr lang="en-US" dirty="0" err="1"/>
              <a:t>sonicator</a:t>
            </a:r>
            <a:r>
              <a:rPr lang="en-US" dirty="0"/>
              <a:t> until see a white emulsion (primary emulsion).</a:t>
            </a:r>
          </a:p>
          <a:p>
            <a:pPr marL="514350" lvl="0" indent="-514350">
              <a:buFont typeface="+mj-lt"/>
              <a:buAutoNum type="arabicPeriod"/>
            </a:pPr>
            <a:r>
              <a:rPr lang="en-US" dirty="0"/>
              <a:t>Add the primary emulsion to 10-15 mL 1.5% PVA solution dropwise.</a:t>
            </a:r>
          </a:p>
          <a:p>
            <a:pPr marL="514350" lvl="0" indent="-514350">
              <a:buFont typeface="+mj-lt"/>
              <a:buAutoNum type="arabicPeriod"/>
            </a:pPr>
            <a:r>
              <a:rPr lang="en-US" dirty="0"/>
              <a:t>Sonicate the mixture for 40 s under 70% magnitude using a probe sonication (second emulsion). Pulse on 20 s, pulse off 10 s.</a:t>
            </a:r>
          </a:p>
          <a:p>
            <a:pPr marL="514350" lvl="0" indent="-514350">
              <a:buFont typeface="+mj-lt"/>
              <a:buAutoNum type="arabicPeriod"/>
            </a:pPr>
            <a:r>
              <a:rPr lang="en-US" dirty="0"/>
              <a:t>Put the second emulsion in hood under stirring overnight to evaporate DCM.</a:t>
            </a:r>
          </a:p>
        </p:txBody>
      </p:sp>
      <p:sp>
        <p:nvSpPr>
          <p:cNvPr id="7" name="Text Placeholder 6">
            <a:extLst>
              <a:ext uri="{FF2B5EF4-FFF2-40B4-BE49-F238E27FC236}">
                <a16:creationId xmlns:a16="http://schemas.microsoft.com/office/drawing/2014/main" id="{95C1291A-A6DD-9941-9A82-906E0F0CB18B}"/>
              </a:ext>
            </a:extLst>
          </p:cNvPr>
          <p:cNvSpPr>
            <a:spLocks noGrp="1"/>
          </p:cNvSpPr>
          <p:nvPr>
            <p:ph type="body" sz="quarter" idx="3"/>
          </p:nvPr>
        </p:nvSpPr>
        <p:spPr/>
        <p:txBody>
          <a:bodyPr anchor="ctr">
            <a:normAutofit fontScale="77500" lnSpcReduction="20000"/>
          </a:bodyPr>
          <a:lstStyle/>
          <a:p>
            <a:pPr algn="ctr"/>
            <a:r>
              <a:rPr lang="en-US" u="sng" dirty="0"/>
              <a:t>Protocol B</a:t>
            </a:r>
            <a:r>
              <a:rPr lang="en-US" dirty="0"/>
              <a:t>: PLGA nanoparticle preparation </a:t>
            </a:r>
          </a:p>
          <a:p>
            <a:pPr algn="ctr"/>
            <a:r>
              <a:rPr lang="en-US" dirty="0"/>
              <a:t>(From 2021 Nature BME paper)</a:t>
            </a:r>
          </a:p>
        </p:txBody>
      </p:sp>
      <p:sp>
        <p:nvSpPr>
          <p:cNvPr id="8" name="Content Placeholder 7">
            <a:extLst>
              <a:ext uri="{FF2B5EF4-FFF2-40B4-BE49-F238E27FC236}">
                <a16:creationId xmlns:a16="http://schemas.microsoft.com/office/drawing/2014/main" id="{876BA12C-1FBB-9B40-BADC-9A13D4597D13}"/>
              </a:ext>
            </a:extLst>
          </p:cNvPr>
          <p:cNvSpPr>
            <a:spLocks noGrp="1"/>
          </p:cNvSpPr>
          <p:nvPr>
            <p:ph sz="quarter" idx="4"/>
          </p:nvPr>
        </p:nvSpPr>
        <p:spPr/>
        <p:txBody>
          <a:bodyPr>
            <a:normAutofit fontScale="47500" lnSpcReduction="20000"/>
          </a:bodyPr>
          <a:lstStyle/>
          <a:p>
            <a:pPr marL="514350" lvl="0" indent="-514350">
              <a:buFont typeface="+mj-lt"/>
              <a:buAutoNum type="arabicPeriod"/>
            </a:pPr>
            <a:r>
              <a:rPr lang="en-US" dirty="0"/>
              <a:t>Dissolve 20 mg PLGA in 1.0 mL </a:t>
            </a:r>
            <a:r>
              <a:rPr lang="en-US" dirty="0">
                <a:solidFill>
                  <a:srgbClr val="FF0000"/>
                </a:solidFill>
              </a:rPr>
              <a:t>DCM</a:t>
            </a:r>
            <a:r>
              <a:rPr lang="en-US" dirty="0"/>
              <a:t> (organic phase).</a:t>
            </a:r>
          </a:p>
          <a:p>
            <a:pPr marL="514350" lvl="0" indent="-514350">
              <a:buFont typeface="+mj-lt"/>
              <a:buAutoNum type="arabicPeriod"/>
            </a:pPr>
            <a:r>
              <a:rPr lang="en-US" dirty="0"/>
              <a:t>Add 0.2 mL phase water (50 ug </a:t>
            </a:r>
            <a:r>
              <a:rPr lang="en-US" dirty="0">
                <a:solidFill>
                  <a:srgbClr val="FF0000"/>
                </a:solidFill>
              </a:rPr>
              <a:t>cytokine </a:t>
            </a:r>
            <a:r>
              <a:rPr lang="en-US" dirty="0"/>
              <a:t>in 0.1% </a:t>
            </a:r>
            <a:r>
              <a:rPr lang="en-US" dirty="0">
                <a:solidFill>
                  <a:srgbClr val="FF0000"/>
                </a:solidFill>
              </a:rPr>
              <a:t>BSA PBS </a:t>
            </a:r>
            <a:r>
              <a:rPr lang="en-US" dirty="0"/>
              <a:t>solution) into the organic phase, vortex for 20 s.</a:t>
            </a:r>
          </a:p>
          <a:p>
            <a:pPr marL="514350" lvl="0" indent="-514350">
              <a:buFont typeface="+mj-lt"/>
              <a:buAutoNum type="arabicPeriod"/>
            </a:pPr>
            <a:r>
              <a:rPr lang="en-US" dirty="0"/>
              <a:t>Sonicate the mixture for 40 sec (20 s pulse on, 10 s pulse off and then 20 s pulse on) using a probe </a:t>
            </a:r>
            <a:r>
              <a:rPr lang="en-US" dirty="0" err="1"/>
              <a:t>sonicator</a:t>
            </a:r>
            <a:r>
              <a:rPr lang="en-US" dirty="0"/>
              <a:t> (primary emulsion).</a:t>
            </a:r>
          </a:p>
          <a:p>
            <a:pPr marL="514350" lvl="0" indent="-514350">
              <a:buFont typeface="+mj-lt"/>
              <a:buAutoNum type="arabicPeriod"/>
            </a:pPr>
            <a:r>
              <a:rPr lang="en-US" dirty="0"/>
              <a:t>Add the primary emulsion to 11 mL 1.5% PVA solution dropwise under constant stirring.</a:t>
            </a:r>
          </a:p>
          <a:p>
            <a:pPr marL="514350" lvl="0" indent="-514350">
              <a:buFont typeface="+mj-lt"/>
              <a:buAutoNum type="arabicPeriod"/>
            </a:pPr>
            <a:r>
              <a:rPr lang="en-US" dirty="0"/>
              <a:t>Sonicate the mixture for 40 s under 70% magnitude using a probe sonication (second emulsion). Pulse on 20 s, pulse off 10 s.</a:t>
            </a:r>
          </a:p>
          <a:p>
            <a:pPr marL="514350" lvl="0" indent="-514350">
              <a:buFont typeface="+mj-lt"/>
              <a:buAutoNum type="arabicPeriod"/>
            </a:pPr>
            <a:r>
              <a:rPr lang="en-US" dirty="0"/>
              <a:t>Put the second emulsion in hood under stirring overnight to evaporate DCM. </a:t>
            </a:r>
          </a:p>
          <a:p>
            <a:pPr marL="514350" lvl="0" indent="-514350">
              <a:buFont typeface="+mj-lt"/>
              <a:buAutoNum type="arabicPeriod"/>
            </a:pPr>
            <a:r>
              <a:rPr lang="en-US" dirty="0"/>
              <a:t>Centrifuge the particles 12,000xg for 10 min and analyze supernatant for non-encapsulated cytokine. </a:t>
            </a:r>
          </a:p>
          <a:p>
            <a:pPr marL="514350" lvl="0" indent="-514350">
              <a:buFont typeface="+mj-lt"/>
              <a:buAutoNum type="arabicPeriod"/>
            </a:pPr>
            <a:r>
              <a:rPr lang="en-US" dirty="0"/>
              <a:t>Wash the particles twice in PBS to remove residual PVA from particle surfaces (optional; application-dependent).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B48087C-863E-2E4C-A283-ACDA31588FAB}"/>
              </a:ext>
            </a:extLst>
          </p:cNvPr>
          <p:cNvSpPr>
            <a:spLocks noGrp="1"/>
          </p:cNvSpPr>
          <p:nvPr>
            <p:ph type="sldNum" sz="quarter" idx="12"/>
          </p:nvPr>
        </p:nvSpPr>
        <p:spPr/>
        <p:txBody>
          <a:bodyPr/>
          <a:lstStyle/>
          <a:p>
            <a:fld id="{6E93B6E0-2913-3A4B-B546-F97EC795FE56}" type="slidenum">
              <a:rPr lang="en-US" smtClean="0"/>
              <a:t>7</a:t>
            </a:fld>
            <a:endParaRPr lang="en-US"/>
          </a:p>
        </p:txBody>
      </p:sp>
    </p:spTree>
    <p:extLst>
      <p:ext uri="{BB962C8B-B14F-4D97-AF65-F5344CB8AC3E}">
        <p14:creationId xmlns:p14="http://schemas.microsoft.com/office/powerpoint/2010/main" val="353564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5ED731C-1EF4-0D48-A791-62D4429AF0A8}"/>
              </a:ext>
            </a:extLst>
          </p:cNvPr>
          <p:cNvSpPr>
            <a:spLocks noGrp="1"/>
          </p:cNvSpPr>
          <p:nvPr>
            <p:ph type="title"/>
          </p:nvPr>
        </p:nvSpPr>
        <p:spPr/>
        <p:txBody>
          <a:bodyPr/>
          <a:lstStyle/>
          <a:p>
            <a:r>
              <a:rPr lang="en-US" dirty="0"/>
              <a:t>The Polymer Aligns at the Interface </a:t>
            </a:r>
          </a:p>
        </p:txBody>
      </p:sp>
      <p:sp>
        <p:nvSpPr>
          <p:cNvPr id="7" name="Slide Number Placeholder 6">
            <a:extLst>
              <a:ext uri="{FF2B5EF4-FFF2-40B4-BE49-F238E27FC236}">
                <a16:creationId xmlns:a16="http://schemas.microsoft.com/office/drawing/2014/main" id="{E6397AD8-61D6-F346-BB90-87626AB11FFA}"/>
              </a:ext>
            </a:extLst>
          </p:cNvPr>
          <p:cNvSpPr>
            <a:spLocks noGrp="1"/>
          </p:cNvSpPr>
          <p:nvPr>
            <p:ph type="sldNum" sz="quarter" idx="12"/>
          </p:nvPr>
        </p:nvSpPr>
        <p:spPr/>
        <p:txBody>
          <a:bodyPr/>
          <a:lstStyle/>
          <a:p>
            <a:fld id="{6E93B6E0-2913-3A4B-B546-F97EC795FE56}" type="slidenum">
              <a:rPr lang="en-US" smtClean="0"/>
              <a:t>8</a:t>
            </a:fld>
            <a:endParaRPr lang="en-US"/>
          </a:p>
        </p:txBody>
      </p:sp>
      <p:pic>
        <p:nvPicPr>
          <p:cNvPr id="11" name="Picture 10" descr="Table&#10;&#10;Description automatically generated with medium confidence">
            <a:extLst>
              <a:ext uri="{FF2B5EF4-FFF2-40B4-BE49-F238E27FC236}">
                <a16:creationId xmlns:a16="http://schemas.microsoft.com/office/drawing/2014/main" id="{068AE69C-0DE2-3D4C-93E5-741C37086B0D}"/>
              </a:ext>
            </a:extLst>
          </p:cNvPr>
          <p:cNvPicPr>
            <a:picLocks noChangeAspect="1"/>
          </p:cNvPicPr>
          <p:nvPr/>
        </p:nvPicPr>
        <p:blipFill>
          <a:blip r:embed="rId2"/>
          <a:stretch>
            <a:fillRect/>
          </a:stretch>
        </p:blipFill>
        <p:spPr>
          <a:xfrm>
            <a:off x="2692400" y="1616075"/>
            <a:ext cx="6807200" cy="5105400"/>
          </a:xfrm>
          <a:prstGeom prst="rect">
            <a:avLst/>
          </a:prstGeom>
        </p:spPr>
      </p:pic>
    </p:spTree>
    <p:extLst>
      <p:ext uri="{BB962C8B-B14F-4D97-AF65-F5344CB8AC3E}">
        <p14:creationId xmlns:p14="http://schemas.microsoft.com/office/powerpoint/2010/main" val="225290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57702F-9FE7-564A-A9A4-47594FD038E4}"/>
              </a:ext>
            </a:extLst>
          </p:cNvPr>
          <p:cNvSpPr>
            <a:spLocks noGrp="1"/>
          </p:cNvSpPr>
          <p:nvPr>
            <p:ph type="sldNum" sz="quarter" idx="12"/>
          </p:nvPr>
        </p:nvSpPr>
        <p:spPr/>
        <p:txBody>
          <a:bodyPr/>
          <a:lstStyle/>
          <a:p>
            <a:fld id="{6E93B6E0-2913-3A4B-B546-F97EC795FE56}" type="slidenum">
              <a:rPr lang="en-US" smtClean="0"/>
              <a:t>9</a:t>
            </a:fld>
            <a:endParaRPr lang="en-US"/>
          </a:p>
        </p:txBody>
      </p:sp>
      <p:pic>
        <p:nvPicPr>
          <p:cNvPr id="8" name="Picture 7" descr="Background pattern&#10;&#10;Description automatically generated">
            <a:extLst>
              <a:ext uri="{FF2B5EF4-FFF2-40B4-BE49-F238E27FC236}">
                <a16:creationId xmlns:a16="http://schemas.microsoft.com/office/drawing/2014/main" id="{6BA40DFD-AB76-F14D-A615-D03CA11D9FE9}"/>
              </a:ext>
            </a:extLst>
          </p:cNvPr>
          <p:cNvPicPr>
            <a:picLocks noChangeAspect="1"/>
          </p:cNvPicPr>
          <p:nvPr/>
        </p:nvPicPr>
        <p:blipFill rotWithShape="1">
          <a:blip r:embed="rId2"/>
          <a:srcRect l="66289" t="68073"/>
          <a:stretch/>
        </p:blipFill>
        <p:spPr>
          <a:xfrm>
            <a:off x="5002208" y="938976"/>
            <a:ext cx="6511931" cy="4980047"/>
          </a:xfrm>
          <a:prstGeom prst="rect">
            <a:avLst/>
          </a:prstGeom>
        </p:spPr>
      </p:pic>
      <p:sp>
        <p:nvSpPr>
          <p:cNvPr id="9" name="TextBox 8">
            <a:extLst>
              <a:ext uri="{FF2B5EF4-FFF2-40B4-BE49-F238E27FC236}">
                <a16:creationId xmlns:a16="http://schemas.microsoft.com/office/drawing/2014/main" id="{FF34AF78-EB90-AF4C-AF3E-3A6EE8A7D492}"/>
              </a:ext>
            </a:extLst>
          </p:cNvPr>
          <p:cNvSpPr txBox="1"/>
          <p:nvPr/>
        </p:nvSpPr>
        <p:spPr>
          <a:xfrm>
            <a:off x="800101" y="1725219"/>
            <a:ext cx="2857500" cy="3693319"/>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Something about this configuration is optimal... </a:t>
            </a:r>
          </a:p>
          <a:p>
            <a:endParaRPr lang="en-US" dirty="0">
              <a:latin typeface="STHeiti" panose="02010600040101010101" pitchFamily="2" charset="-122"/>
              <a:ea typeface="STHeiti" panose="02010600040101010101" pitchFamily="2" charset="-122"/>
            </a:endParaRPr>
          </a:p>
          <a:p>
            <a:endParaRPr lang="en-US" dirty="0">
              <a:latin typeface="STHeiti" panose="02010600040101010101" pitchFamily="2" charset="-122"/>
              <a:ea typeface="STHeiti" panose="02010600040101010101" pitchFamily="2" charset="-122"/>
            </a:endParaRPr>
          </a:p>
          <a:p>
            <a:endParaRPr lang="en-US" dirty="0">
              <a:latin typeface="STHeiti" panose="02010600040101010101" pitchFamily="2" charset="-122"/>
              <a:ea typeface="STHeiti" panose="02010600040101010101" pitchFamily="2" charset="-122"/>
            </a:endParaRP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Our goal: Figure out molecular level interactions are happening that limit denaturation of the cytokine </a:t>
            </a:r>
          </a:p>
        </p:txBody>
      </p:sp>
      <p:pic>
        <p:nvPicPr>
          <p:cNvPr id="10" name="Picture 9" descr="Graphical user interface&#10;&#10;Description automatically generated with medium confidence">
            <a:extLst>
              <a:ext uri="{FF2B5EF4-FFF2-40B4-BE49-F238E27FC236}">
                <a16:creationId xmlns:a16="http://schemas.microsoft.com/office/drawing/2014/main" id="{C3B014F0-B04B-204A-B5CE-B57E21A7F852}"/>
              </a:ext>
            </a:extLst>
          </p:cNvPr>
          <p:cNvPicPr>
            <a:picLocks noChangeAspect="1"/>
          </p:cNvPicPr>
          <p:nvPr/>
        </p:nvPicPr>
        <p:blipFill>
          <a:blip r:embed="rId3"/>
          <a:stretch>
            <a:fillRect/>
          </a:stretch>
        </p:blipFill>
        <p:spPr>
          <a:xfrm>
            <a:off x="3970337" y="1997838"/>
            <a:ext cx="1204561" cy="2862322"/>
          </a:xfrm>
          <a:prstGeom prst="rect">
            <a:avLst/>
          </a:prstGeom>
        </p:spPr>
      </p:pic>
    </p:spTree>
    <p:extLst>
      <p:ext uri="{BB962C8B-B14F-4D97-AF65-F5344CB8AC3E}">
        <p14:creationId xmlns:p14="http://schemas.microsoft.com/office/powerpoint/2010/main" val="404266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035BF558-47AC-F74A-9A27-BFBD3970C8A4}" vid="{59255A48-12F5-1D4F-890C-2E1B67D991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5246</TotalTime>
  <Words>1650</Words>
  <Application>Microsoft Macintosh PowerPoint</Application>
  <PresentationFormat>Widescreen</PresentationFormat>
  <Paragraphs>231</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STHeiti</vt:lpstr>
      <vt:lpstr>Arial</vt:lpstr>
      <vt:lpstr>Calibri</vt:lpstr>
      <vt:lpstr>Office Theme</vt:lpstr>
      <vt:lpstr>Lab General Items</vt:lpstr>
      <vt:lpstr>Cytokine Stabilization</vt:lpstr>
      <vt:lpstr>Cytokines are Small Proteins Crucial to Cell Signaling</vt:lpstr>
      <vt:lpstr>IL-12’s Proinflammatory Properties can Help Cells Kill Diseased Cells </vt:lpstr>
      <vt:lpstr>Delivery of Cytokines is Important for Therapeutic Applications</vt:lpstr>
      <vt:lpstr>Proteins can be Denatured Depending on their Environment </vt:lpstr>
      <vt:lpstr>Zongmin’s Method Prevents Denaturation</vt:lpstr>
      <vt:lpstr>The Polymer Aligns at the Interface </vt:lpstr>
      <vt:lpstr>PowerPoint Presentation</vt:lpstr>
      <vt:lpstr>PowerPoint Presentation</vt:lpstr>
      <vt:lpstr>PowerPoint Presentation</vt:lpstr>
      <vt:lpstr>Computational Implementation Requires LEaP and Acpype </vt:lpstr>
      <vt:lpstr>Step 1. Get a PDB File for my Solvent</vt:lpstr>
      <vt:lpstr>Step 2. Make a Mol2 File from the PDB</vt:lpstr>
      <vt:lpstr>Step 3. Run tleap to Combine Information into Proper Format</vt:lpstr>
      <vt:lpstr>Step 4. Run acpype</vt:lpstr>
      <vt:lpstr>The Resulting Files can be Used Directly In Simulations</vt:lpstr>
      <vt:lpstr>Next Steps: </vt:lpstr>
      <vt:lpstr>PowerPoint Presentation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Cytokine Stabilization</dc:title>
  <dc:creator>Emily Rachel Rhodes</dc:creator>
  <cp:lastModifiedBy>Emily Rachel Rhodes</cp:lastModifiedBy>
  <cp:revision>15</cp:revision>
  <dcterms:created xsi:type="dcterms:W3CDTF">2022-02-08T21:34:18Z</dcterms:created>
  <dcterms:modified xsi:type="dcterms:W3CDTF">2022-03-04T16:40:05Z</dcterms:modified>
</cp:coreProperties>
</file>