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0" r:id="rId3"/>
    <p:sldId id="264" r:id="rId4"/>
    <p:sldId id="265" r:id="rId5"/>
    <p:sldId id="266" r:id="rId6"/>
    <p:sldId id="267" r:id="rId7"/>
    <p:sldId id="258" r:id="rId8"/>
    <p:sldId id="257" r:id="rId9"/>
    <p:sldId id="259" r:id="rId10"/>
    <p:sldId id="263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3617"/>
  </p:normalViewPr>
  <p:slideViewPr>
    <p:cSldViewPr snapToGrid="0" snapToObjects="1">
      <p:cViewPr varScale="1">
        <p:scale>
          <a:sx n="66" d="100"/>
          <a:sy n="66" d="100"/>
        </p:scale>
        <p:origin x="20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96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20780F-41C6-1548-9A88-03D2E08028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THeiti" panose="02010600040101010101" pitchFamily="2" charset="-122"/>
              <a:ea typeface="STHeiti" panose="02010600040101010101" pitchFamily="2" charset="-12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C284A-1D8A-C648-8720-F5FB1F2861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881AC-D4E9-F04F-AE99-F92B97764A37}" type="datetimeFigureOut">
              <a:rPr lang="en-US" smtClean="0">
                <a:latin typeface="STHeiti" panose="02010600040101010101" pitchFamily="2" charset="-122"/>
                <a:ea typeface="STHeiti" panose="02010600040101010101" pitchFamily="2" charset="-122"/>
              </a:rPr>
              <a:t>3/1/22</a:t>
            </a:fld>
            <a:endParaRPr lang="en-US" dirty="0">
              <a:latin typeface="STHeiti" panose="02010600040101010101" pitchFamily="2" charset="-122"/>
              <a:ea typeface="STHeiti" panose="0201060004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99098-867B-E94C-9F28-C143D7CE05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STHeiti" panose="02010600040101010101" pitchFamily="2" charset="-122"/>
              <a:ea typeface="STHeiti" panose="0201060004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36B21-EAF8-6947-8E8C-D34EF916A4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A7572-93FC-2441-83E5-158AE50BE353}" type="slidenum">
              <a:rPr lang="en-US" smtClean="0">
                <a:latin typeface="STHeiti" panose="02010600040101010101" pitchFamily="2" charset="-122"/>
                <a:ea typeface="STHeiti" panose="02010600040101010101" pitchFamily="2" charset="-122"/>
              </a:rPr>
              <a:t>‹#›</a:t>
            </a:fld>
            <a:endParaRPr lang="en-US" dirty="0">
              <a:latin typeface="STHeiti" panose="02010600040101010101" pitchFamily="2" charset="-122"/>
              <a:ea typeface="STHeit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503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fld id="{8A1E492B-A2B6-F842-A60B-14CF4237544E}" type="datetimeFigureOut">
              <a:rPr lang="en-US" smtClean="0"/>
              <a:pPr/>
              <a:t>3/1/22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fld id="{33DFBC7F-545A-CD4A-8B8B-D53158A0C2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2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THeiti" panose="02010600040101010101" pitchFamily="2" charset="-122"/>
        <a:ea typeface="STHeiti" panose="0201060004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THeiti" panose="02010600040101010101" pitchFamily="2" charset="-122"/>
        <a:ea typeface="STHeiti" panose="0201060004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THeiti" panose="02010600040101010101" pitchFamily="2" charset="-122"/>
        <a:ea typeface="STHeiti" panose="0201060004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THeiti" panose="02010600040101010101" pitchFamily="2" charset="-122"/>
        <a:ea typeface="STHeiti" panose="0201060004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THeiti" panose="02010600040101010101" pitchFamily="2" charset="-122"/>
        <a:ea typeface="STHeiti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VH3-23 VH3-23 T-42-G|A-82-T|T-87-G|G-89-A|G-92-C|A-103-G|G-104-C|A-128-T|G-148-T|C-149-T|T-159-C|G-166-C|G-167-T|A-174-G|T-222-G|A-229-G|C-235-G|A-239-C|A-251-G|C-252-G|A-279-T T-5-A|C-93-A|G-104-A|C-105-G|G-166-A|G-167-T|C-171-T|C-356-T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GAGGTGCAGCTGTTGGAGTCTGGGGGAGGCTTGGTACAGCCGGGGGGGTCCCTGAGACTCTCCTGTGCAGCCTCTGGATTCTCCTTGAACACCTATGCCATGGCCTGGGTCCGCCAGGCTCCAGGGATGGGGCTGGAGTGGGTCTCATTTATTAGTGGCAGTGGTCTTAGCACGTACTACGCAGACTCCGTGAAGGGCCGGTTCACCATCTCCAGAGACAAGTCCAAGGACACGGTGTCTCTGCAAATGAGGAGCCTGAGAGCCGAGGACACGGCCGTTTATTACTGTGCGAAGATTCTGGGTTCGGGGAATTACCCCCCTACTCAAGGATACTTTGACTCTTGGGGCCAGGGCACCCTGGTCACCGTCTCCT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FBC7F-545A-CD4A-8B8B-D53158A0C2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71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EC3C-1081-4643-9786-DAA7A23EA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B1731-464D-F646-B716-988D5B7A8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D9090-7BBC-924F-A9C9-CC3E1FD1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fld id="{824B0FA6-0904-314F-83DF-1CBB7AB71C69}" type="datetime1">
              <a:rPr lang="en-US" smtClean="0"/>
              <a:t>3/1/22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0441E-25CB-1C43-AE0C-9B1C4035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1FFD9-C789-DD4C-927B-8CB7D3F4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fld id="{6E93B6E0-2913-3A4B-B546-F97EC795FE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5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1A48-C199-1147-BFE7-0315AFE7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7FC1A-5F74-9641-8F9B-B57DE7852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74842-DC95-2D47-942A-658D742B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6A27-B86C-B348-9C74-04A3B0C83F54}" type="datetime1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6A666-41D1-6840-ACA6-E731D83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11587-3E6E-9E4D-8EB2-9CBAB1A7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0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0DC46-300C-F24C-AFE5-EDEB12F28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8D346-40FD-F94A-AEAD-84DF98F6E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59C0F-313E-8D43-AC50-6925A820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D642-5880-3045-B03E-E2ECAA0978FC}" type="datetime1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DACDD-8740-2942-B3E2-F9BC0AD95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91869-B163-274F-92F2-779DF739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6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C7B7-D694-EF4C-9FDA-858F0B3B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3D9C8-41BA-3240-8F5F-62344C08A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8006-9CD3-404A-86A5-761C53C0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9A9C-2D00-A342-A146-21352437F073}" type="datetime1">
              <a:rPr lang="en-US" smtClean="0"/>
              <a:t>3/1/22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5D5FA-F7EA-AC49-8951-67A04D37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8DBDC-DBBE-674E-A5BB-E1F91220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5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B3B6-AA0E-FA44-96F1-4A4D4CB5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97FB8-F3CF-5E46-8FE0-DBB3554CA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27423-E63F-DB4A-AE8F-D4B722F5F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6991-610D-EA41-8FDD-E9083975F028}" type="datetime1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31F6E-32A3-DC45-84B3-4586041C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797A0-AB68-0549-B010-574CCB3C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6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072A-FD2D-5E4F-8ADB-C84083934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733B9-17BC-8B40-81B8-66B3C47A8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AF7EA-F42B-8F46-8145-4E483758D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B0545-E198-6A44-A3F2-8A697A15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A8DD-53F8-B84B-BBF4-340A80897D2E}" type="datetime1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CCB94-AF3D-8644-A4F6-232B4162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C4165-AAA0-764F-B156-BBACF751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3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3486-1B92-024B-BD99-C22BE2EB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F2D05-9E00-2341-874B-E7811D04A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333BA-2AFC-234F-8D1C-2ACC66652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27422-B35F-7843-ADCF-4CE11CCBF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70677-0B8E-F14B-B2DC-196E21507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1B16B-7BFA-B147-92E2-371DCE02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A3AD-D74D-D844-B9EB-683D04CC63AC}" type="datetime1">
              <a:rPr lang="en-US" smtClean="0"/>
              <a:t>3/1/22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7C539-DA32-6D42-AB59-58856CC6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F733D-1545-A04E-8E49-0377C296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8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6944-07BF-EA49-9DCE-ACCB65B6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2F28EC-F730-5945-AA31-C1A1389E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6E47-123E-5A46-BEC2-EBF4EE0DCB55}" type="datetime1">
              <a:rPr lang="en-US" smtClean="0"/>
              <a:t>3/1/22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77CB9-3C2A-1141-8518-2CD66032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30FCF-8ACA-474C-B52F-25DF232F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0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E7243-AB79-8F4E-85F4-F3536847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04C0-F34F-2946-B9DF-53AED798787E}" type="datetime1">
              <a:rPr lang="en-US" smtClean="0"/>
              <a:t>3/1/22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B5141-2939-694D-8BDA-CB854A2E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E4074-160E-2746-AFAB-17DE0297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4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57577-F1B5-6E47-B99C-266973A1F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B437B-F9C0-4041-80A4-938DD3F30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E43A1-538E-9E43-958F-6EA48ABDB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BBD7B-6E45-F84E-954C-DBEC3C93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03C3-D95E-AC4F-ABB4-269B2D16007D}" type="datetime1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652F4-7B5B-6342-9EA6-949D3486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62EF0-E775-4040-BB20-99B72755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1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B79E-82D7-654C-83D3-043F5DF0C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BBDC5-6D3F-AC41-809D-A99490CCA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3818E-3B8E-144D-B8EA-165B97A1A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8DBCD-1854-0744-B6D2-62F89562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CCD8-BD85-1F47-A92C-5BF8C14A47A1}" type="datetime1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EF08D-B436-5645-8CC3-EB99CD3F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4D8F1-204E-2D41-BF72-7E587751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7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F07E4-5977-1941-9AB1-EAEEF27A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7A439-2E14-C946-9B23-03B99C747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AAC52-099A-004B-B230-F7D6E9D76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fld id="{38A2F8AD-5846-7C49-AAA1-EDB044DF9D2D}" type="datetime1">
              <a:rPr lang="en-US" smtClean="0"/>
              <a:t>3/1/22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002C4-93FC-974F-A15B-E8A140B94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2B08A-F578-FC42-96F0-DD370EEC6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fld id="{6E93B6E0-2913-3A4B-B546-F97EC795FE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6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THeiti" panose="02010600040101010101" pitchFamily="2" charset="-122"/>
          <a:ea typeface="STHeiti" panose="0201060004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THeiti" panose="02010600040101010101" pitchFamily="2" charset="-122"/>
          <a:ea typeface="STHeiti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THeiti" panose="02010600040101010101" pitchFamily="2" charset="-122"/>
          <a:ea typeface="STHeiti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THeiti" panose="02010600040101010101" pitchFamily="2" charset="-122"/>
          <a:ea typeface="STHeiti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THeiti" panose="02010600040101010101" pitchFamily="2" charset="-122"/>
          <a:ea typeface="STHeiti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THeiti" panose="02010600040101010101" pitchFamily="2" charset="-122"/>
          <a:ea typeface="STHeiti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86-021-04356-8#Sec3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9757-E529-7547-A22A-9333EA1D7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THeiti" panose="02010600040101010101" pitchFamily="2" charset="-122"/>
                <a:ea typeface="STHeiti" panose="02010600040101010101" pitchFamily="2" charset="-122"/>
              </a:rPr>
              <a:t>Antibodies to Study - Anchor Epitope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082DD-1C04-A740-AA5E-8ED6373C71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STHeiti" panose="02010600040101010101" pitchFamily="2" charset="-122"/>
                <a:ea typeface="STHeiti" panose="02010600040101010101" pitchFamily="2" charset="-122"/>
              </a:rPr>
              <a:t>Emily Rhodes</a:t>
            </a:r>
          </a:p>
          <a:p>
            <a:r>
              <a:rPr lang="en-US" dirty="0"/>
              <a:t>February 28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  <a:p>
            <a:r>
              <a:rPr lang="en-US" dirty="0">
                <a:latin typeface="STHeiti" panose="02010600040101010101" pitchFamily="2" charset="-122"/>
                <a:ea typeface="STHeiti" panose="02010600040101010101" pitchFamily="2" charset="-122"/>
              </a:rPr>
              <a:t>Sprenger and Whitehead Labs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D6C30-FA35-5F4B-BA71-C0F80E51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39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4E69-1C22-FA46-9510-E58E23A4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3C6E8-0C4E-E148-B615-1C4141DF1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Heavy Chain – </a:t>
            </a:r>
          </a:p>
          <a:p>
            <a:pPr lvl="1"/>
            <a:r>
              <a:rPr lang="en-US" dirty="0"/>
              <a:t>Not looking at 3-30-3 or 3-48</a:t>
            </a:r>
          </a:p>
          <a:p>
            <a:pPr lvl="1"/>
            <a:endParaRPr lang="en-US" dirty="0"/>
          </a:p>
          <a:p>
            <a:r>
              <a:rPr lang="en-US" dirty="0"/>
              <a:t>Need at look at the length of the CDR3 region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63215-65FF-9842-8FAC-5FEC164C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59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99DB6-CD9C-A947-B4B4-0C0C4350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06382-EF95-0F47-A9CE-B46DF58FB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to Monica about this choice</a:t>
            </a:r>
          </a:p>
          <a:p>
            <a:r>
              <a:rPr lang="en-US" dirty="0"/>
              <a:t>Order the </a:t>
            </a:r>
            <a:r>
              <a:rPr lang="en-US" dirty="0" err="1"/>
              <a:t>gblocks</a:t>
            </a:r>
            <a:endParaRPr lang="en-US" dirty="0"/>
          </a:p>
          <a:p>
            <a:r>
              <a:rPr lang="en-US" dirty="0"/>
              <a:t>Homology modeling of the antibodies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18BB6-165A-F643-8467-C4AB1E8C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7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1A2C-A8C5-0047-8599-B927FC35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 – Tim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’</a:t>
            </a:r>
            <a:r>
              <a:rPr lang="en-US" dirty="0"/>
              <a:t>s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B2DAD-79B4-D442-8738-51E79804E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Mapping sequence determinates for the anchor epitope for hemagglutinin anchor epitope</a:t>
            </a:r>
          </a:p>
          <a:p>
            <a:pPr lvl="1"/>
            <a:r>
              <a:rPr lang="en-US" dirty="0"/>
              <a:t>There are also other epitopes included in the </a:t>
            </a:r>
            <a:r>
              <a:rPr lang="en-US" dirty="0">
                <a:latin typeface="Century Gothic" panose="020B0502020202020204" pitchFamily="34" charset="0"/>
              </a:rPr>
              <a:t>”</a:t>
            </a:r>
            <a:r>
              <a:rPr lang="en-US" dirty="0"/>
              <a:t>other</a:t>
            </a:r>
            <a:r>
              <a:rPr lang="en-US" dirty="0">
                <a:latin typeface="Century Gothic" panose="020B0502020202020204" pitchFamily="34" charset="0"/>
              </a:rPr>
              <a:t>”</a:t>
            </a:r>
            <a:r>
              <a:rPr lang="en-US" dirty="0"/>
              <a:t> fraction: </a:t>
            </a:r>
            <a:r>
              <a:rPr lang="en-US" dirty="0">
                <a:hlinkClick r:id="rId2"/>
              </a:rPr>
              <a:t>https://www.nature.com/articles/s41586-021-04356-8#Sec37</a:t>
            </a:r>
            <a:endParaRPr lang="en-US" dirty="0"/>
          </a:p>
          <a:p>
            <a:pPr lvl="2"/>
            <a:r>
              <a:rPr lang="en-US" dirty="0"/>
              <a:t>Options include: RBS, STEM,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Anchor epitope: </a:t>
            </a:r>
          </a:p>
          <a:p>
            <a:pPr lvl="2"/>
            <a:r>
              <a:rPr lang="en-US" dirty="0"/>
              <a:t>Antibodies have a really long CDR H3 loop </a:t>
            </a:r>
          </a:p>
          <a:p>
            <a:pPr lvl="2"/>
            <a:r>
              <a:rPr lang="en-US" dirty="0"/>
              <a:t>The V</a:t>
            </a:r>
            <a:r>
              <a:rPr lang="en-US" baseline="-25000" dirty="0"/>
              <a:t>H</a:t>
            </a:r>
            <a:r>
              <a:rPr lang="en-US" dirty="0"/>
              <a:t> changes but the V</a:t>
            </a:r>
            <a:r>
              <a:rPr lang="en-US" baseline="-25000" dirty="0"/>
              <a:t>L</a:t>
            </a:r>
            <a:r>
              <a:rPr lang="en-US" dirty="0"/>
              <a:t> stays the same for all the broadly neutralizing antibodies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Can study the antibodies both experimentally and computationally</a:t>
            </a:r>
          </a:p>
          <a:p>
            <a:pPr lvl="2"/>
            <a:r>
              <a:rPr lang="en-US" dirty="0"/>
              <a:t>Experimental: finding sequence determinates</a:t>
            </a:r>
          </a:p>
          <a:p>
            <a:pPr lvl="2"/>
            <a:r>
              <a:rPr lang="en-US" dirty="0"/>
              <a:t>Computational: studying the molecular interactions and predicting the impact of other mutations; using the AM code to map potential pathways? </a:t>
            </a:r>
          </a:p>
          <a:p>
            <a:pPr lvl="3"/>
            <a:r>
              <a:rPr lang="en-US" dirty="0"/>
              <a:t>Both MD and Rosetta?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Take the Inferred precursor (</a:t>
            </a:r>
            <a:r>
              <a:rPr lang="en-US" b="1" dirty="0"/>
              <a:t>UCA</a:t>
            </a:r>
            <a:r>
              <a:rPr lang="en-US" dirty="0"/>
              <a:t>) and move forward to determine the mutations that must happen to make a broadly neutralizing antibody</a:t>
            </a:r>
          </a:p>
          <a:p>
            <a:pPr lvl="1"/>
            <a:endParaRPr lang="en-US" dirty="0"/>
          </a:p>
          <a:p>
            <a:r>
              <a:rPr lang="en-US" dirty="0"/>
              <a:t>Difficulty: Medium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FCC5A-88E4-7E4D-A8B4-F9588574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ure 3">
            <a:extLst>
              <a:ext uri="{FF2B5EF4-FFF2-40B4-BE49-F238E27FC236}">
                <a16:creationId xmlns:a16="http://schemas.microsoft.com/office/drawing/2014/main" id="{6CF94FBB-F53B-0E48-B807-3B738649A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3" y="0"/>
            <a:ext cx="5653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25C8D9-0455-6741-88C5-94512591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FFB92-93C4-F645-9800-8700C770F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9650" cy="4351338"/>
          </a:xfrm>
        </p:spPr>
        <p:txBody>
          <a:bodyPr/>
          <a:lstStyle/>
          <a:p>
            <a:r>
              <a:rPr lang="en-US" dirty="0"/>
              <a:t>I am looking to study antibodies that bind to the anchor epitope of Hemagglutinin </a:t>
            </a:r>
          </a:p>
          <a:p>
            <a:r>
              <a:rPr lang="en-US" dirty="0"/>
              <a:t>These were isolated by Jenna J. Guthmiller who is now at CU Anschutz</a:t>
            </a:r>
          </a:p>
          <a:p>
            <a:r>
              <a:rPr lang="en-US" dirty="0"/>
              <a:t>I want to look at two heavy chains and two light chains</a:t>
            </a:r>
          </a:p>
          <a:p>
            <a:r>
              <a:rPr lang="en-US" dirty="0">
                <a:highlight>
                  <a:srgbClr val="FFFF00"/>
                </a:highlight>
              </a:rPr>
              <a:t>Question to answer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F0BC0-2261-6F43-9A23-87E37E98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8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00ED-CAD3-A040-8487-9C55C595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 </a:t>
            </a:r>
            <a:r>
              <a:rPr lang="en-US" dirty="0" err="1"/>
              <a:t>Targetting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2CACE-5D8D-FA4D-842F-A58846E00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PDB: 7MEM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BF547-DDF8-E943-B693-B96340C4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9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D9BC-2CFA-174D-8DF9-9F02EFCFF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 </a:t>
            </a:r>
            <a:r>
              <a:rPr lang="en-US" dirty="0" err="1"/>
              <a:t>Targetting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1B42A-B13C-B845-BABE-85639A5CC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PDB: 7T3D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2D120-509A-4647-86F6-9486CA5D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4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3A57-0F19-6D47-A731-BB39BF47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FF9A-DB10-4F48-B041-82BE5E9BA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B55FF-5460-8A43-BFBF-8199A403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5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5B77-56F4-904F-B0CA-BDA634B6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FF2AE-178A-624C-AC22-BB29DE123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6183-8846-1647-B322-F2EAFC6C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32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1CC9-7578-774D-BDE0-52B5DDC8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084E-B8EC-7345-A39A-C8B20D467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figure out which antibodies to study: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 a sequence alignment between each set of possible sequences. </a:t>
            </a:r>
          </a:p>
          <a:p>
            <a:pPr lvl="1"/>
            <a:r>
              <a:rPr lang="en-US" dirty="0"/>
              <a:t>Ex: Seq 1 – Seq 2, Seq 1 – Seq 3, Seq 1 – Seq 4, etc.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Compute a score of the sequence alignments (how many residues match).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the chains that are both most alike other chains, and the ones that are least like others. </a:t>
            </a:r>
          </a:p>
          <a:p>
            <a:pPr lvl="1"/>
            <a:r>
              <a:rPr lang="en-US" dirty="0"/>
              <a:t>Highest scores: most alike other chains</a:t>
            </a:r>
          </a:p>
          <a:p>
            <a:pPr lvl="1"/>
            <a:r>
              <a:rPr lang="en-US" dirty="0"/>
              <a:t>Lowest scores: least alike other chains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C58DA-19BF-0141-89FF-6E5D2027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9B2B-E255-F640-9EFB-25255727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STHeiti" panose="02010600040101010101" pitchFamily="2" charset="-122"/>
                <a:ea typeface="STHeiti" panose="02010600040101010101" pitchFamily="2" charset="-122"/>
              </a:rPr>
              <a:t>Heavy Chain (2 Sequences to Study)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89FD6-7F1A-A041-B655-4295E7C1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D329B187-A4DB-8A4D-BF28-0B65C9909B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9826915"/>
              </p:ext>
            </p:extLst>
          </p:nvPr>
        </p:nvGraphicFramePr>
        <p:xfrm>
          <a:off x="945572" y="1376377"/>
          <a:ext cx="10300855" cy="5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449">
                  <a:extLst>
                    <a:ext uri="{9D8B030D-6E8A-4147-A177-3AD203B41FA5}">
                      <a16:colId xmlns:a16="http://schemas.microsoft.com/office/drawing/2014/main" val="570217206"/>
                    </a:ext>
                  </a:extLst>
                </a:gridCol>
                <a:gridCol w="4441203">
                  <a:extLst>
                    <a:ext uri="{9D8B030D-6E8A-4147-A177-3AD203B41FA5}">
                      <a16:colId xmlns:a16="http://schemas.microsoft.com/office/drawing/2014/main" val="439909681"/>
                    </a:ext>
                  </a:extLst>
                </a:gridCol>
                <a:gridCol w="4441203">
                  <a:extLst>
                    <a:ext uri="{9D8B030D-6E8A-4147-A177-3AD203B41FA5}">
                      <a16:colId xmlns:a16="http://schemas.microsoft.com/office/drawing/2014/main" val="14294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Heavy Chain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Heavy Chain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554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Germline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VH3-23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0000FF"/>
                          </a:highlight>
                        </a:rPr>
                        <a:t>VH3-23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65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Mutations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T-42-G|A-82-T|T-87-G|G-89-A|G-92-C|A-103-G|G-104-C|A-128-T|G-148-T|C-149-T|T-159-C|G-166-C|G-167-T|A-174-G|T-222-G|A-229-G|C-235-G|A-239-C|A-251-G|C-252-G|A-279-T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0000FF"/>
                          </a:highlight>
                        </a:rPr>
                        <a:t>T-5-A|C-93-A|G-104-A|C-105-G|G-166-A|G-167-T|C-171-T|C-356-T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194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GAGGTGCAGCTGTTGGAGTCTGGGGGAGGCTTGGTACAGCCGGGGGGGTCCCTGAGACTCTCCTGTGCAGCCTCTGGATTCTCCTTGAACACCTATGCCATGGCCTGGGTCCGCCAGGCTCCAGGGATGGGGCTGGAGTGGGTCTCATTTATTAGTGGCAGTGGTCTTAGCACGTACTACGCAGACTCCGTGAAGGGCCGGTTCACCATCTCCAGAGACAAGTCCAAGGACACGGTGTCTCTGCAAATGAGGAGCCTGAGAGCCGAGGACACGGCCGTTTATTACTGTGCGAAGATTCTGGGTTCGGGGAATTACCCCCCTACTCAAGGATACTTTGACTCTTGGGGCCAGGGCACCCTGGTCACCGTCTCC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highlight>
                            <a:srgbClr val="0000FF"/>
                          </a:highlight>
                        </a:rPr>
                        <a:t>GAGGAGCAGCTGTTGGAGTCTGGGGGAGGCTTGGTACAGCCTGGGGGGTCCCTGAGACTCTCCTGTGCAGCCTCTGGATTCACCTTTAGCAGATATGCCATGAAGTGGGTCCGCCAGGCTCCAGGGAAGGGGCTGGAGTGGGTCTCAGCTATTAGTGGTAGTGGTATTAGTACATACTACGCAGACTCCGTGAAGGGCCGGTTCACCATCTCCAGAGACAATTCCAAGAACACGCTGTATCTGCAAATGAACAGCCTGAGAGCCGAGGACACGGCCGTATATTACTGTGCGAAAGATCTTGAATTTGATAATGTAATGGTGGTAGCTGGGCTAATAGGCTACTGGGGCCAGGGAATCCTGGTCACCGTCTCCTCAGCCTCCACCAAGGGCCCATCGGTCTTCCCCCTGGCGCCCTGCTCCAGGAGCACCTCTGGGGGCACAGCGGCCCTGGGCTGCCTGGTCAAGGACTACTTCCCCGAACCGGTGACGGTGTCGTGGAACTCAGGCGCCCTGACCAGCGGCGTGCACACCTTCCCGGCTGTCCTACAGTCCTCAGGACTCTACTCCCTCAGCAGCGTGGTGACCGTGCCCTCCAGCAGCTTGGGCACCCAGACCTACACCTGCAACGTGAATCACAAGCCCAGCAACACCAAGGTGGAC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132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Lowest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0000FF"/>
                          </a:highlight>
                        </a:rPr>
                        <a:t>Highest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345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ID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1060 (Green)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0000FF"/>
                          </a:highlight>
                        </a:rPr>
                        <a:t>1319 (Blue)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482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27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9FE3-E4AB-4849-AC74-B6A69BCD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Light Chain (2 Sequences to Study)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1106D-FC02-5B47-ABFB-A11F6CF9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1939FE0-FF6A-8648-A61D-E12E6181C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545765"/>
              </p:ext>
            </p:extLst>
          </p:nvPr>
        </p:nvGraphicFramePr>
        <p:xfrm>
          <a:off x="945572" y="1376377"/>
          <a:ext cx="10300855" cy="454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449">
                  <a:extLst>
                    <a:ext uri="{9D8B030D-6E8A-4147-A177-3AD203B41FA5}">
                      <a16:colId xmlns:a16="http://schemas.microsoft.com/office/drawing/2014/main" val="570217206"/>
                    </a:ext>
                  </a:extLst>
                </a:gridCol>
                <a:gridCol w="4441203">
                  <a:extLst>
                    <a:ext uri="{9D8B030D-6E8A-4147-A177-3AD203B41FA5}">
                      <a16:colId xmlns:a16="http://schemas.microsoft.com/office/drawing/2014/main" val="439909681"/>
                    </a:ext>
                  </a:extLst>
                </a:gridCol>
                <a:gridCol w="4441203">
                  <a:extLst>
                    <a:ext uri="{9D8B030D-6E8A-4147-A177-3AD203B41FA5}">
                      <a16:colId xmlns:a16="http://schemas.microsoft.com/office/drawing/2014/main" val="14294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Light Chain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Light Chain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554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Germline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Kappa VK3-11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Kappa VK3-15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65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Mutations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C-26-T|T-34-G|G-85-A|C-90-T|A-91-G|G-92-T|C-93-T|A-95-C|A-149-G|A-158-C|G-267-A|A-274-T|G-275-A|C-276-T|T-285-C|A-309-C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194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GAAATTGTGTTGACACAGTCTCCAGTCACCCTGGCTTTGTCTCCAGGGGAAAGAGCCACCCTCTCCTGCAGGGCCAGTCAGAGTATTAGTGTTTCCTTAGCCTGGTACCAACAGAAACCTGGCCAGGCTCCCAGGCTCCTCATCTATGGTGCATCCACCAGGGCCACTGGCATCCCAGCCAGGTTCAGTGGCAGTGGGTCTGGGACAGACTTCACTCTCACCATCAGCAGCCTAGAGCCTGAAGATTTTGCAGTTTATTACTGTCAACAGCGTTATAACTGGCCCCCGATCACCTTCGGCCAAGGGACCCGACTGGAGATTAAACGAACTGTGGCTGCACCATCTGTCTTCATCTTCCCGCCATCTGATGAGCAGTTGAAATCTGGAACTGCCTCTGTTGTGTGCCTGCTGAATAACTTCTATCCCAGAGAGGCCAAAGTACAGTGGAAGGTGGATAACGCCCTCCAATCGGGTAACTCCCAGGAGAGTGTCACAGAGCAGGACAGCAAGGACAGCACCTACAGCCTCAGCAGCACCCTGACGCTGAGCAAAGCAGACTACG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GAAATAGTGATGACGCAGTCTCCAGCCACCCTGTCTGTGTCTCCAGGGGAAAGAGCCACCCTCTCCTGCAGGGCCAGTCAGAGTGTTAGCAGCAACTTAGCCTGGTACCAGCAGAAACCTGGCCAGGCTCCCAGGCTCCTCATCTATGGTGCATCCACCAGGGCCACTGGTATCCCAGCCAGGTTCAGTGGCAGTGGGTCTGGGACAGAGTTCACTCTCACCATCAGCAGCCTGCAGTCTGAAGATTTTGCAGTTTATTACTGTCAGCAGTATAATAACTGGCCTCCGCTCACTTTCGGCGGAGGGACCAAGGTGGAGATCAAACGAACTGTGGCTGCACCATCTGTCTTCATCTTCCCGCCATCTGATGAGCAGTTGAAATCTGGAACTGCCTCTGTTGTGTGCCTGCTGAATAACTTCTATCCCAGAGAGGCCAAAGTACAGTGGAAGGTGGATAACGCCCTCCAATCGGGTAACTCCCAGGAGAGTGTCACAGAGCAGGACAGCAAGGACAGCACCTACAGCCTCAGCAGCACCCTGACGCTGAGCAAAGCAGACTACGAG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132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Lowest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Highest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66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ID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1060 (Green)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1003 (Yellow)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099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775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477B6BC-1ED4-F645-A318-CABEA119BE6D}" vid="{F0B0BC02-9005-1048-A6AF-7EA79E17AD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1624</TotalTime>
  <Words>573</Words>
  <Application>Microsoft Macintosh PowerPoint</Application>
  <PresentationFormat>Widescreen</PresentationFormat>
  <Paragraphs>100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STHeiti</vt:lpstr>
      <vt:lpstr>Arial</vt:lpstr>
      <vt:lpstr>Century Gothic</vt:lpstr>
      <vt:lpstr>Office Theme</vt:lpstr>
      <vt:lpstr>Antibodies to Study - Anchor Epitope</vt:lpstr>
      <vt:lpstr>Goal</vt:lpstr>
      <vt:lpstr>Patch Targetting</vt:lpstr>
      <vt:lpstr>Anchor Targetting</vt:lpstr>
      <vt:lpstr>PowerPoint Presentation</vt:lpstr>
      <vt:lpstr>PowerPoint Presentation</vt:lpstr>
      <vt:lpstr>Methodology</vt:lpstr>
      <vt:lpstr>Heavy Chain (2 Sequences to Study) </vt:lpstr>
      <vt:lpstr>Light Chain (2 Sequences to Study) </vt:lpstr>
      <vt:lpstr>Other Options</vt:lpstr>
      <vt:lpstr>Next Steps</vt:lpstr>
      <vt:lpstr>Project 2 – Tim’s Description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Antibodies to Study - Anchor Epitope</dc:title>
  <dc:creator>Emily Rachel Rhodes</dc:creator>
  <cp:lastModifiedBy>Emily Rachel Rhodes</cp:lastModifiedBy>
  <cp:revision>8</cp:revision>
  <dcterms:created xsi:type="dcterms:W3CDTF">2022-02-28T05:05:52Z</dcterms:created>
  <dcterms:modified xsi:type="dcterms:W3CDTF">2022-03-01T23:29:49Z</dcterms:modified>
</cp:coreProperties>
</file>